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56" r:id="rId5"/>
    <p:sldId id="542" r:id="rId6"/>
    <p:sldId id="308" r:id="rId7"/>
    <p:sldId id="284" r:id="rId8"/>
    <p:sldId id="533" r:id="rId9"/>
    <p:sldId id="543" r:id="rId10"/>
    <p:sldId id="335" r:id="rId11"/>
    <p:sldId id="544" r:id="rId12"/>
    <p:sldId id="545" r:id="rId13"/>
    <p:sldId id="398" r:id="rId14"/>
    <p:sldId id="321" r:id="rId15"/>
    <p:sldId id="546" r:id="rId16"/>
    <p:sldId id="540" r:id="rId17"/>
    <p:sldId id="547" r:id="rId18"/>
    <p:sldId id="296" r:id="rId19"/>
    <p:sldId id="325" r:id="rId20"/>
    <p:sldId id="532" r:id="rId21"/>
    <p:sldId id="326" r:id="rId22"/>
    <p:sldId id="327" r:id="rId23"/>
    <p:sldId id="548" r:id="rId24"/>
    <p:sldId id="519" r:id="rId25"/>
    <p:sldId id="328" r:id="rId26"/>
    <p:sldId id="329" r:id="rId27"/>
    <p:sldId id="550" r:id="rId28"/>
    <p:sldId id="534" r:id="rId29"/>
    <p:sldId id="331" r:id="rId30"/>
    <p:sldId id="551" r:id="rId31"/>
    <p:sldId id="553" r:id="rId32"/>
    <p:sldId id="552" r:id="rId33"/>
    <p:sldId id="554" r:id="rId34"/>
    <p:sldId id="555" r:id="rId35"/>
    <p:sldId id="556" r:id="rId36"/>
    <p:sldId id="336" r:id="rId37"/>
    <p:sldId id="541" r:id="rId38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963C"/>
    <a:srgbClr val="D41F29"/>
    <a:srgbClr val="1A62A2"/>
    <a:srgbClr val="70A43E"/>
    <a:srgbClr val="DAD821"/>
    <a:srgbClr val="00CC66"/>
    <a:srgbClr val="336600"/>
    <a:srgbClr val="33CC33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9C7871-6247-4950-B753-367BC77F46F3}" v="11" dt="2019-09-04T09:42:28.0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43"/>
  </p:normalViewPr>
  <p:slideViewPr>
    <p:cSldViewPr>
      <p:cViewPr varScale="1">
        <p:scale>
          <a:sx n="51" d="100"/>
          <a:sy n="51" d="100"/>
        </p:scale>
        <p:origin x="1536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219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22206" cy="4932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351" y="2"/>
            <a:ext cx="2922206" cy="4932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2B22A-4E07-404B-B229-78FD9D9CB8EE}" type="datetimeFigureOut">
              <a:rPr lang="en-GB" smtClean="0"/>
              <a:t>10/03/2026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7818"/>
            <a:ext cx="2922206" cy="4932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351" y="9377818"/>
            <a:ext cx="2922206" cy="4932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502DA-0026-4741-AAA4-EBB201A39E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7764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2206" cy="4948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351" y="1"/>
            <a:ext cx="2922206" cy="4948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2D87F-D481-4644-99AF-EB89E0DE7CBF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6587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837" y="4751168"/>
            <a:ext cx="5392443" cy="3887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818"/>
            <a:ext cx="2922206" cy="4948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351" y="9377818"/>
            <a:ext cx="2922206" cy="4948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92021-4503-4506-9F2A-360A2634B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190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773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745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1370"/>
              </a:spcBef>
              <a:spcAft>
                <a:spcPts val="1370"/>
              </a:spcAft>
              <a:buNone/>
            </a:pPr>
            <a:r>
              <a:rPr lang="en-GB" sz="1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Visual:</a:t>
            </a:r>
            <a:r>
              <a:rPr lang="en-GB" sz="1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Icons for senses (ear, eye, hand) with sliders showing “too much / just right / too little.”</a:t>
            </a:r>
            <a:br>
              <a:rPr lang="en-GB" sz="1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Speaker Note:</a:t>
            </a:r>
            <a:r>
              <a:rPr lang="en-GB" sz="1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1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Stimming is helpful.</a:t>
            </a:r>
            <a:r>
              <a:rPr lang="en-GB" sz="1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Only intervene if it causes harm; otherwise, respect it.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066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484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891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26CDE-ED78-426B-9D2A-F5DECA08064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546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121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311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26CDE-ED78-426B-9D2A-F5DECA08064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218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681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388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1370"/>
              </a:spcBef>
              <a:spcAft>
                <a:spcPts val="1370"/>
              </a:spcAft>
              <a:buNone/>
            </a:pPr>
            <a:r>
              <a:rPr lang="en-GB" sz="1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Visual:</a:t>
            </a:r>
            <a:r>
              <a:rPr lang="en-GB" sz="1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 spectrum bar showing “Different wiring, same value.”</a:t>
            </a:r>
            <a:br>
              <a:rPr lang="en-GB" sz="1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Speaker Note:</a:t>
            </a:r>
            <a:r>
              <a:rPr lang="en-GB" sz="1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Frame autism as a </a:t>
            </a:r>
            <a:r>
              <a:rPr lang="en-GB" sz="1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natural variation of human neurology</a:t>
            </a:r>
            <a:r>
              <a:rPr lang="en-GB" sz="1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not a disease to be cured.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158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642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083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1370"/>
              </a:spcBef>
              <a:spcAft>
                <a:spcPts val="1370"/>
              </a:spcAft>
              <a:buNone/>
            </a:pPr>
            <a:r>
              <a:rPr lang="en-GB" sz="1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Visual:</a:t>
            </a:r>
            <a:r>
              <a:rPr lang="en-GB" sz="1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Icons for “quiet room,” “visual schedule,” “choice board.”</a:t>
            </a:r>
            <a:br>
              <a:rPr lang="en-GB" sz="1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Speaker Note:</a:t>
            </a:r>
            <a:r>
              <a:rPr lang="en-GB" sz="1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Small environmental tweaks prevent </a:t>
            </a:r>
            <a:r>
              <a:rPr lang="en-GB" sz="1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meltdowns/burnout</a:t>
            </a:r>
            <a:r>
              <a:rPr lang="en-GB" sz="1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and boost wellbeing.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4268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2662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286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538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162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044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901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1370"/>
              </a:spcBef>
              <a:spcAft>
                <a:spcPts val="1370"/>
              </a:spcAft>
              <a:buNone/>
            </a:pPr>
            <a:r>
              <a:rPr lang="en-GB" sz="1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Visual:</a:t>
            </a:r>
            <a:r>
              <a:rPr lang="en-GB" sz="1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 Venn diagram: </a:t>
            </a:r>
            <a:r>
              <a:rPr lang="en-GB" sz="1200" i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Genetics</a:t>
            </a:r>
            <a:r>
              <a:rPr lang="en-GB" sz="1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 </a:t>
            </a:r>
            <a:r>
              <a:rPr lang="en-GB" sz="1200" i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en-GB" sz="1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 </a:t>
            </a:r>
            <a:r>
              <a:rPr lang="en-GB" sz="1200" i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en-GB" sz="1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Autism.</a:t>
            </a:r>
            <a:br>
              <a:rPr lang="en-GB" sz="1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Speaker Note:</a:t>
            </a:r>
            <a:r>
              <a:rPr lang="en-GB" sz="1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Reassure audience: </a:t>
            </a:r>
            <a:r>
              <a:rPr lang="en-GB" sz="1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Parents do not cause autism</a:t>
            </a:r>
            <a:r>
              <a:rPr lang="en-GB" sz="1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focus on acceptance, not blame.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200" kern="0" dirty="0">
                <a:solidFill>
                  <a:srgbClr val="24292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HERITABILITY                              │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200" kern="0" dirty="0">
                <a:solidFill>
                  <a:srgbClr val="24292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│   • If one identical twin has autism,       │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200" kern="0" dirty="0">
                <a:solidFill>
                  <a:srgbClr val="24292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│     the other has 60-90% chance of ASD      │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200" kern="0" dirty="0">
                <a:solidFill>
                  <a:srgbClr val="24292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│                                             │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200" kern="0" dirty="0">
                <a:solidFill>
                  <a:srgbClr val="24292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│   • If one sibling has autism,              │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200" kern="0" dirty="0">
                <a:solidFill>
                  <a:srgbClr val="24292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│     risk for next sibling is ~20%           │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200" kern="0" dirty="0">
                <a:solidFill>
                  <a:srgbClr val="24292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│                                             │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200" kern="0" dirty="0">
                <a:solidFill>
                  <a:srgbClr val="24292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│   GENE MUTATIONS                            │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200" kern="0" dirty="0">
                <a:solidFill>
                  <a:srgbClr val="24292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│   • Over 100 genes have been linked         │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200" kern="0" dirty="0">
                <a:solidFill>
                  <a:srgbClr val="24292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│     to autism                               │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200" kern="0" dirty="0">
                <a:solidFill>
                  <a:srgbClr val="24292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│   • Some are inherited, some occur          │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200" kern="0" dirty="0">
                <a:solidFill>
                  <a:srgbClr val="24292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│     spontaneously (de novo mutations)       │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200" kern="0" dirty="0">
                <a:solidFill>
                  <a:srgbClr val="24292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│                                             │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200" kern="0" dirty="0">
                <a:solidFill>
                  <a:srgbClr val="24292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│   ASSOCIATED CONDITIONS                     │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200" kern="0" dirty="0">
                <a:solidFill>
                  <a:srgbClr val="24292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│   • Fragile X Syndrome                      │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200" kern="0" dirty="0">
                <a:solidFill>
                  <a:srgbClr val="24292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│   • Tuberous Sclerosis                      │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8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200" kern="0" dirty="0">
                <a:solidFill>
                  <a:srgbClr val="24292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│   • Rett Syndrome                           │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1200" kern="0" dirty="0">
                <a:solidFill>
                  <a:srgbClr val="24292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│   • Down Syndrome (co-occurring)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917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26CDE-ED78-426B-9D2A-F5DECA08064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758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854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552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10/03/2026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58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10/03/2026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961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" y="6373090"/>
            <a:ext cx="2155698" cy="44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3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10/03/2026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99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10/03/2026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1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10/03/2026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778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10/03/2026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47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10/03/2026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21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10/03/2026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638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10/03/2026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7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10/03/2026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43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075" y="152082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4"/>
          <a:srcRect l="5703" t="28468" r="11019" b="38376"/>
          <a:stretch/>
        </p:blipFill>
        <p:spPr>
          <a:xfrm>
            <a:off x="1832195" y="6525344"/>
            <a:ext cx="3384376" cy="3326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4"/>
          <a:srcRect l="6601" t="28468" r="48229" b="38376"/>
          <a:stretch/>
        </p:blipFill>
        <p:spPr>
          <a:xfrm>
            <a:off x="0" y="6525344"/>
            <a:ext cx="1835696" cy="3326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17" y="186215"/>
            <a:ext cx="2882771" cy="588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4"/>
          <a:srcRect l="5703" t="28468" r="11019" b="38376"/>
          <a:stretch/>
        </p:blipFill>
        <p:spPr>
          <a:xfrm>
            <a:off x="5551213" y="6525344"/>
            <a:ext cx="3384376" cy="332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/>
          <a:srcRect l="42912" t="28468" r="48316" b="38376"/>
          <a:stretch/>
        </p:blipFill>
        <p:spPr>
          <a:xfrm>
            <a:off x="5202308" y="6525344"/>
            <a:ext cx="356539" cy="3326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4"/>
          <a:srcRect l="42912" t="28468" r="51597" b="38376"/>
          <a:stretch/>
        </p:blipFill>
        <p:spPr>
          <a:xfrm>
            <a:off x="8920825" y="6525344"/>
            <a:ext cx="223176" cy="3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0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dinfowales.co.uk/can-you-see-m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39305728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hyperlink" Target="http://www.asdinfowales.co.uk/asd-aware-organisations" TargetMode="External"/><Relationship Id="rId4" Type="http://schemas.openxmlformats.org/officeDocument/2006/relationships/hyperlink" Target="http://www.asdinfowales.co.uk/asdaware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sdinfowales.co.uk/recognise-asd-adult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://www.asdinfowales.co.uk/autismchildsign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98C16E-9273-431F-8142-F4497DCF4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44824"/>
            <a:ext cx="9144000" cy="1656184"/>
          </a:xfrm>
          <a:effectLst>
            <a:outerShdw blurRad="50800" dist="38100" dir="2700000" algn="tl" rotWithShape="0">
              <a:prstClr val="black">
                <a:alpha val="32000"/>
              </a:prstClr>
            </a:outerShdw>
          </a:effectLst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n-GB" sz="7200" dirty="0">
                <a:latin typeface="Calibri" panose="020F0502020204030204" pitchFamily="34" charset="0"/>
                <a:ea typeface="Century Gothic" charset="0"/>
                <a:cs typeface="Century Gothic" charset="0"/>
              </a:rPr>
              <a:t>An Introduction to </a:t>
            </a:r>
            <a:br>
              <a:rPr lang="en-GB" sz="7200" dirty="0">
                <a:latin typeface="Calibri" panose="020F0502020204030204" pitchFamily="34" charset="0"/>
                <a:ea typeface="Century Gothic" charset="0"/>
                <a:cs typeface="Century Gothic" charset="0"/>
              </a:rPr>
            </a:br>
            <a:r>
              <a:rPr lang="en-GB" sz="7200" dirty="0">
                <a:latin typeface="Calibri" panose="020F0502020204030204" pitchFamily="34" charset="0"/>
                <a:ea typeface="Century Gothic" charset="0"/>
                <a:cs typeface="Century Gothic" charset="0"/>
              </a:rPr>
              <a:t>Autism</a:t>
            </a:r>
            <a:endParaRPr lang="en-GB" sz="7200" dirty="0"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7346F6-01EF-4B0B-A911-2B81DF308C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54" y="4099384"/>
            <a:ext cx="8089291" cy="1656184"/>
          </a:xfrm>
          <a:prstGeom prst="rect">
            <a:avLst/>
          </a:prstGeom>
          <a:effectLst>
            <a:reflection blurRad="6350" stA="130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915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925774B-88D9-4635-9C1B-800BAEF076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8908" r="2203"/>
          <a:stretch/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BD9576E8-4A67-425F-A122-8369231D70AA}"/>
              </a:ext>
            </a:extLst>
          </p:cNvPr>
          <p:cNvSpPr/>
          <p:nvPr/>
        </p:nvSpPr>
        <p:spPr>
          <a:xfrm>
            <a:off x="809" y="4114"/>
            <a:ext cx="6227375" cy="1192638"/>
          </a:xfrm>
          <a:prstGeom prst="roundRect">
            <a:avLst>
              <a:gd name="adj" fmla="val 1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635A4E47-8477-4970-9B41-8D6AB9509E31}"/>
              </a:ext>
            </a:extLst>
          </p:cNvPr>
          <p:cNvSpPr txBox="1">
            <a:spLocks/>
          </p:cNvSpPr>
          <p:nvPr/>
        </p:nvSpPr>
        <p:spPr>
          <a:xfrm>
            <a:off x="-12211" y="-113527"/>
            <a:ext cx="6659424" cy="16703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Communication &amp; Social Interaction</a:t>
            </a:r>
          </a:p>
        </p:txBody>
      </p:sp>
    </p:spTree>
    <p:extLst>
      <p:ext uri="{BB962C8B-B14F-4D97-AF65-F5344CB8AC3E}">
        <p14:creationId xmlns:p14="http://schemas.microsoft.com/office/powerpoint/2010/main" val="366806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3958" y="764704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Autistic people experience social communication differences.</a:t>
            </a:r>
            <a:br>
              <a:rPr lang="en-GB" sz="2400" b="1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</a:br>
            <a:r>
              <a:rPr lang="en-GB" sz="2400" b="1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The way this affects a person can vary, and can include difference in the use and understanding of: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854F968-8448-4569-91AD-BEBA780B5854}"/>
              </a:ext>
            </a:extLst>
          </p:cNvPr>
          <p:cNvGrpSpPr/>
          <p:nvPr/>
        </p:nvGrpSpPr>
        <p:grpSpPr>
          <a:xfrm>
            <a:off x="-36512" y="0"/>
            <a:ext cx="5570016" cy="846408"/>
            <a:chOff x="-36512" y="0"/>
            <a:chExt cx="5570016" cy="846408"/>
          </a:xfrm>
        </p:grpSpPr>
        <p:sp>
          <p:nvSpPr>
            <p:cNvPr id="19" name="Rounded Rectangle 18"/>
            <p:cNvSpPr/>
            <p:nvPr/>
          </p:nvSpPr>
          <p:spPr>
            <a:xfrm>
              <a:off x="0" y="0"/>
              <a:ext cx="5533504" cy="5696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Title 2"/>
            <p:cNvSpPr txBox="1">
              <a:spLocks/>
            </p:cNvSpPr>
            <p:nvPr/>
          </p:nvSpPr>
          <p:spPr>
            <a:xfrm>
              <a:off x="-36512" y="48590"/>
              <a:ext cx="5533504" cy="79781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Social Communication &amp; Social Interaction</a:t>
              </a:r>
            </a:p>
            <a:p>
              <a:pPr algn="l"/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5" name="Freeform 7">
            <a:extLst>
              <a:ext uri="{FF2B5EF4-FFF2-40B4-BE49-F238E27FC236}">
                <a16:creationId xmlns:a16="http://schemas.microsoft.com/office/drawing/2014/main" id="{06382736-0AA8-4872-ACCB-449D968B3828}"/>
              </a:ext>
            </a:extLst>
          </p:cNvPr>
          <p:cNvSpPr/>
          <p:nvPr/>
        </p:nvSpPr>
        <p:spPr>
          <a:xfrm>
            <a:off x="4544682" y="2829591"/>
            <a:ext cx="4579564" cy="381868"/>
          </a:xfrm>
          <a:custGeom>
            <a:avLst/>
            <a:gdLst>
              <a:gd name="connsiteX0" fmla="*/ 0 w 2838372"/>
              <a:gd name="connsiteY0" fmla="*/ 106074 h 636433"/>
              <a:gd name="connsiteX1" fmla="*/ 106074 w 2838372"/>
              <a:gd name="connsiteY1" fmla="*/ 0 h 636433"/>
              <a:gd name="connsiteX2" fmla="*/ 2732298 w 2838372"/>
              <a:gd name="connsiteY2" fmla="*/ 0 h 636433"/>
              <a:gd name="connsiteX3" fmla="*/ 2838372 w 2838372"/>
              <a:gd name="connsiteY3" fmla="*/ 106074 h 636433"/>
              <a:gd name="connsiteX4" fmla="*/ 2838372 w 2838372"/>
              <a:gd name="connsiteY4" fmla="*/ 530359 h 636433"/>
              <a:gd name="connsiteX5" fmla="*/ 2732298 w 2838372"/>
              <a:gd name="connsiteY5" fmla="*/ 636433 h 636433"/>
              <a:gd name="connsiteX6" fmla="*/ 106074 w 2838372"/>
              <a:gd name="connsiteY6" fmla="*/ 636433 h 636433"/>
              <a:gd name="connsiteX7" fmla="*/ 0 w 2838372"/>
              <a:gd name="connsiteY7" fmla="*/ 530359 h 636433"/>
              <a:gd name="connsiteX8" fmla="*/ 0 w 2838372"/>
              <a:gd name="connsiteY8" fmla="*/ 106074 h 63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372" h="636433">
                <a:moveTo>
                  <a:pt x="0" y="106074"/>
                </a:moveTo>
                <a:cubicBezTo>
                  <a:pt x="0" y="47491"/>
                  <a:pt x="47491" y="0"/>
                  <a:pt x="106074" y="0"/>
                </a:cubicBezTo>
                <a:lnTo>
                  <a:pt x="2732298" y="0"/>
                </a:lnTo>
                <a:cubicBezTo>
                  <a:pt x="2790881" y="0"/>
                  <a:pt x="2838372" y="47491"/>
                  <a:pt x="2838372" y="106074"/>
                </a:cubicBezTo>
                <a:lnTo>
                  <a:pt x="2838372" y="530359"/>
                </a:lnTo>
                <a:cubicBezTo>
                  <a:pt x="2838372" y="588942"/>
                  <a:pt x="2790881" y="636433"/>
                  <a:pt x="2732298" y="636433"/>
                </a:cubicBezTo>
                <a:lnTo>
                  <a:pt x="106074" y="636433"/>
                </a:lnTo>
                <a:cubicBezTo>
                  <a:pt x="47491" y="636433"/>
                  <a:pt x="0" y="588942"/>
                  <a:pt x="0" y="530359"/>
                </a:cubicBezTo>
                <a:lnTo>
                  <a:pt x="0" y="106074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4741" tIns="69021" rIns="114741" bIns="6902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6000" b="1" dirty="0">
                <a:solidFill>
                  <a:srgbClr val="1666A4"/>
                </a:solidFill>
              </a:rPr>
              <a:t>language</a:t>
            </a:r>
            <a:r>
              <a:rPr lang="en-GB" sz="4400" b="1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3BD3F45F-EE5B-4D70-BF97-9A915B1F4D06}"/>
              </a:ext>
            </a:extLst>
          </p:cNvPr>
          <p:cNvSpPr/>
          <p:nvPr/>
        </p:nvSpPr>
        <p:spPr>
          <a:xfrm>
            <a:off x="5076056" y="5020852"/>
            <a:ext cx="4570724" cy="395493"/>
          </a:xfrm>
          <a:custGeom>
            <a:avLst/>
            <a:gdLst>
              <a:gd name="connsiteX0" fmla="*/ 0 w 2838372"/>
              <a:gd name="connsiteY0" fmla="*/ 106074 h 636433"/>
              <a:gd name="connsiteX1" fmla="*/ 106074 w 2838372"/>
              <a:gd name="connsiteY1" fmla="*/ 0 h 636433"/>
              <a:gd name="connsiteX2" fmla="*/ 2732298 w 2838372"/>
              <a:gd name="connsiteY2" fmla="*/ 0 h 636433"/>
              <a:gd name="connsiteX3" fmla="*/ 2838372 w 2838372"/>
              <a:gd name="connsiteY3" fmla="*/ 106074 h 636433"/>
              <a:gd name="connsiteX4" fmla="*/ 2838372 w 2838372"/>
              <a:gd name="connsiteY4" fmla="*/ 530359 h 636433"/>
              <a:gd name="connsiteX5" fmla="*/ 2732298 w 2838372"/>
              <a:gd name="connsiteY5" fmla="*/ 636433 h 636433"/>
              <a:gd name="connsiteX6" fmla="*/ 106074 w 2838372"/>
              <a:gd name="connsiteY6" fmla="*/ 636433 h 636433"/>
              <a:gd name="connsiteX7" fmla="*/ 0 w 2838372"/>
              <a:gd name="connsiteY7" fmla="*/ 530359 h 636433"/>
              <a:gd name="connsiteX8" fmla="*/ 0 w 2838372"/>
              <a:gd name="connsiteY8" fmla="*/ 106074 h 63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372" h="636433">
                <a:moveTo>
                  <a:pt x="0" y="106074"/>
                </a:moveTo>
                <a:cubicBezTo>
                  <a:pt x="0" y="47491"/>
                  <a:pt x="47491" y="0"/>
                  <a:pt x="106074" y="0"/>
                </a:cubicBezTo>
                <a:lnTo>
                  <a:pt x="2732298" y="0"/>
                </a:lnTo>
                <a:cubicBezTo>
                  <a:pt x="2790881" y="0"/>
                  <a:pt x="2838372" y="47491"/>
                  <a:pt x="2838372" y="106074"/>
                </a:cubicBezTo>
                <a:lnTo>
                  <a:pt x="2838372" y="530359"/>
                </a:lnTo>
                <a:cubicBezTo>
                  <a:pt x="2838372" y="588942"/>
                  <a:pt x="2790881" y="636433"/>
                  <a:pt x="2732298" y="636433"/>
                </a:cubicBezTo>
                <a:lnTo>
                  <a:pt x="106074" y="636433"/>
                </a:lnTo>
                <a:cubicBezTo>
                  <a:pt x="47491" y="636433"/>
                  <a:pt x="0" y="588942"/>
                  <a:pt x="0" y="530359"/>
                </a:cubicBezTo>
                <a:lnTo>
                  <a:pt x="0" y="106074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4741" tIns="69021" rIns="114741" bIns="6902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6000" b="1" dirty="0">
                <a:solidFill>
                  <a:srgbClr val="D40429"/>
                </a:solidFill>
              </a:rPr>
              <a:t>tone</a:t>
            </a:r>
            <a:r>
              <a:rPr lang="en-GB" sz="2400" b="1" dirty="0">
                <a:solidFill>
                  <a:srgbClr val="D40429"/>
                </a:solidFill>
              </a:rPr>
              <a:t> </a:t>
            </a:r>
            <a:r>
              <a:rPr lang="en-GB" sz="6000" b="1" dirty="0">
                <a:solidFill>
                  <a:srgbClr val="D40429"/>
                </a:solidFill>
              </a:rPr>
              <a:t>of</a:t>
            </a:r>
            <a:r>
              <a:rPr lang="en-GB" sz="2400" b="1" dirty="0">
                <a:solidFill>
                  <a:srgbClr val="D40429"/>
                </a:solidFill>
              </a:rPr>
              <a:t> </a:t>
            </a:r>
            <a:r>
              <a:rPr lang="en-GB" sz="6000" b="1" dirty="0">
                <a:solidFill>
                  <a:srgbClr val="D40429"/>
                </a:solidFill>
              </a:rPr>
              <a:t>voice</a:t>
            </a: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1A734753-A900-4518-9FC7-523EC424F1F7}"/>
              </a:ext>
            </a:extLst>
          </p:cNvPr>
          <p:cNvSpPr/>
          <p:nvPr/>
        </p:nvSpPr>
        <p:spPr>
          <a:xfrm>
            <a:off x="456928" y="5416345"/>
            <a:ext cx="4834655" cy="377280"/>
          </a:xfrm>
          <a:custGeom>
            <a:avLst/>
            <a:gdLst>
              <a:gd name="connsiteX0" fmla="*/ 0 w 2838372"/>
              <a:gd name="connsiteY0" fmla="*/ 106074 h 636433"/>
              <a:gd name="connsiteX1" fmla="*/ 106074 w 2838372"/>
              <a:gd name="connsiteY1" fmla="*/ 0 h 636433"/>
              <a:gd name="connsiteX2" fmla="*/ 2732298 w 2838372"/>
              <a:gd name="connsiteY2" fmla="*/ 0 h 636433"/>
              <a:gd name="connsiteX3" fmla="*/ 2838372 w 2838372"/>
              <a:gd name="connsiteY3" fmla="*/ 106074 h 636433"/>
              <a:gd name="connsiteX4" fmla="*/ 2838372 w 2838372"/>
              <a:gd name="connsiteY4" fmla="*/ 530359 h 636433"/>
              <a:gd name="connsiteX5" fmla="*/ 2732298 w 2838372"/>
              <a:gd name="connsiteY5" fmla="*/ 636433 h 636433"/>
              <a:gd name="connsiteX6" fmla="*/ 106074 w 2838372"/>
              <a:gd name="connsiteY6" fmla="*/ 636433 h 636433"/>
              <a:gd name="connsiteX7" fmla="*/ 0 w 2838372"/>
              <a:gd name="connsiteY7" fmla="*/ 530359 h 636433"/>
              <a:gd name="connsiteX8" fmla="*/ 0 w 2838372"/>
              <a:gd name="connsiteY8" fmla="*/ 106074 h 63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372" h="636433">
                <a:moveTo>
                  <a:pt x="0" y="106074"/>
                </a:moveTo>
                <a:cubicBezTo>
                  <a:pt x="0" y="47491"/>
                  <a:pt x="47491" y="0"/>
                  <a:pt x="106074" y="0"/>
                </a:cubicBezTo>
                <a:lnTo>
                  <a:pt x="2732298" y="0"/>
                </a:lnTo>
                <a:cubicBezTo>
                  <a:pt x="2790881" y="0"/>
                  <a:pt x="2838372" y="47491"/>
                  <a:pt x="2838372" y="106074"/>
                </a:cubicBezTo>
                <a:lnTo>
                  <a:pt x="2838372" y="530359"/>
                </a:lnTo>
                <a:cubicBezTo>
                  <a:pt x="2838372" y="588942"/>
                  <a:pt x="2790881" y="636433"/>
                  <a:pt x="2732298" y="636433"/>
                </a:cubicBezTo>
                <a:lnTo>
                  <a:pt x="106074" y="636433"/>
                </a:lnTo>
                <a:cubicBezTo>
                  <a:pt x="47491" y="636433"/>
                  <a:pt x="0" y="588942"/>
                  <a:pt x="0" y="530359"/>
                </a:cubicBezTo>
                <a:lnTo>
                  <a:pt x="0" y="106074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4741" tIns="69021" rIns="114741" bIns="6902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6000" b="1" dirty="0">
                <a:solidFill>
                  <a:srgbClr val="61AB38"/>
                </a:solidFill>
              </a:rPr>
              <a:t>eye</a:t>
            </a:r>
            <a:r>
              <a:rPr lang="en-GB" sz="2400" b="1" dirty="0">
                <a:solidFill>
                  <a:schemeClr val="accent3"/>
                </a:solidFill>
              </a:rPr>
              <a:t> </a:t>
            </a:r>
            <a:r>
              <a:rPr lang="en-GB" sz="6000" b="1" dirty="0">
                <a:solidFill>
                  <a:srgbClr val="61AB38"/>
                </a:solidFill>
              </a:rPr>
              <a:t>contact</a:t>
            </a:r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6A568F01-E4AC-416C-99E1-AD42BE53FE9D}"/>
              </a:ext>
            </a:extLst>
          </p:cNvPr>
          <p:cNvSpPr/>
          <p:nvPr/>
        </p:nvSpPr>
        <p:spPr>
          <a:xfrm>
            <a:off x="107504" y="3841251"/>
            <a:ext cx="3454659" cy="377280"/>
          </a:xfrm>
          <a:custGeom>
            <a:avLst/>
            <a:gdLst>
              <a:gd name="connsiteX0" fmla="*/ 0 w 2838372"/>
              <a:gd name="connsiteY0" fmla="*/ 106074 h 636433"/>
              <a:gd name="connsiteX1" fmla="*/ 106074 w 2838372"/>
              <a:gd name="connsiteY1" fmla="*/ 0 h 636433"/>
              <a:gd name="connsiteX2" fmla="*/ 2732298 w 2838372"/>
              <a:gd name="connsiteY2" fmla="*/ 0 h 636433"/>
              <a:gd name="connsiteX3" fmla="*/ 2838372 w 2838372"/>
              <a:gd name="connsiteY3" fmla="*/ 106074 h 636433"/>
              <a:gd name="connsiteX4" fmla="*/ 2838372 w 2838372"/>
              <a:gd name="connsiteY4" fmla="*/ 530359 h 636433"/>
              <a:gd name="connsiteX5" fmla="*/ 2732298 w 2838372"/>
              <a:gd name="connsiteY5" fmla="*/ 636433 h 636433"/>
              <a:gd name="connsiteX6" fmla="*/ 106074 w 2838372"/>
              <a:gd name="connsiteY6" fmla="*/ 636433 h 636433"/>
              <a:gd name="connsiteX7" fmla="*/ 0 w 2838372"/>
              <a:gd name="connsiteY7" fmla="*/ 530359 h 636433"/>
              <a:gd name="connsiteX8" fmla="*/ 0 w 2838372"/>
              <a:gd name="connsiteY8" fmla="*/ 106074 h 63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372" h="636433">
                <a:moveTo>
                  <a:pt x="0" y="106074"/>
                </a:moveTo>
                <a:cubicBezTo>
                  <a:pt x="0" y="47491"/>
                  <a:pt x="47491" y="0"/>
                  <a:pt x="106074" y="0"/>
                </a:cubicBezTo>
                <a:lnTo>
                  <a:pt x="2732298" y="0"/>
                </a:lnTo>
                <a:cubicBezTo>
                  <a:pt x="2790881" y="0"/>
                  <a:pt x="2838372" y="47491"/>
                  <a:pt x="2838372" y="106074"/>
                </a:cubicBezTo>
                <a:lnTo>
                  <a:pt x="2838372" y="530359"/>
                </a:lnTo>
                <a:cubicBezTo>
                  <a:pt x="2838372" y="588942"/>
                  <a:pt x="2790881" y="636433"/>
                  <a:pt x="2732298" y="636433"/>
                </a:cubicBezTo>
                <a:lnTo>
                  <a:pt x="106074" y="636433"/>
                </a:lnTo>
                <a:cubicBezTo>
                  <a:pt x="47491" y="636433"/>
                  <a:pt x="0" y="588942"/>
                  <a:pt x="0" y="530359"/>
                </a:cubicBezTo>
                <a:lnTo>
                  <a:pt x="0" y="106074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4741" tIns="69021" rIns="114741" bIns="6902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6000" b="1" dirty="0">
                <a:solidFill>
                  <a:srgbClr val="DB9C2D"/>
                </a:solidFill>
              </a:rPr>
              <a:t>gestures</a:t>
            </a:r>
          </a:p>
        </p:txBody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9F2DFC68-F1B6-4634-B5ED-2E7304770FCB}"/>
              </a:ext>
            </a:extLst>
          </p:cNvPr>
          <p:cNvSpPr/>
          <p:nvPr/>
        </p:nvSpPr>
        <p:spPr>
          <a:xfrm>
            <a:off x="950333" y="2243774"/>
            <a:ext cx="3430347" cy="399663"/>
          </a:xfrm>
          <a:custGeom>
            <a:avLst/>
            <a:gdLst>
              <a:gd name="connsiteX0" fmla="*/ 0 w 2838372"/>
              <a:gd name="connsiteY0" fmla="*/ 106074 h 636433"/>
              <a:gd name="connsiteX1" fmla="*/ 106074 w 2838372"/>
              <a:gd name="connsiteY1" fmla="*/ 0 h 636433"/>
              <a:gd name="connsiteX2" fmla="*/ 2732298 w 2838372"/>
              <a:gd name="connsiteY2" fmla="*/ 0 h 636433"/>
              <a:gd name="connsiteX3" fmla="*/ 2838372 w 2838372"/>
              <a:gd name="connsiteY3" fmla="*/ 106074 h 636433"/>
              <a:gd name="connsiteX4" fmla="*/ 2838372 w 2838372"/>
              <a:gd name="connsiteY4" fmla="*/ 530359 h 636433"/>
              <a:gd name="connsiteX5" fmla="*/ 2732298 w 2838372"/>
              <a:gd name="connsiteY5" fmla="*/ 636433 h 636433"/>
              <a:gd name="connsiteX6" fmla="*/ 106074 w 2838372"/>
              <a:gd name="connsiteY6" fmla="*/ 636433 h 636433"/>
              <a:gd name="connsiteX7" fmla="*/ 0 w 2838372"/>
              <a:gd name="connsiteY7" fmla="*/ 530359 h 636433"/>
              <a:gd name="connsiteX8" fmla="*/ 0 w 2838372"/>
              <a:gd name="connsiteY8" fmla="*/ 106074 h 63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372" h="636433">
                <a:moveTo>
                  <a:pt x="0" y="106074"/>
                </a:moveTo>
                <a:cubicBezTo>
                  <a:pt x="0" y="47491"/>
                  <a:pt x="47491" y="0"/>
                  <a:pt x="106074" y="0"/>
                </a:cubicBezTo>
                <a:lnTo>
                  <a:pt x="2732298" y="0"/>
                </a:lnTo>
                <a:cubicBezTo>
                  <a:pt x="2790881" y="0"/>
                  <a:pt x="2838372" y="47491"/>
                  <a:pt x="2838372" y="106074"/>
                </a:cubicBezTo>
                <a:lnTo>
                  <a:pt x="2838372" y="530359"/>
                </a:lnTo>
                <a:cubicBezTo>
                  <a:pt x="2838372" y="588942"/>
                  <a:pt x="2790881" y="636433"/>
                  <a:pt x="2732298" y="636433"/>
                </a:cubicBezTo>
                <a:lnTo>
                  <a:pt x="106074" y="636433"/>
                </a:lnTo>
                <a:cubicBezTo>
                  <a:pt x="47491" y="636433"/>
                  <a:pt x="0" y="588942"/>
                  <a:pt x="0" y="530359"/>
                </a:cubicBezTo>
                <a:lnTo>
                  <a:pt x="0" y="106074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4741" tIns="69021" rIns="114741" bIns="6902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6000" b="1" dirty="0">
                <a:solidFill>
                  <a:srgbClr val="D40429"/>
                </a:solidFill>
              </a:rPr>
              <a:t>speech</a:t>
            </a:r>
          </a:p>
        </p:txBody>
      </p:sp>
    </p:spTree>
    <p:extLst>
      <p:ext uri="{BB962C8B-B14F-4D97-AF65-F5344CB8AC3E}">
        <p14:creationId xmlns:p14="http://schemas.microsoft.com/office/powerpoint/2010/main" val="123728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8351F-75DB-D31A-DF6B-B1CE2ED59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b="1" kern="0" spc="-30" dirty="0">
                <a:solidFill>
                  <a:srgbClr val="25252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Understanding Support Levels (Not “Types”)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F4373C0-3345-2C87-2AEB-C274F4D679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50082"/>
              </p:ext>
            </p:extLst>
          </p:nvPr>
        </p:nvGraphicFramePr>
        <p:xfrm>
          <a:off x="457201" y="1417638"/>
          <a:ext cx="8579295" cy="50356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9765">
                  <a:extLst>
                    <a:ext uri="{9D8B030D-6E8A-4147-A177-3AD203B41FA5}">
                      <a16:colId xmlns:a16="http://schemas.microsoft.com/office/drawing/2014/main" val="2748359806"/>
                    </a:ext>
                  </a:extLst>
                </a:gridCol>
                <a:gridCol w="2859765">
                  <a:extLst>
                    <a:ext uri="{9D8B030D-6E8A-4147-A177-3AD203B41FA5}">
                      <a16:colId xmlns:a16="http://schemas.microsoft.com/office/drawing/2014/main" val="2970656239"/>
                    </a:ext>
                  </a:extLst>
                </a:gridCol>
                <a:gridCol w="2859765">
                  <a:extLst>
                    <a:ext uri="{9D8B030D-6E8A-4147-A177-3AD203B41FA5}">
                      <a16:colId xmlns:a16="http://schemas.microsoft.com/office/drawing/2014/main" val="3442410470"/>
                    </a:ext>
                  </a:extLst>
                </a:gridCol>
              </a:tblGrid>
              <a:tr h="3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2000" kern="0">
                          <a:effectLst/>
                        </a:rPr>
                        <a:t>Level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2000" kern="0">
                          <a:effectLst/>
                        </a:rPr>
                        <a:t>Support Needed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2000" kern="0">
                          <a:effectLst/>
                        </a:rPr>
                        <a:t>Example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2404590819"/>
                  </a:ext>
                </a:extLst>
              </a:tr>
              <a:tr h="1436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2000" kern="0">
                          <a:effectLst/>
                        </a:rPr>
                        <a:t>Level 1 (“Requiring Support”)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2000" kern="0">
                          <a:effectLst/>
                        </a:rPr>
                        <a:t>Noticeable differences; may mask/camouflage. Struggles in unfamiliar settings or with change.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2000" kern="0">
                          <a:effectLst/>
                        </a:rPr>
                        <a:t>Needs clear instructions, sensory breaks, advance notice.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338253848"/>
                  </a:ext>
                </a:extLst>
              </a:tr>
              <a:tr h="1436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2000" kern="0">
                          <a:effectLst/>
                        </a:rPr>
                        <a:t>Level 2 (“Requiring Substantial Support”)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2000" kern="0">
                          <a:effectLst/>
                        </a:rPr>
                        <a:t>Marked difficulty with verbal/non‑verbal communication; obvious sensory distress.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2000" kern="0">
                          <a:effectLst/>
                        </a:rPr>
                        <a:t>Needs structured routines, visual supports, explicit teaching.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3693183017"/>
                  </a:ext>
                </a:extLst>
              </a:tr>
              <a:tr h="1791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2000" kern="0">
                          <a:effectLst/>
                        </a:rPr>
                        <a:t>Level 3 (“Requiring Very Substantial Support”)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2000" kern="0">
                          <a:effectLst/>
                        </a:rPr>
                        <a:t>Significant support across all domains; limited speech or very restricted interests.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2000" kern="0" dirty="0">
                          <a:effectLst/>
                        </a:rPr>
                        <a:t>Needs high staff-to-individual ratio, specialized communication systems.</a:t>
                      </a:r>
                      <a:endParaRPr lang="en-GB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2128123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324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484" y="764704"/>
            <a:ext cx="4920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How this impacts on day to day life: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F0E9FE3-4A9D-46C2-B8A1-BA053AAB953E}"/>
              </a:ext>
            </a:extLst>
          </p:cNvPr>
          <p:cNvSpPr/>
          <p:nvPr/>
        </p:nvSpPr>
        <p:spPr>
          <a:xfrm>
            <a:off x="220579" y="1598221"/>
            <a:ext cx="2762094" cy="1823950"/>
          </a:xfrm>
          <a:custGeom>
            <a:avLst/>
            <a:gdLst>
              <a:gd name="connsiteX0" fmla="*/ 0 w 2762094"/>
              <a:gd name="connsiteY0" fmla="*/ 0 h 1823950"/>
              <a:gd name="connsiteX1" fmla="*/ 2762094 w 2762094"/>
              <a:gd name="connsiteY1" fmla="*/ 0 h 1823950"/>
              <a:gd name="connsiteX2" fmla="*/ 2762094 w 2762094"/>
              <a:gd name="connsiteY2" fmla="*/ 1823950 h 1823950"/>
              <a:gd name="connsiteX3" fmla="*/ 0 w 2762094"/>
              <a:gd name="connsiteY3" fmla="*/ 1823950 h 1823950"/>
              <a:gd name="connsiteX4" fmla="*/ 0 w 2762094"/>
              <a:gd name="connsiteY4" fmla="*/ 0 h 18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094" h="1823950">
                <a:moveTo>
                  <a:pt x="0" y="0"/>
                </a:moveTo>
                <a:lnTo>
                  <a:pt x="2762094" y="0"/>
                </a:lnTo>
                <a:lnTo>
                  <a:pt x="2762094" y="1823950"/>
                </a:lnTo>
                <a:lnTo>
                  <a:pt x="0" y="1823950"/>
                </a:lnTo>
                <a:lnTo>
                  <a:pt x="0" y="0"/>
                </a:lnTo>
                <a:close/>
              </a:path>
            </a:pathLst>
          </a:custGeom>
          <a:effectLst>
            <a:softEdge rad="31750"/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People often use body language and sarcasm to convey something.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600" b="0" kern="1200" dirty="0">
              <a:ln/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Autistic people often find these difficult to understand.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B0DB272-1088-48C8-B35D-1D3376B78ED9}"/>
              </a:ext>
            </a:extLst>
          </p:cNvPr>
          <p:cNvSpPr/>
          <p:nvPr/>
        </p:nvSpPr>
        <p:spPr>
          <a:xfrm>
            <a:off x="3208675" y="1598221"/>
            <a:ext cx="2762094" cy="1823950"/>
          </a:xfrm>
          <a:custGeom>
            <a:avLst/>
            <a:gdLst>
              <a:gd name="connsiteX0" fmla="*/ 0 w 2762094"/>
              <a:gd name="connsiteY0" fmla="*/ 0 h 1823950"/>
              <a:gd name="connsiteX1" fmla="*/ 2762094 w 2762094"/>
              <a:gd name="connsiteY1" fmla="*/ 0 h 1823950"/>
              <a:gd name="connsiteX2" fmla="*/ 2762094 w 2762094"/>
              <a:gd name="connsiteY2" fmla="*/ 1823950 h 1823950"/>
              <a:gd name="connsiteX3" fmla="*/ 0 w 2762094"/>
              <a:gd name="connsiteY3" fmla="*/ 1823950 h 1823950"/>
              <a:gd name="connsiteX4" fmla="*/ 0 w 2762094"/>
              <a:gd name="connsiteY4" fmla="*/ 0 h 18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094" h="1823950">
                <a:moveTo>
                  <a:pt x="0" y="0"/>
                </a:moveTo>
                <a:lnTo>
                  <a:pt x="2762094" y="0"/>
                </a:lnTo>
                <a:lnTo>
                  <a:pt x="2762094" y="1823950"/>
                </a:lnTo>
                <a:lnTo>
                  <a:pt x="0" y="1823950"/>
                </a:lnTo>
                <a:lnTo>
                  <a:pt x="0" y="0"/>
                </a:lnTo>
                <a:close/>
              </a:path>
            </a:pathLst>
          </a:custGeom>
          <a:effectLst>
            <a:softEdge rad="12700"/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Autistic people may be perceived as rude because they avoid eye contact.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4EB0446-6FC1-435D-A606-DB9704EAF4DF}"/>
              </a:ext>
            </a:extLst>
          </p:cNvPr>
          <p:cNvSpPr/>
          <p:nvPr/>
        </p:nvSpPr>
        <p:spPr>
          <a:xfrm>
            <a:off x="6196770" y="1598221"/>
            <a:ext cx="2762094" cy="1823950"/>
          </a:xfrm>
          <a:custGeom>
            <a:avLst/>
            <a:gdLst>
              <a:gd name="connsiteX0" fmla="*/ 0 w 2762094"/>
              <a:gd name="connsiteY0" fmla="*/ 0 h 1823950"/>
              <a:gd name="connsiteX1" fmla="*/ 2762094 w 2762094"/>
              <a:gd name="connsiteY1" fmla="*/ 0 h 1823950"/>
              <a:gd name="connsiteX2" fmla="*/ 2762094 w 2762094"/>
              <a:gd name="connsiteY2" fmla="*/ 1823950 h 1823950"/>
              <a:gd name="connsiteX3" fmla="*/ 0 w 2762094"/>
              <a:gd name="connsiteY3" fmla="*/ 1823950 h 1823950"/>
              <a:gd name="connsiteX4" fmla="*/ 0 w 2762094"/>
              <a:gd name="connsiteY4" fmla="*/ 0 h 18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094" h="1823950">
                <a:moveTo>
                  <a:pt x="0" y="0"/>
                </a:moveTo>
                <a:lnTo>
                  <a:pt x="2762094" y="0"/>
                </a:lnTo>
                <a:lnTo>
                  <a:pt x="2762094" y="1823950"/>
                </a:lnTo>
                <a:lnTo>
                  <a:pt x="0" y="1823950"/>
                </a:lnTo>
                <a:lnTo>
                  <a:pt x="0" y="0"/>
                </a:lnTo>
                <a:close/>
              </a:path>
            </a:pathLst>
          </a:custGeom>
          <a:effectLst>
            <a:softEdge rad="12700"/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Their tone of voice may not always reflect the way an autistic person is feeling.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CA71BD5-FA11-4805-87D5-A0AE7D8BC61E}"/>
              </a:ext>
            </a:extLst>
          </p:cNvPr>
          <p:cNvSpPr/>
          <p:nvPr/>
        </p:nvSpPr>
        <p:spPr>
          <a:xfrm>
            <a:off x="1714627" y="3909312"/>
            <a:ext cx="2762094" cy="1823950"/>
          </a:xfrm>
          <a:custGeom>
            <a:avLst/>
            <a:gdLst>
              <a:gd name="connsiteX0" fmla="*/ 0 w 2762094"/>
              <a:gd name="connsiteY0" fmla="*/ 0 h 1823950"/>
              <a:gd name="connsiteX1" fmla="*/ 2762094 w 2762094"/>
              <a:gd name="connsiteY1" fmla="*/ 0 h 1823950"/>
              <a:gd name="connsiteX2" fmla="*/ 2762094 w 2762094"/>
              <a:gd name="connsiteY2" fmla="*/ 1823950 h 1823950"/>
              <a:gd name="connsiteX3" fmla="*/ 0 w 2762094"/>
              <a:gd name="connsiteY3" fmla="*/ 1823950 h 1823950"/>
              <a:gd name="connsiteX4" fmla="*/ 0 w 2762094"/>
              <a:gd name="connsiteY4" fmla="*/ 0 h 18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094" h="1823950">
                <a:moveTo>
                  <a:pt x="0" y="0"/>
                </a:moveTo>
                <a:lnTo>
                  <a:pt x="2762094" y="0"/>
                </a:lnTo>
                <a:lnTo>
                  <a:pt x="2762094" y="1823950"/>
                </a:lnTo>
                <a:lnTo>
                  <a:pt x="0" y="1823950"/>
                </a:lnTo>
                <a:lnTo>
                  <a:pt x="0" y="0"/>
                </a:lnTo>
                <a:close/>
              </a:path>
            </a:pathLst>
          </a:custGeom>
          <a:effectLst>
            <a:softEdge rad="12700"/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An autistic person may not be able to use gestures or interpret other people’s gestures.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B65962C-38A1-45DC-9172-A8CFA360F8AA}"/>
              </a:ext>
            </a:extLst>
          </p:cNvPr>
          <p:cNvSpPr/>
          <p:nvPr/>
        </p:nvSpPr>
        <p:spPr>
          <a:xfrm>
            <a:off x="4702723" y="3909312"/>
            <a:ext cx="2762094" cy="1823950"/>
          </a:xfrm>
          <a:custGeom>
            <a:avLst/>
            <a:gdLst>
              <a:gd name="connsiteX0" fmla="*/ 0 w 2762094"/>
              <a:gd name="connsiteY0" fmla="*/ 0 h 1823950"/>
              <a:gd name="connsiteX1" fmla="*/ 2762094 w 2762094"/>
              <a:gd name="connsiteY1" fmla="*/ 0 h 1823950"/>
              <a:gd name="connsiteX2" fmla="*/ 2762094 w 2762094"/>
              <a:gd name="connsiteY2" fmla="*/ 1823950 h 1823950"/>
              <a:gd name="connsiteX3" fmla="*/ 0 w 2762094"/>
              <a:gd name="connsiteY3" fmla="*/ 1823950 h 1823950"/>
              <a:gd name="connsiteX4" fmla="*/ 0 w 2762094"/>
              <a:gd name="connsiteY4" fmla="*/ 0 h 18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094" h="1823950">
                <a:moveTo>
                  <a:pt x="0" y="0"/>
                </a:moveTo>
                <a:lnTo>
                  <a:pt x="2762094" y="0"/>
                </a:lnTo>
                <a:lnTo>
                  <a:pt x="2762094" y="1823950"/>
                </a:lnTo>
                <a:lnTo>
                  <a:pt x="0" y="1823950"/>
                </a:lnTo>
                <a:lnTo>
                  <a:pt x="0" y="0"/>
                </a:lnTo>
                <a:close/>
              </a:path>
            </a:pathLst>
          </a:custGeom>
          <a:effectLst>
            <a:softEdge rad="12700"/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Autistic people may interpret language literally and so may misunderstand idioms (“pull your socks up”) and metaphors (“my head was spinning”).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DA582A-2E50-4EB3-8B20-7FD065ED128B}"/>
              </a:ext>
            </a:extLst>
          </p:cNvPr>
          <p:cNvGrpSpPr/>
          <p:nvPr/>
        </p:nvGrpSpPr>
        <p:grpSpPr>
          <a:xfrm>
            <a:off x="-36512" y="0"/>
            <a:ext cx="5570016" cy="846408"/>
            <a:chOff x="-36512" y="0"/>
            <a:chExt cx="5570016" cy="846408"/>
          </a:xfrm>
        </p:grpSpPr>
        <p:sp>
          <p:nvSpPr>
            <p:cNvPr id="10" name="Rounded Rectangle 18">
              <a:extLst>
                <a:ext uri="{FF2B5EF4-FFF2-40B4-BE49-F238E27FC236}">
                  <a16:creationId xmlns:a16="http://schemas.microsoft.com/office/drawing/2014/main" id="{45A2089B-7DFB-4B1C-A7EE-4E5B0A867AFC}"/>
                </a:ext>
              </a:extLst>
            </p:cNvPr>
            <p:cNvSpPr/>
            <p:nvPr/>
          </p:nvSpPr>
          <p:spPr>
            <a:xfrm>
              <a:off x="0" y="0"/>
              <a:ext cx="5533504" cy="5696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Title 2">
              <a:extLst>
                <a:ext uri="{FF2B5EF4-FFF2-40B4-BE49-F238E27FC236}">
                  <a16:creationId xmlns:a16="http://schemas.microsoft.com/office/drawing/2014/main" id="{3BC8FBF5-2A38-42AA-A168-21B7B528D089}"/>
                </a:ext>
              </a:extLst>
            </p:cNvPr>
            <p:cNvSpPr txBox="1">
              <a:spLocks/>
            </p:cNvSpPr>
            <p:nvPr/>
          </p:nvSpPr>
          <p:spPr>
            <a:xfrm>
              <a:off x="-36512" y="48590"/>
              <a:ext cx="5533504" cy="79781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Social Communication &amp; Social Interaction</a:t>
              </a:r>
            </a:p>
            <a:p>
              <a:pPr algn="l"/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26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7B372-BAC8-03F1-37F7-09F387B02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kern="0" spc="-30" dirty="0">
                <a:solidFill>
                  <a:srgbClr val="25252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Core Characteristics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7AD89-EB92-8C14-4EEE-5B557EC37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ts val="340"/>
              </a:spcBef>
              <a:spcAft>
                <a:spcPts val="3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Sensory:</a:t>
            </a:r>
            <a:r>
              <a:rPr lang="en-GB" sz="24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Over‑ or under‑sensitivity to sound, light, touch, smell, taste, or pain.</a:t>
            </a:r>
            <a:endParaRPr lang="en-GB" sz="2400" kern="100" dirty="0">
              <a:solidFill>
                <a:srgbClr val="2E2B2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340"/>
              </a:spcBef>
              <a:spcAft>
                <a:spcPts val="34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GB" sz="2400" i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r>
              <a:rPr lang="en-GB" sz="24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Fluorescent lights feel like “buzzing knives”; soft fabrics may feel scratchy.</a:t>
            </a:r>
            <a:endParaRPr lang="en-GB" sz="2400" kern="100" dirty="0">
              <a:solidFill>
                <a:srgbClr val="2E2B2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40"/>
              </a:spcBef>
              <a:spcAft>
                <a:spcPts val="3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Repetitive behaviours/interests:</a:t>
            </a:r>
            <a:r>
              <a:rPr lang="en-GB" sz="24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Stimming (hand‑flapping, rocking) = self‑regulation, not “bad behaviour.”</a:t>
            </a:r>
            <a:endParaRPr lang="en-GB" sz="2400" kern="100" dirty="0">
              <a:solidFill>
                <a:srgbClr val="2E2B2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40"/>
              </a:spcBef>
              <a:spcAft>
                <a:spcPts val="3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Routine &amp; predictability:</a:t>
            </a:r>
            <a:r>
              <a:rPr lang="en-GB" sz="24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Need for sameness reduces anxiety; sudden changes can be distressing.</a:t>
            </a:r>
            <a:endParaRPr lang="en-GB" sz="2400" kern="100" dirty="0">
              <a:solidFill>
                <a:srgbClr val="2E2B2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552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692696"/>
            <a:ext cx="896448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ln w="1905">
                  <a:noFill/>
                </a:ln>
                <a:solidFill>
                  <a:schemeClr val="accent6"/>
                </a:solidFill>
                <a:latin typeface="Calibri" panose="020F0502020204030204" pitchFamily="34" charset="0"/>
              </a:rPr>
              <a:t>Autistic people experience social interaction differences.</a:t>
            </a:r>
            <a:br>
              <a:rPr lang="en-GB" sz="2400" dirty="0">
                <a:ln w="1905">
                  <a:noFill/>
                </a:ln>
                <a:solidFill>
                  <a:schemeClr val="accent6"/>
                </a:solidFill>
                <a:latin typeface="Calibri" panose="020F0502020204030204" pitchFamily="34" charset="0"/>
              </a:rPr>
            </a:br>
            <a:r>
              <a:rPr lang="en-GB" sz="2400" dirty="0">
                <a:ln w="1905">
                  <a:noFill/>
                </a:ln>
                <a:solidFill>
                  <a:schemeClr val="accent6"/>
                </a:solidFill>
                <a:latin typeface="Calibri" panose="020F0502020204030204" pitchFamily="34" charset="0"/>
              </a:rPr>
              <a:t>The way this affects a person can vary, and can include difference in the use and understanding of:</a:t>
            </a:r>
          </a:p>
          <a:p>
            <a:pPr algn="l"/>
            <a:endParaRPr lang="en-US" sz="2400" b="0" dirty="0">
              <a:ln w="1905">
                <a:noFill/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Rounded Rectangle 4">
            <a:extLst>
              <a:ext uri="{FF2B5EF4-FFF2-40B4-BE49-F238E27FC236}">
                <a16:creationId xmlns:a16="http://schemas.microsoft.com/office/drawing/2014/main" id="{AAE43434-AA8A-4408-99A3-CFFA234B59BF}"/>
              </a:ext>
            </a:extLst>
          </p:cNvPr>
          <p:cNvSpPr txBox="1"/>
          <p:nvPr/>
        </p:nvSpPr>
        <p:spPr>
          <a:xfrm>
            <a:off x="1850965" y="5877869"/>
            <a:ext cx="7778054" cy="4106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/>
          <a:p>
            <a:pPr algn="ctr" defTabSz="700088">
              <a:spcBef>
                <a:spcPts val="375"/>
              </a:spcBef>
            </a:pPr>
            <a:r>
              <a:rPr lang="en-GB" sz="3600" b="1" dirty="0">
                <a:solidFill>
                  <a:srgbClr val="D40429"/>
                </a:solidFill>
              </a:rPr>
              <a:t>showing</a:t>
            </a:r>
            <a:r>
              <a:rPr lang="en-GB" sz="4400" b="1" dirty="0">
                <a:solidFill>
                  <a:srgbClr val="D40429"/>
                </a:solidFill>
                <a:ea typeface="Century Gothic" charset="0"/>
                <a:cs typeface="Century Gothic" charset="0"/>
              </a:rPr>
              <a:t> </a:t>
            </a:r>
            <a:r>
              <a:rPr lang="en-GB" sz="3600" b="1" dirty="0">
                <a:solidFill>
                  <a:srgbClr val="D40429"/>
                </a:solidFill>
              </a:rPr>
              <a:t>concern</a:t>
            </a:r>
            <a:r>
              <a:rPr lang="en-GB" sz="4400" b="1" dirty="0">
                <a:solidFill>
                  <a:srgbClr val="D40429"/>
                </a:solidFill>
                <a:ea typeface="Century Gothic" charset="0"/>
                <a:cs typeface="Century Gothic" charset="0"/>
              </a:rPr>
              <a:t> </a:t>
            </a:r>
            <a:r>
              <a:rPr lang="en-GB" sz="3600" b="1" dirty="0">
                <a:solidFill>
                  <a:srgbClr val="D40429"/>
                </a:solidFill>
              </a:rPr>
              <a:t>for</a:t>
            </a:r>
            <a:r>
              <a:rPr lang="en-GB" sz="4400" b="1" dirty="0">
                <a:solidFill>
                  <a:srgbClr val="D40429"/>
                </a:solidFill>
                <a:ea typeface="Century Gothic" charset="0"/>
                <a:cs typeface="Century Gothic" charset="0"/>
              </a:rPr>
              <a:t> </a:t>
            </a:r>
            <a:r>
              <a:rPr lang="en-GB" sz="3600" b="1" dirty="0">
                <a:solidFill>
                  <a:srgbClr val="D40429"/>
                </a:solidFill>
              </a:rPr>
              <a:t>others</a:t>
            </a:r>
          </a:p>
        </p:txBody>
      </p:sp>
      <p:sp>
        <p:nvSpPr>
          <p:cNvPr id="35" name="Rounded Rectangle 6">
            <a:extLst>
              <a:ext uri="{FF2B5EF4-FFF2-40B4-BE49-F238E27FC236}">
                <a16:creationId xmlns:a16="http://schemas.microsoft.com/office/drawing/2014/main" id="{900D3CEF-A79E-4519-8777-ED4F7C72CD2E}"/>
              </a:ext>
            </a:extLst>
          </p:cNvPr>
          <p:cNvSpPr txBox="1"/>
          <p:nvPr/>
        </p:nvSpPr>
        <p:spPr>
          <a:xfrm>
            <a:off x="-237213" y="2708920"/>
            <a:ext cx="5817865" cy="4538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/>
          <a:p>
            <a:pPr algn="ctr" defTabSz="700088">
              <a:spcBef>
                <a:spcPts val="375"/>
              </a:spcBef>
            </a:pPr>
            <a:r>
              <a:rPr lang="en-GB" sz="3600" b="1" dirty="0">
                <a:solidFill>
                  <a:srgbClr val="D40429"/>
                </a:solidFill>
              </a:rPr>
              <a:t>building</a:t>
            </a:r>
            <a:r>
              <a:rPr lang="en-GB" sz="4400" b="1" dirty="0">
                <a:solidFill>
                  <a:srgbClr val="D40429"/>
                </a:solidFill>
                <a:ea typeface="Century Gothic" charset="0"/>
                <a:cs typeface="Century Gothic" charset="0"/>
              </a:rPr>
              <a:t> </a:t>
            </a:r>
            <a:r>
              <a:rPr lang="en-GB" sz="3600" b="1" dirty="0">
                <a:solidFill>
                  <a:srgbClr val="D40429"/>
                </a:solidFill>
              </a:rPr>
              <a:t>and</a:t>
            </a:r>
            <a:r>
              <a:rPr lang="en-GB" sz="4400" b="1" dirty="0">
                <a:solidFill>
                  <a:srgbClr val="D40429"/>
                </a:solidFill>
                <a:ea typeface="Century Gothic" charset="0"/>
                <a:cs typeface="Century Gothic" charset="0"/>
              </a:rPr>
              <a:t> </a:t>
            </a:r>
            <a:r>
              <a:rPr lang="en-GB" sz="3600" b="1" dirty="0">
                <a:solidFill>
                  <a:srgbClr val="D40429"/>
                </a:solidFill>
              </a:rPr>
              <a:t>sustaining</a:t>
            </a:r>
            <a:r>
              <a:rPr lang="en-GB" sz="4400" b="1" dirty="0">
                <a:solidFill>
                  <a:srgbClr val="D40429"/>
                </a:solidFill>
                <a:ea typeface="Century Gothic" charset="0"/>
                <a:cs typeface="Century Gothic" charset="0"/>
              </a:rPr>
              <a:t> </a:t>
            </a:r>
            <a:r>
              <a:rPr lang="en-GB" sz="3600" b="1" dirty="0">
                <a:solidFill>
                  <a:srgbClr val="D40429"/>
                </a:solidFill>
              </a:rPr>
              <a:t>relationships</a:t>
            </a:r>
          </a:p>
        </p:txBody>
      </p:sp>
      <p:sp>
        <p:nvSpPr>
          <p:cNvPr id="36" name="Rounded Rectangle 10">
            <a:extLst>
              <a:ext uri="{FF2B5EF4-FFF2-40B4-BE49-F238E27FC236}">
                <a16:creationId xmlns:a16="http://schemas.microsoft.com/office/drawing/2014/main" id="{AB756189-2342-410E-A6EC-F9D2D863E983}"/>
              </a:ext>
            </a:extLst>
          </p:cNvPr>
          <p:cNvSpPr txBox="1"/>
          <p:nvPr/>
        </p:nvSpPr>
        <p:spPr>
          <a:xfrm>
            <a:off x="-689459" y="4497536"/>
            <a:ext cx="6424576" cy="4106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/>
          <a:p>
            <a:pPr algn="ctr" defTabSz="700088">
              <a:spcBef>
                <a:spcPts val="375"/>
              </a:spcBef>
            </a:pPr>
            <a:r>
              <a:rPr lang="en-GB" sz="3600" b="1" dirty="0">
                <a:solidFill>
                  <a:srgbClr val="1666A4"/>
                </a:solidFill>
                <a:ea typeface="Century Gothic" charset="0"/>
                <a:cs typeface="Century Gothic" charset="0"/>
              </a:rPr>
              <a:t>giving and receiving compliments</a:t>
            </a:r>
          </a:p>
        </p:txBody>
      </p:sp>
      <p:sp>
        <p:nvSpPr>
          <p:cNvPr id="39" name="Rounded Rectangle 12">
            <a:extLst>
              <a:ext uri="{FF2B5EF4-FFF2-40B4-BE49-F238E27FC236}">
                <a16:creationId xmlns:a16="http://schemas.microsoft.com/office/drawing/2014/main" id="{DD45BEB9-3CD8-4992-84A1-F9717967CA1D}"/>
              </a:ext>
            </a:extLst>
          </p:cNvPr>
          <p:cNvSpPr txBox="1"/>
          <p:nvPr/>
        </p:nvSpPr>
        <p:spPr>
          <a:xfrm>
            <a:off x="5402263" y="2082254"/>
            <a:ext cx="3562225" cy="4106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/>
          <a:p>
            <a:pPr algn="ctr" defTabSz="700088">
              <a:spcBef>
                <a:spcPts val="375"/>
              </a:spcBef>
            </a:pPr>
            <a:r>
              <a:rPr lang="en-GB" sz="3600" b="1" dirty="0">
                <a:solidFill>
                  <a:srgbClr val="61AB38"/>
                </a:solidFill>
              </a:rPr>
              <a:t>engaging in</a:t>
            </a:r>
            <a:r>
              <a:rPr lang="en-GB" sz="4400" b="1" dirty="0">
                <a:solidFill>
                  <a:srgbClr val="61AB38"/>
                </a:solidFill>
                <a:ea typeface="Century Gothic" charset="0"/>
                <a:cs typeface="Century Gothic" charset="0"/>
              </a:rPr>
              <a:t> </a:t>
            </a:r>
            <a:r>
              <a:rPr lang="en-GB" sz="3600" b="1" dirty="0">
                <a:solidFill>
                  <a:srgbClr val="61AB38"/>
                </a:solidFill>
              </a:rPr>
              <a:t>conversation</a:t>
            </a:r>
          </a:p>
        </p:txBody>
      </p:sp>
      <p:sp>
        <p:nvSpPr>
          <p:cNvPr id="40" name="Rounded Rectangle 6">
            <a:extLst>
              <a:ext uri="{FF2B5EF4-FFF2-40B4-BE49-F238E27FC236}">
                <a16:creationId xmlns:a16="http://schemas.microsoft.com/office/drawing/2014/main" id="{354184DC-119B-4EFF-8766-F99599C47D82}"/>
              </a:ext>
            </a:extLst>
          </p:cNvPr>
          <p:cNvSpPr txBox="1"/>
          <p:nvPr/>
        </p:nvSpPr>
        <p:spPr>
          <a:xfrm>
            <a:off x="4858867" y="4033017"/>
            <a:ext cx="4285133" cy="4106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/>
          <a:p>
            <a:pPr algn="ctr" defTabSz="700088">
              <a:spcBef>
                <a:spcPts val="375"/>
              </a:spcBef>
            </a:pPr>
            <a:r>
              <a:rPr lang="en-GB" sz="3600" b="1" dirty="0">
                <a:solidFill>
                  <a:srgbClr val="DB9C2D"/>
                </a:solidFill>
              </a:rPr>
              <a:t>understanding</a:t>
            </a:r>
            <a:r>
              <a:rPr lang="en-GB" sz="4400" b="1" dirty="0">
                <a:solidFill>
                  <a:srgbClr val="DB9C2D"/>
                </a:solidFill>
                <a:ea typeface="Century Gothic" charset="0"/>
                <a:cs typeface="Century Gothic" charset="0"/>
              </a:rPr>
              <a:t> </a:t>
            </a:r>
            <a:r>
              <a:rPr lang="en-GB" sz="3600" b="1" dirty="0">
                <a:solidFill>
                  <a:srgbClr val="DB9C2D"/>
                </a:solidFill>
              </a:rPr>
              <a:t>humour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13A40CC-A4D3-464C-B370-10D1D6144535}"/>
              </a:ext>
            </a:extLst>
          </p:cNvPr>
          <p:cNvGrpSpPr/>
          <p:nvPr/>
        </p:nvGrpSpPr>
        <p:grpSpPr>
          <a:xfrm>
            <a:off x="-36512" y="0"/>
            <a:ext cx="5570016" cy="846408"/>
            <a:chOff x="-36512" y="0"/>
            <a:chExt cx="5570016" cy="846408"/>
          </a:xfrm>
        </p:grpSpPr>
        <p:sp>
          <p:nvSpPr>
            <p:cNvPr id="11" name="Rounded Rectangle 18">
              <a:extLst>
                <a:ext uri="{FF2B5EF4-FFF2-40B4-BE49-F238E27FC236}">
                  <a16:creationId xmlns:a16="http://schemas.microsoft.com/office/drawing/2014/main" id="{B0584D21-A4A4-476E-8931-A49F3A383D78}"/>
                </a:ext>
              </a:extLst>
            </p:cNvPr>
            <p:cNvSpPr/>
            <p:nvPr/>
          </p:nvSpPr>
          <p:spPr>
            <a:xfrm>
              <a:off x="0" y="0"/>
              <a:ext cx="5533504" cy="5696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Title 2">
              <a:extLst>
                <a:ext uri="{FF2B5EF4-FFF2-40B4-BE49-F238E27FC236}">
                  <a16:creationId xmlns:a16="http://schemas.microsoft.com/office/drawing/2014/main" id="{ECA61E45-2E87-4D3F-BC51-0B7743F057D8}"/>
                </a:ext>
              </a:extLst>
            </p:cNvPr>
            <p:cNvSpPr txBox="1">
              <a:spLocks/>
            </p:cNvSpPr>
            <p:nvPr/>
          </p:nvSpPr>
          <p:spPr>
            <a:xfrm>
              <a:off x="-36512" y="48590"/>
              <a:ext cx="5533504" cy="79781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Social Communication &amp; Social Interaction</a:t>
              </a:r>
            </a:p>
            <a:p>
              <a:pPr algn="l"/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354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484" y="764704"/>
            <a:ext cx="4920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How this impacts on day to day life: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107E9AF-77B8-43FD-90A5-33CF8A705F98}"/>
              </a:ext>
            </a:extLst>
          </p:cNvPr>
          <p:cNvSpPr/>
          <p:nvPr/>
        </p:nvSpPr>
        <p:spPr>
          <a:xfrm>
            <a:off x="220579" y="1601900"/>
            <a:ext cx="2762094" cy="1823950"/>
          </a:xfrm>
          <a:custGeom>
            <a:avLst/>
            <a:gdLst>
              <a:gd name="connsiteX0" fmla="*/ 0 w 2762094"/>
              <a:gd name="connsiteY0" fmla="*/ 0 h 1823950"/>
              <a:gd name="connsiteX1" fmla="*/ 2762094 w 2762094"/>
              <a:gd name="connsiteY1" fmla="*/ 0 h 1823950"/>
              <a:gd name="connsiteX2" fmla="*/ 2762094 w 2762094"/>
              <a:gd name="connsiteY2" fmla="*/ 1823950 h 1823950"/>
              <a:gd name="connsiteX3" fmla="*/ 0 w 2762094"/>
              <a:gd name="connsiteY3" fmla="*/ 1823950 h 1823950"/>
              <a:gd name="connsiteX4" fmla="*/ 0 w 2762094"/>
              <a:gd name="connsiteY4" fmla="*/ 0 h 18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094" h="1823950">
                <a:moveTo>
                  <a:pt x="0" y="0"/>
                </a:moveTo>
                <a:lnTo>
                  <a:pt x="2762094" y="0"/>
                </a:lnTo>
                <a:lnTo>
                  <a:pt x="2762094" y="1823950"/>
                </a:lnTo>
                <a:lnTo>
                  <a:pt x="0" y="182395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Autistic children may find it difficult to instigate or join in play with other children.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B425A83-8504-4010-A581-98612C086B3C}"/>
              </a:ext>
            </a:extLst>
          </p:cNvPr>
          <p:cNvSpPr/>
          <p:nvPr/>
        </p:nvSpPr>
        <p:spPr>
          <a:xfrm>
            <a:off x="3208675" y="1601900"/>
            <a:ext cx="2762094" cy="1823950"/>
          </a:xfrm>
          <a:custGeom>
            <a:avLst/>
            <a:gdLst>
              <a:gd name="connsiteX0" fmla="*/ 0 w 2762094"/>
              <a:gd name="connsiteY0" fmla="*/ 0 h 1823950"/>
              <a:gd name="connsiteX1" fmla="*/ 2762094 w 2762094"/>
              <a:gd name="connsiteY1" fmla="*/ 0 h 1823950"/>
              <a:gd name="connsiteX2" fmla="*/ 2762094 w 2762094"/>
              <a:gd name="connsiteY2" fmla="*/ 1823950 h 1823950"/>
              <a:gd name="connsiteX3" fmla="*/ 0 w 2762094"/>
              <a:gd name="connsiteY3" fmla="*/ 1823950 h 1823950"/>
              <a:gd name="connsiteX4" fmla="*/ 0 w 2762094"/>
              <a:gd name="connsiteY4" fmla="*/ 0 h 18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094" h="1823950">
                <a:moveTo>
                  <a:pt x="0" y="0"/>
                </a:moveTo>
                <a:lnTo>
                  <a:pt x="2762094" y="0"/>
                </a:lnTo>
                <a:lnTo>
                  <a:pt x="2762094" y="1823950"/>
                </a:lnTo>
                <a:lnTo>
                  <a:pt x="0" y="182395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Autistic children may find it difficult to take turns and share.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This can cause problems with friendships.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255438-4C0C-4B12-8A6B-0D0FF7BAD559}"/>
              </a:ext>
            </a:extLst>
          </p:cNvPr>
          <p:cNvSpPr/>
          <p:nvPr/>
        </p:nvSpPr>
        <p:spPr>
          <a:xfrm>
            <a:off x="6196770" y="1601900"/>
            <a:ext cx="2762094" cy="1823950"/>
          </a:xfrm>
          <a:custGeom>
            <a:avLst/>
            <a:gdLst>
              <a:gd name="connsiteX0" fmla="*/ 0 w 2762094"/>
              <a:gd name="connsiteY0" fmla="*/ 0 h 1823950"/>
              <a:gd name="connsiteX1" fmla="*/ 2762094 w 2762094"/>
              <a:gd name="connsiteY1" fmla="*/ 0 h 1823950"/>
              <a:gd name="connsiteX2" fmla="*/ 2762094 w 2762094"/>
              <a:gd name="connsiteY2" fmla="*/ 1823950 h 1823950"/>
              <a:gd name="connsiteX3" fmla="*/ 0 w 2762094"/>
              <a:gd name="connsiteY3" fmla="*/ 1823950 h 1823950"/>
              <a:gd name="connsiteX4" fmla="*/ 0 w 2762094"/>
              <a:gd name="connsiteY4" fmla="*/ 0 h 18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094" h="1823950">
                <a:moveTo>
                  <a:pt x="0" y="0"/>
                </a:moveTo>
                <a:lnTo>
                  <a:pt x="2762094" y="0"/>
                </a:lnTo>
                <a:lnTo>
                  <a:pt x="2762094" y="1823950"/>
                </a:lnTo>
                <a:lnTo>
                  <a:pt x="0" y="182395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Developing and maintaining friendships and relationships can be difficult for everyone.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Autistic adults have told us that they find this particularly difficult.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This does not mean that they do not want relationships and friends.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F37C8DB-5354-49D7-BC1D-7EB85EFC2626}"/>
              </a:ext>
            </a:extLst>
          </p:cNvPr>
          <p:cNvSpPr/>
          <p:nvPr/>
        </p:nvSpPr>
        <p:spPr>
          <a:xfrm>
            <a:off x="1714627" y="3840974"/>
            <a:ext cx="2762094" cy="1823950"/>
          </a:xfrm>
          <a:custGeom>
            <a:avLst/>
            <a:gdLst>
              <a:gd name="connsiteX0" fmla="*/ 0 w 2762094"/>
              <a:gd name="connsiteY0" fmla="*/ 0 h 1823950"/>
              <a:gd name="connsiteX1" fmla="*/ 2762094 w 2762094"/>
              <a:gd name="connsiteY1" fmla="*/ 0 h 1823950"/>
              <a:gd name="connsiteX2" fmla="*/ 2762094 w 2762094"/>
              <a:gd name="connsiteY2" fmla="*/ 1823950 h 1823950"/>
              <a:gd name="connsiteX3" fmla="*/ 0 w 2762094"/>
              <a:gd name="connsiteY3" fmla="*/ 1823950 h 1823950"/>
              <a:gd name="connsiteX4" fmla="*/ 0 w 2762094"/>
              <a:gd name="connsiteY4" fmla="*/ 0 h 18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094" h="1823950">
                <a:moveTo>
                  <a:pt x="0" y="0"/>
                </a:moveTo>
                <a:lnTo>
                  <a:pt x="2762094" y="0"/>
                </a:lnTo>
                <a:lnTo>
                  <a:pt x="2762094" y="1823950"/>
                </a:lnTo>
                <a:lnTo>
                  <a:pt x="0" y="182395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Autistic people may not engage in conversation in the same way, and enjoy discussing factual issues rather than small talk.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You may have to be specific when you want to bring the conversation to end.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903BFF0-A697-4E94-9403-DFABF6471673}"/>
              </a:ext>
            </a:extLst>
          </p:cNvPr>
          <p:cNvSpPr/>
          <p:nvPr/>
        </p:nvSpPr>
        <p:spPr>
          <a:xfrm>
            <a:off x="4702723" y="3840974"/>
            <a:ext cx="2762094" cy="1823950"/>
          </a:xfrm>
          <a:custGeom>
            <a:avLst/>
            <a:gdLst>
              <a:gd name="connsiteX0" fmla="*/ 0 w 2762094"/>
              <a:gd name="connsiteY0" fmla="*/ 0 h 1823950"/>
              <a:gd name="connsiteX1" fmla="*/ 2762094 w 2762094"/>
              <a:gd name="connsiteY1" fmla="*/ 0 h 1823950"/>
              <a:gd name="connsiteX2" fmla="*/ 2762094 w 2762094"/>
              <a:gd name="connsiteY2" fmla="*/ 1823950 h 1823950"/>
              <a:gd name="connsiteX3" fmla="*/ 0 w 2762094"/>
              <a:gd name="connsiteY3" fmla="*/ 1823950 h 1823950"/>
              <a:gd name="connsiteX4" fmla="*/ 0 w 2762094"/>
              <a:gd name="connsiteY4" fmla="*/ 0 h 18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094" h="1823950">
                <a:moveTo>
                  <a:pt x="0" y="0"/>
                </a:moveTo>
                <a:lnTo>
                  <a:pt x="2762094" y="0"/>
                </a:lnTo>
                <a:lnTo>
                  <a:pt x="2762094" y="1823950"/>
                </a:lnTo>
                <a:lnTo>
                  <a:pt x="0" y="182395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Autistic people may have difficulty in understanding the rules of social relationships.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This may cause many issues including them offering truthful opinion rather than a tactful one.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DA582A-2E50-4EB3-8B20-7FD065ED128B}"/>
              </a:ext>
            </a:extLst>
          </p:cNvPr>
          <p:cNvGrpSpPr/>
          <p:nvPr/>
        </p:nvGrpSpPr>
        <p:grpSpPr>
          <a:xfrm>
            <a:off x="-36512" y="0"/>
            <a:ext cx="5570016" cy="846408"/>
            <a:chOff x="-36512" y="0"/>
            <a:chExt cx="5570016" cy="846408"/>
          </a:xfrm>
        </p:grpSpPr>
        <p:sp>
          <p:nvSpPr>
            <p:cNvPr id="10" name="Rounded Rectangle 18">
              <a:extLst>
                <a:ext uri="{FF2B5EF4-FFF2-40B4-BE49-F238E27FC236}">
                  <a16:creationId xmlns:a16="http://schemas.microsoft.com/office/drawing/2014/main" id="{45A2089B-7DFB-4B1C-A7EE-4E5B0A867AFC}"/>
                </a:ext>
              </a:extLst>
            </p:cNvPr>
            <p:cNvSpPr/>
            <p:nvPr/>
          </p:nvSpPr>
          <p:spPr>
            <a:xfrm>
              <a:off x="0" y="0"/>
              <a:ext cx="5533504" cy="5696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Title 2">
              <a:extLst>
                <a:ext uri="{FF2B5EF4-FFF2-40B4-BE49-F238E27FC236}">
                  <a16:creationId xmlns:a16="http://schemas.microsoft.com/office/drawing/2014/main" id="{3BC8FBF5-2A38-42AA-A168-21B7B528D089}"/>
                </a:ext>
              </a:extLst>
            </p:cNvPr>
            <p:cNvSpPr txBox="1">
              <a:spLocks/>
            </p:cNvSpPr>
            <p:nvPr/>
          </p:nvSpPr>
          <p:spPr>
            <a:xfrm>
              <a:off x="-36512" y="48590"/>
              <a:ext cx="5533504" cy="79781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Social Communication &amp; Social Interaction</a:t>
              </a:r>
            </a:p>
            <a:p>
              <a:pPr algn="l"/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802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964E1F-065B-49DA-956F-8B54A02D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114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57BF1EB6-8AB7-4C4B-AB51-948DFBCA9F5B}"/>
              </a:ext>
            </a:extLst>
          </p:cNvPr>
          <p:cNvSpPr/>
          <p:nvPr/>
        </p:nvSpPr>
        <p:spPr>
          <a:xfrm>
            <a:off x="0" y="-27384"/>
            <a:ext cx="9144000" cy="678488"/>
          </a:xfrm>
          <a:prstGeom prst="roundRect">
            <a:avLst>
              <a:gd name="adj" fmla="val 10000"/>
            </a:avLst>
          </a:prstGeom>
          <a:ln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sz="33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3000"/>
                    </a:prstClr>
                  </a:outerShdw>
                </a:effectLst>
              </a:rPr>
              <a:t>Social Imagination and Flexibility of Thought</a:t>
            </a:r>
          </a:p>
          <a:p>
            <a:endParaRPr lang="en-GB" sz="3300" dirty="0"/>
          </a:p>
        </p:txBody>
      </p:sp>
    </p:spTree>
    <p:extLst>
      <p:ext uri="{BB962C8B-B14F-4D97-AF65-F5344CB8AC3E}">
        <p14:creationId xmlns:p14="http://schemas.microsoft.com/office/powerpoint/2010/main" val="117621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14" y="764704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ln w="1905">
                  <a:noFill/>
                </a:ln>
                <a:solidFill>
                  <a:schemeClr val="accent6"/>
                </a:solidFill>
                <a:latin typeface="Calibri" panose="020F0502020204030204" pitchFamily="34" charset="0"/>
              </a:rPr>
              <a:t>Autistic people experience social imagination differences.</a:t>
            </a:r>
            <a:br>
              <a:rPr lang="en-GB" sz="2400" dirty="0">
                <a:ln w="1905">
                  <a:noFill/>
                </a:ln>
                <a:solidFill>
                  <a:schemeClr val="accent6"/>
                </a:solidFill>
                <a:latin typeface="Calibri" panose="020F0502020204030204" pitchFamily="34" charset="0"/>
              </a:rPr>
            </a:br>
            <a:r>
              <a:rPr lang="en-GB" sz="2400" dirty="0">
                <a:ln w="1905">
                  <a:noFill/>
                </a:ln>
                <a:solidFill>
                  <a:schemeClr val="accent6"/>
                </a:solidFill>
                <a:latin typeface="Calibri" panose="020F0502020204030204" pitchFamily="34" charset="0"/>
              </a:rPr>
              <a:t>The way this affects a person can vary, and can include difference in the use and understanding of:</a:t>
            </a:r>
          </a:p>
        </p:txBody>
      </p:sp>
      <p:sp>
        <p:nvSpPr>
          <p:cNvPr id="40" name="Title 2"/>
          <p:cNvSpPr txBox="1">
            <a:spLocks/>
          </p:cNvSpPr>
          <p:nvPr/>
        </p:nvSpPr>
        <p:spPr>
          <a:xfrm>
            <a:off x="107504" y="48590"/>
            <a:ext cx="5533504" cy="79781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</a:rPr>
              <a:t>Impairments in social imagination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7A53E89-2E88-4FB1-8202-434BD85CFED9}"/>
              </a:ext>
            </a:extLst>
          </p:cNvPr>
          <p:cNvGrpSpPr/>
          <p:nvPr/>
        </p:nvGrpSpPr>
        <p:grpSpPr>
          <a:xfrm>
            <a:off x="-1" y="0"/>
            <a:ext cx="6120681" cy="837848"/>
            <a:chOff x="-1" y="0"/>
            <a:chExt cx="6120681" cy="837848"/>
          </a:xfrm>
        </p:grpSpPr>
        <p:sp>
          <p:nvSpPr>
            <p:cNvPr id="33" name="Rounded Rectangle 32"/>
            <p:cNvSpPr/>
            <p:nvPr/>
          </p:nvSpPr>
          <p:spPr>
            <a:xfrm>
              <a:off x="-1" y="0"/>
              <a:ext cx="5868145" cy="548680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4" name="Title 2"/>
            <p:cNvSpPr txBox="1">
              <a:spLocks/>
            </p:cNvSpPr>
            <p:nvPr/>
          </p:nvSpPr>
          <p:spPr>
            <a:xfrm>
              <a:off x="0" y="40030"/>
              <a:ext cx="6120680" cy="79781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Social Imagination and Flexibility of Thought</a:t>
              </a:r>
            </a:p>
          </p:txBody>
        </p:sp>
      </p:grpSp>
      <p:sp>
        <p:nvSpPr>
          <p:cNvPr id="36" name="Rounded Rectangle 8">
            <a:extLst>
              <a:ext uri="{FF2B5EF4-FFF2-40B4-BE49-F238E27FC236}">
                <a16:creationId xmlns:a16="http://schemas.microsoft.com/office/drawing/2014/main" id="{4278CB4B-5330-4B18-AE5C-D65E88FC2652}"/>
              </a:ext>
            </a:extLst>
          </p:cNvPr>
          <p:cNvSpPr txBox="1"/>
          <p:nvPr/>
        </p:nvSpPr>
        <p:spPr>
          <a:xfrm>
            <a:off x="6372199" y="2577592"/>
            <a:ext cx="2067282" cy="4193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/>
          <a:p>
            <a:pPr algn="ctr" defTabSz="700088">
              <a:spcBef>
                <a:spcPts val="375"/>
              </a:spcBef>
            </a:pPr>
            <a:r>
              <a:rPr lang="en-GB" sz="3600" b="1" dirty="0">
                <a:solidFill>
                  <a:srgbClr val="61AB38"/>
                </a:solidFill>
                <a:ea typeface="Century Gothic" charset="0"/>
                <a:cs typeface="Century Gothic" charset="0"/>
              </a:rPr>
              <a:t>problem solving</a:t>
            </a:r>
          </a:p>
        </p:txBody>
      </p:sp>
      <p:sp>
        <p:nvSpPr>
          <p:cNvPr id="37" name="Rounded Rectangle 12">
            <a:extLst>
              <a:ext uri="{FF2B5EF4-FFF2-40B4-BE49-F238E27FC236}">
                <a16:creationId xmlns:a16="http://schemas.microsoft.com/office/drawing/2014/main" id="{A2E8DB0C-1D9C-4DF4-80EC-6DFE0BC40B32}"/>
              </a:ext>
            </a:extLst>
          </p:cNvPr>
          <p:cNvSpPr txBox="1"/>
          <p:nvPr/>
        </p:nvSpPr>
        <p:spPr>
          <a:xfrm>
            <a:off x="5040561" y="5499469"/>
            <a:ext cx="2078568" cy="41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/>
          <a:p>
            <a:pPr algn="ctr" defTabSz="700088">
              <a:spcBef>
                <a:spcPts val="375"/>
              </a:spcBef>
            </a:pPr>
            <a:endParaRPr lang="en-GB" sz="3600" b="1" dirty="0">
              <a:solidFill>
                <a:srgbClr val="DB9C2D"/>
              </a:solidFill>
              <a:ea typeface="Century Gothic" charset="0"/>
              <a:cs typeface="Century Gothic" charset="0"/>
            </a:endParaRPr>
          </a:p>
        </p:txBody>
      </p:sp>
      <p:sp>
        <p:nvSpPr>
          <p:cNvPr id="38" name="Rounded Rectangle 6">
            <a:extLst>
              <a:ext uri="{FF2B5EF4-FFF2-40B4-BE49-F238E27FC236}">
                <a16:creationId xmlns:a16="http://schemas.microsoft.com/office/drawing/2014/main" id="{B2FDCB01-F4F1-4BCD-8165-788741ECDDB3}"/>
              </a:ext>
            </a:extLst>
          </p:cNvPr>
          <p:cNvSpPr txBox="1"/>
          <p:nvPr/>
        </p:nvSpPr>
        <p:spPr>
          <a:xfrm>
            <a:off x="4907870" y="4309885"/>
            <a:ext cx="3531612" cy="4193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/>
          <a:p>
            <a:pPr algn="ctr" defTabSz="700088">
              <a:spcBef>
                <a:spcPts val="375"/>
              </a:spcBef>
            </a:pPr>
            <a:r>
              <a:rPr lang="en-GB" sz="3600" b="1" dirty="0">
                <a:solidFill>
                  <a:srgbClr val="D40429"/>
                </a:solidFill>
                <a:ea typeface="Century Gothic" charset="0"/>
                <a:cs typeface="Century Gothic" charset="0"/>
              </a:rPr>
              <a:t>coping with changes</a:t>
            </a:r>
          </a:p>
        </p:txBody>
      </p:sp>
      <p:sp>
        <p:nvSpPr>
          <p:cNvPr id="39" name="Rounded Rectangle 4">
            <a:extLst>
              <a:ext uri="{FF2B5EF4-FFF2-40B4-BE49-F238E27FC236}">
                <a16:creationId xmlns:a16="http://schemas.microsoft.com/office/drawing/2014/main" id="{2954614A-8417-4AD5-B320-3B20E7784CF0}"/>
              </a:ext>
            </a:extLst>
          </p:cNvPr>
          <p:cNvSpPr txBox="1"/>
          <p:nvPr/>
        </p:nvSpPr>
        <p:spPr>
          <a:xfrm>
            <a:off x="3528159" y="5599033"/>
            <a:ext cx="2078568" cy="4193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/>
          <a:p>
            <a:pPr algn="ctr" defTabSz="700088">
              <a:spcBef>
                <a:spcPts val="375"/>
              </a:spcBef>
            </a:pPr>
            <a:r>
              <a:rPr lang="en-GB" sz="3600" b="1" dirty="0">
                <a:solidFill>
                  <a:srgbClr val="1666A4"/>
                </a:solidFill>
                <a:ea typeface="Century Gothic" charset="0"/>
                <a:cs typeface="Century Gothic" charset="0"/>
              </a:rPr>
              <a:t>planning</a:t>
            </a:r>
          </a:p>
        </p:txBody>
      </p:sp>
      <p:sp>
        <p:nvSpPr>
          <p:cNvPr id="41" name="Rounded Rectangle 6">
            <a:extLst>
              <a:ext uri="{FF2B5EF4-FFF2-40B4-BE49-F238E27FC236}">
                <a16:creationId xmlns:a16="http://schemas.microsoft.com/office/drawing/2014/main" id="{6B765962-BB42-4CBD-BD69-7C0E51B6F982}"/>
              </a:ext>
            </a:extLst>
          </p:cNvPr>
          <p:cNvSpPr txBox="1"/>
          <p:nvPr/>
        </p:nvSpPr>
        <p:spPr>
          <a:xfrm>
            <a:off x="0" y="2577592"/>
            <a:ext cx="5040560" cy="4193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/>
          <a:p>
            <a:pPr algn="ctr" defTabSz="700088">
              <a:spcBef>
                <a:spcPts val="375"/>
              </a:spcBef>
            </a:pPr>
            <a:r>
              <a:rPr lang="en-GB" sz="3600" b="1" dirty="0">
                <a:solidFill>
                  <a:srgbClr val="D40429"/>
                </a:solidFill>
                <a:ea typeface="Century Gothic" charset="0"/>
                <a:cs typeface="Century Gothic" charset="0"/>
              </a:rPr>
              <a:t>predicting reactions and events</a:t>
            </a:r>
          </a:p>
        </p:txBody>
      </p:sp>
      <p:sp>
        <p:nvSpPr>
          <p:cNvPr id="42" name="Rounded Rectangle 10">
            <a:extLst>
              <a:ext uri="{FF2B5EF4-FFF2-40B4-BE49-F238E27FC236}">
                <a16:creationId xmlns:a16="http://schemas.microsoft.com/office/drawing/2014/main" id="{E085B4A1-9E53-4844-BD88-9D73380C6635}"/>
              </a:ext>
            </a:extLst>
          </p:cNvPr>
          <p:cNvSpPr txBox="1"/>
          <p:nvPr/>
        </p:nvSpPr>
        <p:spPr>
          <a:xfrm>
            <a:off x="1087935" y="4233409"/>
            <a:ext cx="2612151" cy="4193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/>
          <a:p>
            <a:pPr algn="ctr" defTabSz="700088">
              <a:spcBef>
                <a:spcPts val="375"/>
              </a:spcBef>
            </a:pPr>
            <a:r>
              <a:rPr lang="en-GB" sz="3600" b="1" dirty="0">
                <a:solidFill>
                  <a:srgbClr val="DB9C2D"/>
                </a:solidFill>
                <a:ea typeface="Century Gothic" charset="0"/>
                <a:cs typeface="Century Gothic" charset="0"/>
              </a:rPr>
              <a:t>relating to others</a:t>
            </a:r>
          </a:p>
        </p:txBody>
      </p:sp>
    </p:spTree>
    <p:extLst>
      <p:ext uri="{BB962C8B-B14F-4D97-AF65-F5344CB8AC3E}">
        <p14:creationId xmlns:p14="http://schemas.microsoft.com/office/powerpoint/2010/main" val="80578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1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8872" y="828421"/>
            <a:ext cx="4977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How this impacts on day to day life: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BE77054-B20A-4A4D-94BC-4FD8D0A07BA1}"/>
              </a:ext>
            </a:extLst>
          </p:cNvPr>
          <p:cNvSpPr/>
          <p:nvPr/>
        </p:nvSpPr>
        <p:spPr>
          <a:xfrm>
            <a:off x="185088" y="1555642"/>
            <a:ext cx="2739362" cy="1808939"/>
          </a:xfrm>
          <a:custGeom>
            <a:avLst/>
            <a:gdLst>
              <a:gd name="connsiteX0" fmla="*/ 0 w 2739362"/>
              <a:gd name="connsiteY0" fmla="*/ 0 h 1808939"/>
              <a:gd name="connsiteX1" fmla="*/ 2739362 w 2739362"/>
              <a:gd name="connsiteY1" fmla="*/ 0 h 1808939"/>
              <a:gd name="connsiteX2" fmla="*/ 2739362 w 2739362"/>
              <a:gd name="connsiteY2" fmla="*/ 1808939 h 1808939"/>
              <a:gd name="connsiteX3" fmla="*/ 0 w 2739362"/>
              <a:gd name="connsiteY3" fmla="*/ 1808939 h 1808939"/>
              <a:gd name="connsiteX4" fmla="*/ 0 w 2739362"/>
              <a:gd name="connsiteY4" fmla="*/ 0 h 180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9362" h="1808939">
                <a:moveTo>
                  <a:pt x="0" y="0"/>
                </a:moveTo>
                <a:lnTo>
                  <a:pt x="2739362" y="0"/>
                </a:lnTo>
                <a:lnTo>
                  <a:pt x="2739362" y="1808939"/>
                </a:lnTo>
                <a:lnTo>
                  <a:pt x="0" y="180893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When problem solving, we rely on our social imagination to predict possible outcomes.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This is difficult for an autistic person.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D2A9FAB-3693-4050-8AB3-F25DE303EF10}"/>
              </a:ext>
            </a:extLst>
          </p:cNvPr>
          <p:cNvSpPr/>
          <p:nvPr/>
        </p:nvSpPr>
        <p:spPr>
          <a:xfrm>
            <a:off x="3148592" y="1555642"/>
            <a:ext cx="2739362" cy="1808939"/>
          </a:xfrm>
          <a:custGeom>
            <a:avLst/>
            <a:gdLst>
              <a:gd name="connsiteX0" fmla="*/ 0 w 2739362"/>
              <a:gd name="connsiteY0" fmla="*/ 0 h 1808939"/>
              <a:gd name="connsiteX1" fmla="*/ 2739362 w 2739362"/>
              <a:gd name="connsiteY1" fmla="*/ 0 h 1808939"/>
              <a:gd name="connsiteX2" fmla="*/ 2739362 w 2739362"/>
              <a:gd name="connsiteY2" fmla="*/ 1808939 h 1808939"/>
              <a:gd name="connsiteX3" fmla="*/ 0 w 2739362"/>
              <a:gd name="connsiteY3" fmla="*/ 1808939 h 1808939"/>
              <a:gd name="connsiteX4" fmla="*/ 0 w 2739362"/>
              <a:gd name="connsiteY4" fmla="*/ 0 h 180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9362" h="1808939">
                <a:moveTo>
                  <a:pt x="0" y="0"/>
                </a:moveTo>
                <a:lnTo>
                  <a:pt x="2739362" y="0"/>
                </a:lnTo>
                <a:lnTo>
                  <a:pt x="2739362" y="1808939"/>
                </a:lnTo>
                <a:lnTo>
                  <a:pt x="0" y="180893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Playing team games often relies on social imagination to predict how other people will interact in the game.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This can be difficult for autistic people.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C1E4E22-FBCF-43A9-800D-75750B584F2C}"/>
              </a:ext>
            </a:extLst>
          </p:cNvPr>
          <p:cNvSpPr/>
          <p:nvPr/>
        </p:nvSpPr>
        <p:spPr>
          <a:xfrm>
            <a:off x="6112096" y="1555642"/>
            <a:ext cx="2739362" cy="1808939"/>
          </a:xfrm>
          <a:custGeom>
            <a:avLst/>
            <a:gdLst>
              <a:gd name="connsiteX0" fmla="*/ 0 w 2739362"/>
              <a:gd name="connsiteY0" fmla="*/ 0 h 1808939"/>
              <a:gd name="connsiteX1" fmla="*/ 2739362 w 2739362"/>
              <a:gd name="connsiteY1" fmla="*/ 0 h 1808939"/>
              <a:gd name="connsiteX2" fmla="*/ 2739362 w 2739362"/>
              <a:gd name="connsiteY2" fmla="*/ 1808939 h 1808939"/>
              <a:gd name="connsiteX3" fmla="*/ 0 w 2739362"/>
              <a:gd name="connsiteY3" fmla="*/ 1808939 h 1808939"/>
              <a:gd name="connsiteX4" fmla="*/ 0 w 2739362"/>
              <a:gd name="connsiteY4" fmla="*/ 0 h 180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9362" h="1808939">
                <a:moveTo>
                  <a:pt x="0" y="0"/>
                </a:moveTo>
                <a:lnTo>
                  <a:pt x="2739362" y="0"/>
                </a:lnTo>
                <a:lnTo>
                  <a:pt x="2739362" y="1808939"/>
                </a:lnTo>
                <a:lnTo>
                  <a:pt x="0" y="180893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Autistic people may find it difficult to predict how others may be feeling or how they will react due to problems with social imagination.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7C1A95A-945C-4117-AB7D-ECF18CE10C9E}"/>
              </a:ext>
            </a:extLst>
          </p:cNvPr>
          <p:cNvSpPr/>
          <p:nvPr/>
        </p:nvSpPr>
        <p:spPr>
          <a:xfrm>
            <a:off x="185088" y="3924316"/>
            <a:ext cx="2739362" cy="1808939"/>
          </a:xfrm>
          <a:custGeom>
            <a:avLst/>
            <a:gdLst>
              <a:gd name="connsiteX0" fmla="*/ 0 w 2739362"/>
              <a:gd name="connsiteY0" fmla="*/ 0 h 1808939"/>
              <a:gd name="connsiteX1" fmla="*/ 2739362 w 2739362"/>
              <a:gd name="connsiteY1" fmla="*/ 0 h 1808939"/>
              <a:gd name="connsiteX2" fmla="*/ 2739362 w 2739362"/>
              <a:gd name="connsiteY2" fmla="*/ 1808939 h 1808939"/>
              <a:gd name="connsiteX3" fmla="*/ 0 w 2739362"/>
              <a:gd name="connsiteY3" fmla="*/ 1808939 h 1808939"/>
              <a:gd name="connsiteX4" fmla="*/ 0 w 2739362"/>
              <a:gd name="connsiteY4" fmla="*/ 0 h 180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9362" h="1808939">
                <a:moveTo>
                  <a:pt x="0" y="0"/>
                </a:moveTo>
                <a:lnTo>
                  <a:pt x="2739362" y="0"/>
                </a:lnTo>
                <a:lnTo>
                  <a:pt x="2739362" y="1808939"/>
                </a:lnTo>
                <a:lnTo>
                  <a:pt x="0" y="180893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Some autistic people have difficulties with creative imagination.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Others have good creative imagination, and only the social imagination is affected.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7B548FE-09EA-4052-BB32-279454EC7C96}"/>
              </a:ext>
            </a:extLst>
          </p:cNvPr>
          <p:cNvSpPr/>
          <p:nvPr/>
        </p:nvSpPr>
        <p:spPr>
          <a:xfrm>
            <a:off x="3148592" y="3924316"/>
            <a:ext cx="2739362" cy="1808939"/>
          </a:xfrm>
          <a:custGeom>
            <a:avLst/>
            <a:gdLst>
              <a:gd name="connsiteX0" fmla="*/ 0 w 2739362"/>
              <a:gd name="connsiteY0" fmla="*/ 0 h 1808939"/>
              <a:gd name="connsiteX1" fmla="*/ 2739362 w 2739362"/>
              <a:gd name="connsiteY1" fmla="*/ 0 h 1808939"/>
              <a:gd name="connsiteX2" fmla="*/ 2739362 w 2739362"/>
              <a:gd name="connsiteY2" fmla="*/ 1808939 h 1808939"/>
              <a:gd name="connsiteX3" fmla="*/ 0 w 2739362"/>
              <a:gd name="connsiteY3" fmla="*/ 1808939 h 1808939"/>
              <a:gd name="connsiteX4" fmla="*/ 0 w 2739362"/>
              <a:gd name="connsiteY4" fmla="*/ 0 h 180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9362" h="1808939">
                <a:moveTo>
                  <a:pt x="0" y="0"/>
                </a:moveTo>
                <a:lnTo>
                  <a:pt x="2739362" y="0"/>
                </a:lnTo>
                <a:lnTo>
                  <a:pt x="2739362" y="1808939"/>
                </a:lnTo>
                <a:lnTo>
                  <a:pt x="0" y="180893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Planning can be difficult without good social imagination, autistic people often use calendars or planners to help them with this.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82690F-FB91-4AF7-8558-142A8D77CD86}"/>
              </a:ext>
            </a:extLst>
          </p:cNvPr>
          <p:cNvSpPr/>
          <p:nvPr/>
        </p:nvSpPr>
        <p:spPr>
          <a:xfrm>
            <a:off x="6112096" y="3924316"/>
            <a:ext cx="2739362" cy="1808939"/>
          </a:xfrm>
          <a:custGeom>
            <a:avLst/>
            <a:gdLst>
              <a:gd name="connsiteX0" fmla="*/ 0 w 2739362"/>
              <a:gd name="connsiteY0" fmla="*/ 0 h 1808939"/>
              <a:gd name="connsiteX1" fmla="*/ 2739362 w 2739362"/>
              <a:gd name="connsiteY1" fmla="*/ 0 h 1808939"/>
              <a:gd name="connsiteX2" fmla="*/ 2739362 w 2739362"/>
              <a:gd name="connsiteY2" fmla="*/ 1808939 h 1808939"/>
              <a:gd name="connsiteX3" fmla="*/ 0 w 2739362"/>
              <a:gd name="connsiteY3" fmla="*/ 1808939 h 1808939"/>
              <a:gd name="connsiteX4" fmla="*/ 0 w 2739362"/>
              <a:gd name="connsiteY4" fmla="*/ 0 h 180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9362" h="1808939">
                <a:moveTo>
                  <a:pt x="0" y="0"/>
                </a:moveTo>
                <a:lnTo>
                  <a:pt x="2739362" y="0"/>
                </a:lnTo>
                <a:lnTo>
                  <a:pt x="2739362" y="1808939"/>
                </a:lnTo>
                <a:lnTo>
                  <a:pt x="0" y="180893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Coping with changes can be difficult without good social imagination.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Autistic people usually prefer routines to unpredictability.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A54122-EAE7-4409-A1C0-B986D6B2718E}"/>
              </a:ext>
            </a:extLst>
          </p:cNvPr>
          <p:cNvGrpSpPr/>
          <p:nvPr/>
        </p:nvGrpSpPr>
        <p:grpSpPr>
          <a:xfrm>
            <a:off x="-1" y="0"/>
            <a:ext cx="6120681" cy="837848"/>
            <a:chOff x="-1" y="0"/>
            <a:chExt cx="6120681" cy="837848"/>
          </a:xfrm>
        </p:grpSpPr>
        <p:sp>
          <p:nvSpPr>
            <p:cNvPr id="10" name="Rounded Rectangle 32">
              <a:extLst>
                <a:ext uri="{FF2B5EF4-FFF2-40B4-BE49-F238E27FC236}">
                  <a16:creationId xmlns:a16="http://schemas.microsoft.com/office/drawing/2014/main" id="{EA52DF3C-9C61-4A2B-8D5E-73573D87C3EF}"/>
                </a:ext>
              </a:extLst>
            </p:cNvPr>
            <p:cNvSpPr/>
            <p:nvPr/>
          </p:nvSpPr>
          <p:spPr>
            <a:xfrm>
              <a:off x="-1" y="0"/>
              <a:ext cx="5868145" cy="548680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Title 2">
              <a:extLst>
                <a:ext uri="{FF2B5EF4-FFF2-40B4-BE49-F238E27FC236}">
                  <a16:creationId xmlns:a16="http://schemas.microsoft.com/office/drawing/2014/main" id="{EC5E9E89-A0D7-4179-B4B8-2CB4B3867AA6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0030"/>
              <a:ext cx="6120680" cy="79781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Social Imagination and Flexibility of Thought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593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7774D-336E-0621-0641-288A2CB9B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AUTISM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B1086-8A92-FC80-DCF3-25A7B4267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15000"/>
              </a:lnSpc>
              <a:spcBef>
                <a:spcPts val="340"/>
              </a:spcBef>
              <a:spcAft>
                <a:spcPts val="3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Autism (or Autism Spectrum)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is a </a:t>
            </a: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neurodevelopmental difference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in how the brain processes information, senses, and social interaction.</a:t>
            </a:r>
            <a:endParaRPr lang="en-GB" sz="4000" kern="100" dirty="0">
              <a:solidFill>
                <a:srgbClr val="2E2B2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40"/>
              </a:spcBef>
              <a:spcAft>
                <a:spcPts val="3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a </a:t>
            </a: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—support needs range from </a:t>
            </a:r>
            <a:r>
              <a:rPr lang="en-GB" sz="3200" i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minimal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to </a:t>
            </a:r>
            <a:r>
              <a:rPr lang="en-GB" sz="3200" i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substantial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4000" kern="100" dirty="0">
              <a:solidFill>
                <a:srgbClr val="2E2B2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Identity language: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Both “</a:t>
            </a: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autistic person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” (identity‑first) and “</a:t>
            </a: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person with autism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” (person‑first) are acceptable; follow the individual’s preference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150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52749-6706-8F4B-9684-C48EC2072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ACROSS LIFETIME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533F32-0BB6-84C5-43B6-57C1C11BEA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653638"/>
              </p:ext>
            </p:extLst>
          </p:nvPr>
        </p:nvGraphicFramePr>
        <p:xfrm>
          <a:off x="899592" y="1208830"/>
          <a:ext cx="7344816" cy="5649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305367888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569779116"/>
                    </a:ext>
                  </a:extLst>
                </a:gridCol>
              </a:tblGrid>
              <a:tr h="395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2000" kern="0" dirty="0">
                          <a:effectLst/>
                        </a:rPr>
                        <a:t>Stage</a:t>
                      </a:r>
                      <a:endParaRPr lang="en-GB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2000" kern="0">
                          <a:effectLst/>
                        </a:rPr>
                        <a:t>Common Presentation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680462352"/>
                  </a:ext>
                </a:extLst>
              </a:tr>
              <a:tr h="962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2000" kern="0" dirty="0">
                          <a:effectLst/>
                        </a:rPr>
                        <a:t>Early Childhood</a:t>
                      </a:r>
                      <a:endParaRPr lang="en-GB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2000" kern="0">
                          <a:effectLst/>
                        </a:rPr>
                        <a:t>Delayed speech, intense focus on parts of objects, sensory meltdowns.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305945387"/>
                  </a:ext>
                </a:extLst>
              </a:tr>
              <a:tr h="1285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2000" kern="0" dirty="0">
                          <a:effectLst/>
                        </a:rPr>
                        <a:t>School Age</a:t>
                      </a:r>
                      <a:endParaRPr lang="en-GB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2000" kern="0" dirty="0">
                          <a:effectLst/>
                        </a:rPr>
                        <a:t>Bullying sensitivity, need for special interests, executive‑function challenges (planning, transitions).</a:t>
                      </a:r>
                      <a:endParaRPr lang="en-GB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2601439629"/>
                  </a:ext>
                </a:extLst>
              </a:tr>
              <a:tr h="1285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2000" kern="0">
                          <a:effectLst/>
                        </a:rPr>
                        <a:t>Adolescents/Young Adults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2000" kern="0" dirty="0">
                          <a:effectLst/>
                        </a:rPr>
                        <a:t>Masking peaks; mental‑health challenges (anxiety, depression); questions about identity.</a:t>
                      </a:r>
                      <a:endParaRPr lang="en-GB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3027472134"/>
                  </a:ext>
                </a:extLst>
              </a:tr>
              <a:tr h="1285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2000" kern="0" dirty="0">
                          <a:effectLst/>
                        </a:rPr>
                        <a:t>Adults</a:t>
                      </a:r>
                      <a:endParaRPr lang="en-GB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2000" kern="0" dirty="0">
                          <a:effectLst/>
                        </a:rPr>
                        <a:t>Workplace accommodation needs, deep expertise in niche areas, desire for genuine relationships.</a:t>
                      </a:r>
                      <a:endParaRPr lang="en-GB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480410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725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AF705C-75DA-4009-A302-ADE5579251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69DF3D00-6FA7-4CB7-83F1-112A98229015}"/>
              </a:ext>
            </a:extLst>
          </p:cNvPr>
          <p:cNvSpPr/>
          <p:nvPr/>
        </p:nvSpPr>
        <p:spPr>
          <a:xfrm>
            <a:off x="0" y="0"/>
            <a:ext cx="7956376" cy="764704"/>
          </a:xfrm>
          <a:prstGeom prst="roundRect">
            <a:avLst>
              <a:gd name="adj" fmla="val 1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3000"/>
                    </a:prstClr>
                  </a:outerShdw>
                </a:effectLst>
              </a:rPr>
              <a:t>Unusual Sensory Responses</a:t>
            </a:r>
          </a:p>
          <a:p>
            <a:endParaRPr lang="en-GB" sz="3300" dirty="0"/>
          </a:p>
        </p:txBody>
      </p:sp>
    </p:spTree>
    <p:extLst>
      <p:ext uri="{BB962C8B-B14F-4D97-AF65-F5344CB8AC3E}">
        <p14:creationId xmlns:p14="http://schemas.microsoft.com/office/powerpoint/2010/main" val="199243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273" y="69269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Many autistic people can have sensory issues.  </a:t>
            </a:r>
            <a:b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</a:br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The person’s perception of the senses can be heightened or decreased. All the senses can be affected.</a:t>
            </a:r>
            <a:endParaRPr lang="en-GB" sz="2400" b="1" dirty="0">
              <a:solidFill>
                <a:schemeClr val="accent6"/>
              </a:solidFill>
              <a:latin typeface="Calibri" panose="020F0502020204030204" pitchFamily="34" charset="0"/>
              <a:ea typeface="Century Gothic" charset="0"/>
              <a:cs typeface="Century Gothic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5637B23-34F4-4D07-87E7-49EF2A928BCF}"/>
              </a:ext>
            </a:extLst>
          </p:cNvPr>
          <p:cNvGrpSpPr/>
          <p:nvPr/>
        </p:nvGrpSpPr>
        <p:grpSpPr>
          <a:xfrm>
            <a:off x="1597562" y="2060848"/>
            <a:ext cx="6264695" cy="571691"/>
            <a:chOff x="1597562" y="2060848"/>
            <a:chExt cx="6264695" cy="571691"/>
          </a:xfrm>
        </p:grpSpPr>
        <p:grpSp>
          <p:nvGrpSpPr>
            <p:cNvPr id="3" name="Group 2"/>
            <p:cNvGrpSpPr/>
            <p:nvPr/>
          </p:nvGrpSpPr>
          <p:grpSpPr>
            <a:xfrm>
              <a:off x="4103440" y="2089112"/>
              <a:ext cx="3758817" cy="543427"/>
              <a:chOff x="2505878" y="3636"/>
              <a:chExt cx="3758817" cy="543427"/>
            </a:xfrm>
            <a:scene3d>
              <a:camera prst="orthographicFront"/>
              <a:lightRig rig="flat" dir="t"/>
            </a:scene3d>
          </p:grpSpPr>
          <p:sp>
            <p:nvSpPr>
              <p:cNvPr id="43" name="Right Arrow 42"/>
              <p:cNvSpPr/>
              <p:nvPr/>
            </p:nvSpPr>
            <p:spPr>
              <a:xfrm>
                <a:off x="2505878" y="3636"/>
                <a:ext cx="3758817" cy="543427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p3d z="-190500"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Right Arrow 4"/>
              <p:cNvSpPr txBox="1"/>
              <p:nvPr/>
            </p:nvSpPr>
            <p:spPr>
              <a:xfrm>
                <a:off x="2505878" y="111228"/>
                <a:ext cx="3555032" cy="407571"/>
              </a:xfrm>
              <a:prstGeom prst="rect">
                <a:avLst/>
              </a:prstGeom>
              <a:sp3d z="-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510" tIns="16510" rIns="16510" bIns="16510" numCol="1" spcCol="1270" anchor="t" anchorCtr="0">
                <a:noAutofit/>
              </a:bodyPr>
              <a:lstStyle/>
              <a:p>
                <a:pPr marL="228600" lvl="1" indent="-22860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GB" sz="2400" kern="1200" dirty="0">
                    <a:latin typeface="Calibri" panose="020F0502020204030204" pitchFamily="34" charset="0"/>
                  </a:rPr>
                  <a:t>(touch)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597562" y="2060848"/>
              <a:ext cx="2505878" cy="543427"/>
              <a:chOff x="0" y="3636"/>
              <a:chExt cx="2505878" cy="543427"/>
            </a:xfrm>
            <a:scene3d>
              <a:camera prst="orthographicFront"/>
              <a:lightRig rig="flat" dir="t"/>
            </a:scene3d>
          </p:grpSpPr>
          <p:sp>
            <p:nvSpPr>
              <p:cNvPr id="41" name="Rounded Rectangle 40"/>
              <p:cNvSpPr/>
              <p:nvPr/>
            </p:nvSpPr>
            <p:spPr>
              <a:xfrm>
                <a:off x="0" y="3636"/>
                <a:ext cx="2505878" cy="543427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Rounded Rectangle 6"/>
              <p:cNvSpPr txBox="1"/>
              <p:nvPr/>
            </p:nvSpPr>
            <p:spPr>
              <a:xfrm>
                <a:off x="26528" y="30164"/>
                <a:ext cx="2452822" cy="4903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2870" tIns="51435" rIns="102870" bIns="51435" numCol="1" spcCol="1270" anchor="ctr" anchorCtr="0">
                <a:noAutofit/>
              </a:bodyPr>
              <a:lstStyle/>
              <a:p>
                <a:pPr marL="0" lvl="0" indent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2400" kern="1200" dirty="0">
                    <a:latin typeface="Calibri" panose="020F0502020204030204" pitchFamily="34" charset="0"/>
                  </a:rPr>
                  <a:t>tactile</a:t>
                </a: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E60603A-FA86-43C7-AC23-1BB2D5EFC399}"/>
              </a:ext>
            </a:extLst>
          </p:cNvPr>
          <p:cNvGrpSpPr/>
          <p:nvPr/>
        </p:nvGrpSpPr>
        <p:grpSpPr>
          <a:xfrm>
            <a:off x="1597562" y="2686882"/>
            <a:ext cx="6264695" cy="543427"/>
            <a:chOff x="1597562" y="2863535"/>
            <a:chExt cx="6264695" cy="543427"/>
          </a:xfrm>
        </p:grpSpPr>
        <p:grpSp>
          <p:nvGrpSpPr>
            <p:cNvPr id="5" name="Group 4"/>
            <p:cNvGrpSpPr/>
            <p:nvPr/>
          </p:nvGrpSpPr>
          <p:grpSpPr>
            <a:xfrm>
              <a:off x="4103440" y="2863535"/>
              <a:ext cx="3758817" cy="543427"/>
              <a:chOff x="2505878" y="601406"/>
              <a:chExt cx="3758817" cy="543427"/>
            </a:xfrm>
            <a:scene3d>
              <a:camera prst="orthographicFront"/>
              <a:lightRig rig="flat" dir="t"/>
            </a:scene3d>
          </p:grpSpPr>
          <p:sp>
            <p:nvSpPr>
              <p:cNvPr id="39" name="Right Arrow 38"/>
              <p:cNvSpPr/>
              <p:nvPr/>
            </p:nvSpPr>
            <p:spPr>
              <a:xfrm>
                <a:off x="2505878" y="601406"/>
                <a:ext cx="3758817" cy="543427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p3d z="-190500"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1182527"/>
                  <a:satOff val="-8517"/>
                  <a:lumOff val="-737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1182527"/>
                  <a:satOff val="-8517"/>
                  <a:lumOff val="-737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1182527"/>
                  <a:satOff val="-8517"/>
                  <a:lumOff val="-737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Right Arrow 8"/>
              <p:cNvSpPr txBox="1"/>
              <p:nvPr/>
            </p:nvSpPr>
            <p:spPr>
              <a:xfrm>
                <a:off x="2505878" y="687292"/>
                <a:ext cx="3555032" cy="407571"/>
              </a:xfrm>
              <a:prstGeom prst="rect">
                <a:avLst/>
              </a:prstGeom>
              <a:sp3d z="-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510" tIns="16510" rIns="16510" bIns="16510" numCol="1" spcCol="1270" anchor="t" anchorCtr="0">
                <a:noAutofit/>
              </a:bodyPr>
              <a:lstStyle/>
              <a:p>
                <a:pPr marL="228600" lvl="1" indent="-22860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GB" sz="2400" kern="1200" dirty="0">
                    <a:latin typeface="Calibri" panose="020F0502020204030204" pitchFamily="34" charset="0"/>
                  </a:rPr>
                  <a:t>(movement)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97562" y="2863535"/>
              <a:ext cx="2505878" cy="543427"/>
              <a:chOff x="0" y="601406"/>
              <a:chExt cx="2505878" cy="543427"/>
            </a:xfrm>
            <a:scene3d>
              <a:camera prst="orthographicFront"/>
              <a:lightRig rig="flat" dir="t"/>
            </a:scene3d>
          </p:grpSpPr>
          <p:sp>
            <p:nvSpPr>
              <p:cNvPr id="37" name="Rounded Rectangle 36"/>
              <p:cNvSpPr/>
              <p:nvPr/>
            </p:nvSpPr>
            <p:spPr>
              <a:xfrm>
                <a:off x="0" y="601406"/>
                <a:ext cx="2505878" cy="543427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1202200"/>
                  <a:satOff val="1733"/>
                  <a:lumOff val="-2745"/>
                  <a:alphaOff val="0"/>
                </a:schemeClr>
              </a:fillRef>
              <a:effectRef idx="2">
                <a:schemeClr val="accent2">
                  <a:hueOff val="1202200"/>
                  <a:satOff val="1733"/>
                  <a:lumOff val="-274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Rounded Rectangle 10"/>
              <p:cNvSpPr txBox="1"/>
              <p:nvPr/>
            </p:nvSpPr>
            <p:spPr>
              <a:xfrm>
                <a:off x="26528" y="627934"/>
                <a:ext cx="2452822" cy="4903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2870" tIns="51435" rIns="102870" bIns="51435" numCol="1" spcCol="1270" anchor="ctr" anchorCtr="0">
                <a:noAutofit/>
              </a:bodyPr>
              <a:lstStyle/>
              <a:p>
                <a:pPr marL="0" lvl="0" indent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2400" kern="1200" dirty="0">
                    <a:latin typeface="Calibri" panose="020F0502020204030204" pitchFamily="34" charset="0"/>
                  </a:rPr>
                  <a:t>vestibular</a:t>
                </a: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7640969-F23C-44D3-82DC-955327E18314}"/>
              </a:ext>
            </a:extLst>
          </p:cNvPr>
          <p:cNvGrpSpPr/>
          <p:nvPr/>
        </p:nvGrpSpPr>
        <p:grpSpPr>
          <a:xfrm>
            <a:off x="1597562" y="3284653"/>
            <a:ext cx="6264695" cy="543427"/>
            <a:chOff x="1597562" y="3461306"/>
            <a:chExt cx="6264695" cy="543427"/>
          </a:xfrm>
        </p:grpSpPr>
        <p:grpSp>
          <p:nvGrpSpPr>
            <p:cNvPr id="7" name="Group 6"/>
            <p:cNvGrpSpPr/>
            <p:nvPr/>
          </p:nvGrpSpPr>
          <p:grpSpPr>
            <a:xfrm>
              <a:off x="4103440" y="3461306"/>
              <a:ext cx="3758817" cy="543427"/>
              <a:chOff x="2505878" y="1199177"/>
              <a:chExt cx="3758817" cy="543427"/>
            </a:xfrm>
            <a:scene3d>
              <a:camera prst="orthographicFront"/>
              <a:lightRig rig="flat" dir="t"/>
            </a:scene3d>
          </p:grpSpPr>
          <p:sp>
            <p:nvSpPr>
              <p:cNvPr id="35" name="Right Arrow 34"/>
              <p:cNvSpPr/>
              <p:nvPr/>
            </p:nvSpPr>
            <p:spPr>
              <a:xfrm>
                <a:off x="2505878" y="1199177"/>
                <a:ext cx="3758817" cy="543427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p3d z="-190500"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2365054"/>
                  <a:satOff val="-17034"/>
                  <a:lumOff val="-1474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2365054"/>
                  <a:satOff val="-17034"/>
                  <a:lumOff val="-1474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2365054"/>
                  <a:satOff val="-17034"/>
                  <a:lumOff val="-1474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Right Arrow 12"/>
              <p:cNvSpPr txBox="1"/>
              <p:nvPr/>
            </p:nvSpPr>
            <p:spPr>
              <a:xfrm>
                <a:off x="2505878" y="1310887"/>
                <a:ext cx="3555032" cy="407571"/>
              </a:xfrm>
              <a:prstGeom prst="rect">
                <a:avLst/>
              </a:prstGeom>
              <a:sp3d z="-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510" tIns="16510" rIns="16510" bIns="16510" numCol="1" spcCol="1270" anchor="t" anchorCtr="0">
                <a:noAutofit/>
              </a:bodyPr>
              <a:lstStyle/>
              <a:p>
                <a:pPr marL="228600" lvl="1" indent="-22860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GB" sz="2400" kern="1200" dirty="0">
                    <a:latin typeface="Calibri" panose="020F0502020204030204" pitchFamily="34" charset="0"/>
                  </a:rPr>
                  <a:t>(body position)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597562" y="3461306"/>
              <a:ext cx="2505878" cy="543427"/>
              <a:chOff x="0" y="1199177"/>
              <a:chExt cx="2505878" cy="543427"/>
            </a:xfrm>
            <a:scene3d>
              <a:camera prst="orthographicFront"/>
              <a:lightRig rig="flat" dir="t"/>
            </a:scene3d>
          </p:grpSpPr>
          <p:sp>
            <p:nvSpPr>
              <p:cNvPr id="33" name="Rounded Rectangle 32"/>
              <p:cNvSpPr/>
              <p:nvPr/>
            </p:nvSpPr>
            <p:spPr>
              <a:xfrm>
                <a:off x="0" y="1199177"/>
                <a:ext cx="2505878" cy="543427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2404400"/>
                  <a:satOff val="3467"/>
                  <a:lumOff val="-5490"/>
                  <a:alphaOff val="0"/>
                </a:schemeClr>
              </a:fillRef>
              <a:effectRef idx="2">
                <a:schemeClr val="accent2">
                  <a:hueOff val="2404400"/>
                  <a:satOff val="3467"/>
                  <a:lumOff val="-549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Rounded Rectangle 14"/>
              <p:cNvSpPr txBox="1"/>
              <p:nvPr/>
            </p:nvSpPr>
            <p:spPr>
              <a:xfrm>
                <a:off x="26528" y="1225705"/>
                <a:ext cx="2452822" cy="4903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2870" tIns="51435" rIns="102870" bIns="51435" numCol="1" spcCol="1270" anchor="ctr" anchorCtr="0">
                <a:noAutofit/>
              </a:bodyPr>
              <a:lstStyle/>
              <a:p>
                <a:pPr marL="0" lvl="0" indent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2400" kern="1200" dirty="0" err="1">
                    <a:latin typeface="Calibri" panose="020F0502020204030204" pitchFamily="34" charset="0"/>
                  </a:rPr>
                  <a:t>proprioceptive</a:t>
                </a:r>
                <a:endParaRPr lang="en-GB" sz="2400" kern="1200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14562BD-7B8D-4961-AB9C-38CC32AFF860}"/>
              </a:ext>
            </a:extLst>
          </p:cNvPr>
          <p:cNvGrpSpPr/>
          <p:nvPr/>
        </p:nvGrpSpPr>
        <p:grpSpPr>
          <a:xfrm>
            <a:off x="1597562" y="3882423"/>
            <a:ext cx="6264695" cy="543427"/>
            <a:chOff x="1597562" y="4059076"/>
            <a:chExt cx="6264695" cy="543427"/>
          </a:xfrm>
        </p:grpSpPr>
        <p:grpSp>
          <p:nvGrpSpPr>
            <p:cNvPr id="9" name="Group 8"/>
            <p:cNvGrpSpPr/>
            <p:nvPr/>
          </p:nvGrpSpPr>
          <p:grpSpPr>
            <a:xfrm>
              <a:off x="4103440" y="4059076"/>
              <a:ext cx="3758817" cy="543427"/>
              <a:chOff x="2505878" y="1796947"/>
              <a:chExt cx="3758817" cy="543427"/>
            </a:xfrm>
            <a:scene3d>
              <a:camera prst="orthographicFront"/>
              <a:lightRig rig="flat" dir="t"/>
            </a:scene3d>
          </p:grpSpPr>
          <p:sp>
            <p:nvSpPr>
              <p:cNvPr id="31" name="Right Arrow 30"/>
              <p:cNvSpPr/>
              <p:nvPr/>
            </p:nvSpPr>
            <p:spPr>
              <a:xfrm>
                <a:off x="2505878" y="1796947"/>
                <a:ext cx="3758817" cy="543427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p3d z="-190500"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3547580"/>
                  <a:satOff val="-25551"/>
                  <a:lumOff val="-2211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3547580"/>
                  <a:satOff val="-25551"/>
                  <a:lumOff val="-2211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3547580"/>
                  <a:satOff val="-25551"/>
                  <a:lumOff val="-2211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Right Arrow 16"/>
              <p:cNvSpPr txBox="1"/>
              <p:nvPr/>
            </p:nvSpPr>
            <p:spPr>
              <a:xfrm>
                <a:off x="2505878" y="1886951"/>
                <a:ext cx="3555032" cy="407571"/>
              </a:xfrm>
              <a:prstGeom prst="rect">
                <a:avLst/>
              </a:prstGeom>
              <a:sp3d z="-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510" tIns="16510" rIns="16510" bIns="16510" numCol="1" spcCol="1270" anchor="t" anchorCtr="0">
                <a:noAutofit/>
              </a:bodyPr>
              <a:lstStyle/>
              <a:p>
                <a:pPr marL="228600" lvl="1" indent="-22860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GB" sz="2400" kern="1200" dirty="0">
                    <a:latin typeface="Calibri" panose="020F0502020204030204" pitchFamily="34" charset="0"/>
                  </a:rPr>
                  <a:t>(looking)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597562" y="4059076"/>
              <a:ext cx="2505878" cy="543427"/>
              <a:chOff x="0" y="1796947"/>
              <a:chExt cx="2505878" cy="543427"/>
            </a:xfrm>
            <a:scene3d>
              <a:camera prst="orthographicFront"/>
              <a:lightRig rig="flat" dir="t"/>
            </a:scene3d>
          </p:grpSpPr>
          <p:sp>
            <p:nvSpPr>
              <p:cNvPr id="29" name="Rounded Rectangle 28"/>
              <p:cNvSpPr/>
              <p:nvPr/>
            </p:nvSpPr>
            <p:spPr>
              <a:xfrm>
                <a:off x="0" y="1796947"/>
                <a:ext cx="2505878" cy="543427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3606600"/>
                  <a:satOff val="5200"/>
                  <a:lumOff val="-8235"/>
                  <a:alphaOff val="0"/>
                </a:schemeClr>
              </a:fillRef>
              <a:effectRef idx="2">
                <a:schemeClr val="accent2">
                  <a:hueOff val="3606600"/>
                  <a:satOff val="5200"/>
                  <a:lumOff val="-823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Rounded Rectangle 18"/>
              <p:cNvSpPr txBox="1"/>
              <p:nvPr/>
            </p:nvSpPr>
            <p:spPr>
              <a:xfrm>
                <a:off x="26528" y="1823475"/>
                <a:ext cx="2452822" cy="4903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2870" tIns="51435" rIns="102870" bIns="51435" numCol="1" spcCol="1270" anchor="ctr" anchorCtr="0">
                <a:noAutofit/>
              </a:bodyPr>
              <a:lstStyle/>
              <a:p>
                <a:pPr marL="0" lvl="0" indent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2400" kern="1200" dirty="0">
                    <a:latin typeface="Calibri" panose="020F0502020204030204" pitchFamily="34" charset="0"/>
                  </a:rPr>
                  <a:t>visual</a:t>
                </a: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0862BDE-E678-4D14-A432-92F93CEA2C79}"/>
              </a:ext>
            </a:extLst>
          </p:cNvPr>
          <p:cNvGrpSpPr/>
          <p:nvPr/>
        </p:nvGrpSpPr>
        <p:grpSpPr>
          <a:xfrm>
            <a:off x="1597562" y="4480194"/>
            <a:ext cx="6264695" cy="543427"/>
            <a:chOff x="1597562" y="4656847"/>
            <a:chExt cx="6264695" cy="543427"/>
          </a:xfrm>
        </p:grpSpPr>
        <p:grpSp>
          <p:nvGrpSpPr>
            <p:cNvPr id="11" name="Group 10"/>
            <p:cNvGrpSpPr/>
            <p:nvPr/>
          </p:nvGrpSpPr>
          <p:grpSpPr>
            <a:xfrm>
              <a:off x="4103440" y="4656847"/>
              <a:ext cx="3758817" cy="543427"/>
              <a:chOff x="2505878" y="2394718"/>
              <a:chExt cx="3758817" cy="543427"/>
            </a:xfrm>
            <a:scene3d>
              <a:camera prst="orthographicFront"/>
              <a:lightRig rig="flat" dir="t"/>
            </a:scene3d>
          </p:grpSpPr>
          <p:sp>
            <p:nvSpPr>
              <p:cNvPr id="27" name="Right Arrow 26"/>
              <p:cNvSpPr/>
              <p:nvPr/>
            </p:nvSpPr>
            <p:spPr>
              <a:xfrm>
                <a:off x="2505878" y="2394718"/>
                <a:ext cx="3758817" cy="543427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p3d z="-190500"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4730107"/>
                  <a:satOff val="-34068"/>
                  <a:lumOff val="-2948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4730107"/>
                  <a:satOff val="-34068"/>
                  <a:lumOff val="-2948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4730107"/>
                  <a:satOff val="-34068"/>
                  <a:lumOff val="-2948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Right Arrow 20"/>
              <p:cNvSpPr txBox="1"/>
              <p:nvPr/>
            </p:nvSpPr>
            <p:spPr>
              <a:xfrm>
                <a:off x="2505878" y="2487492"/>
                <a:ext cx="3555032" cy="407571"/>
              </a:xfrm>
              <a:prstGeom prst="rect">
                <a:avLst/>
              </a:prstGeom>
              <a:sp3d z="-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510" tIns="16510" rIns="16510" bIns="16510" numCol="1" spcCol="1270" anchor="t" anchorCtr="0">
                <a:noAutofit/>
              </a:bodyPr>
              <a:lstStyle/>
              <a:p>
                <a:pPr marL="228600" lvl="1" indent="-22860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GB" sz="2400" kern="1200" dirty="0">
                    <a:latin typeface="Calibri" panose="020F0502020204030204" pitchFamily="34" charset="0"/>
                  </a:rPr>
                  <a:t>(hearing)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597562" y="4656847"/>
              <a:ext cx="2505878" cy="543427"/>
              <a:chOff x="0" y="2394718"/>
              <a:chExt cx="2505878" cy="543427"/>
            </a:xfrm>
            <a:scene3d>
              <a:camera prst="orthographicFront"/>
              <a:lightRig rig="flat" dir="t"/>
            </a:scene3d>
          </p:grpSpPr>
          <p:sp>
            <p:nvSpPr>
              <p:cNvPr id="25" name="Rounded Rectangle 24"/>
              <p:cNvSpPr/>
              <p:nvPr/>
            </p:nvSpPr>
            <p:spPr>
              <a:xfrm>
                <a:off x="0" y="2394718"/>
                <a:ext cx="2505878" cy="543427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4808801"/>
                  <a:satOff val="6933"/>
                  <a:lumOff val="-10981"/>
                  <a:alphaOff val="0"/>
                </a:schemeClr>
              </a:fillRef>
              <a:effectRef idx="2">
                <a:schemeClr val="accent2">
                  <a:hueOff val="4808801"/>
                  <a:satOff val="6933"/>
                  <a:lumOff val="-1098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Rounded Rectangle 22"/>
              <p:cNvSpPr txBox="1"/>
              <p:nvPr/>
            </p:nvSpPr>
            <p:spPr>
              <a:xfrm>
                <a:off x="26528" y="2421246"/>
                <a:ext cx="2452822" cy="4903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2870" tIns="51435" rIns="102870" bIns="51435" numCol="1" spcCol="1270" anchor="ctr" anchorCtr="0">
                <a:noAutofit/>
              </a:bodyPr>
              <a:lstStyle/>
              <a:p>
                <a:pPr marL="0" lvl="0" indent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2600" kern="1200" dirty="0">
                    <a:latin typeface="Calibri" panose="020F0502020204030204" pitchFamily="34" charset="0"/>
                  </a:rPr>
                  <a:t>auditory</a:t>
                </a: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F56C2FB-CA66-4F40-BDB3-E418D9601500}"/>
              </a:ext>
            </a:extLst>
          </p:cNvPr>
          <p:cNvGrpSpPr/>
          <p:nvPr/>
        </p:nvGrpSpPr>
        <p:grpSpPr>
          <a:xfrm>
            <a:off x="1597562" y="5077964"/>
            <a:ext cx="6264695" cy="543427"/>
            <a:chOff x="1597562" y="5254617"/>
            <a:chExt cx="6264695" cy="543427"/>
          </a:xfrm>
        </p:grpSpPr>
        <p:grpSp>
          <p:nvGrpSpPr>
            <p:cNvPr id="13" name="Group 12"/>
            <p:cNvGrpSpPr/>
            <p:nvPr/>
          </p:nvGrpSpPr>
          <p:grpSpPr>
            <a:xfrm>
              <a:off x="4103440" y="5254617"/>
              <a:ext cx="3758817" cy="543427"/>
              <a:chOff x="2505878" y="2992488"/>
              <a:chExt cx="3758817" cy="543427"/>
            </a:xfrm>
            <a:scene3d>
              <a:camera prst="orthographicFront"/>
              <a:lightRig rig="flat" dir="t"/>
            </a:scene3d>
          </p:grpSpPr>
          <p:sp>
            <p:nvSpPr>
              <p:cNvPr id="23" name="Right Arrow 22"/>
              <p:cNvSpPr/>
              <p:nvPr/>
            </p:nvSpPr>
            <p:spPr>
              <a:xfrm>
                <a:off x="2505878" y="2992488"/>
                <a:ext cx="3758817" cy="543427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p3d z="-190500"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5912634"/>
                  <a:satOff val="-42585"/>
                  <a:lumOff val="-3685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5912634"/>
                  <a:satOff val="-42585"/>
                  <a:lumOff val="-3685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5912634"/>
                  <a:satOff val="-42585"/>
                  <a:lumOff val="-3685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Right Arrow 24"/>
              <p:cNvSpPr txBox="1"/>
              <p:nvPr/>
            </p:nvSpPr>
            <p:spPr>
              <a:xfrm>
                <a:off x="2505878" y="3063556"/>
                <a:ext cx="3555032" cy="407571"/>
              </a:xfrm>
              <a:prstGeom prst="rect">
                <a:avLst/>
              </a:prstGeom>
              <a:sp3d z="-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510" tIns="16510" rIns="16510" bIns="16510" numCol="1" spcCol="1270" anchor="t" anchorCtr="0">
                <a:noAutofit/>
              </a:bodyPr>
              <a:lstStyle/>
              <a:p>
                <a:pPr marL="228600" lvl="1" indent="-22860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GB" sz="2400" kern="1200" dirty="0">
                    <a:latin typeface="Calibri" panose="020F0502020204030204" pitchFamily="34" charset="0"/>
                  </a:rPr>
                  <a:t>(smell)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597562" y="5254617"/>
              <a:ext cx="2505878" cy="543427"/>
              <a:chOff x="0" y="2992488"/>
              <a:chExt cx="2505878" cy="543427"/>
            </a:xfrm>
            <a:scene3d>
              <a:camera prst="orthographicFront"/>
              <a:lightRig rig="flat" dir="t"/>
            </a:scene3d>
          </p:grpSpPr>
          <p:sp>
            <p:nvSpPr>
              <p:cNvPr id="21" name="Rounded Rectangle 20"/>
              <p:cNvSpPr/>
              <p:nvPr/>
            </p:nvSpPr>
            <p:spPr>
              <a:xfrm>
                <a:off x="0" y="2992488"/>
                <a:ext cx="2505878" cy="543427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6011001"/>
                  <a:satOff val="8667"/>
                  <a:lumOff val="-13726"/>
                  <a:alphaOff val="0"/>
                </a:schemeClr>
              </a:fillRef>
              <a:effectRef idx="2">
                <a:schemeClr val="accent2">
                  <a:hueOff val="6011001"/>
                  <a:satOff val="8667"/>
                  <a:lumOff val="-1372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Rounded Rectangle 26"/>
              <p:cNvSpPr txBox="1"/>
              <p:nvPr/>
            </p:nvSpPr>
            <p:spPr>
              <a:xfrm>
                <a:off x="26528" y="3019016"/>
                <a:ext cx="2452822" cy="4903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2870" tIns="51435" rIns="102870" bIns="51435" numCol="1" spcCol="1270" anchor="ctr" anchorCtr="0">
                <a:noAutofit/>
              </a:bodyPr>
              <a:lstStyle/>
              <a:p>
                <a:pPr marL="0" lvl="0" indent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2600" kern="1200" dirty="0">
                    <a:latin typeface="Calibri" panose="020F0502020204030204" pitchFamily="34" charset="0"/>
                  </a:rPr>
                  <a:t>olfactory</a:t>
                </a:r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19BA8A8-2701-4D83-B340-D95280D73F88}"/>
              </a:ext>
            </a:extLst>
          </p:cNvPr>
          <p:cNvGrpSpPr/>
          <p:nvPr/>
        </p:nvGrpSpPr>
        <p:grpSpPr>
          <a:xfrm>
            <a:off x="1597562" y="5675735"/>
            <a:ext cx="6264695" cy="543427"/>
            <a:chOff x="1597562" y="5852388"/>
            <a:chExt cx="6264695" cy="543427"/>
          </a:xfrm>
        </p:grpSpPr>
        <p:grpSp>
          <p:nvGrpSpPr>
            <p:cNvPr id="15" name="Group 14"/>
            <p:cNvGrpSpPr/>
            <p:nvPr/>
          </p:nvGrpSpPr>
          <p:grpSpPr>
            <a:xfrm>
              <a:off x="4103440" y="5852388"/>
              <a:ext cx="3758817" cy="543427"/>
              <a:chOff x="2505878" y="3590259"/>
              <a:chExt cx="3758817" cy="543427"/>
            </a:xfrm>
            <a:scene3d>
              <a:camera prst="orthographicFront"/>
              <a:lightRig rig="flat" dir="t"/>
            </a:scene3d>
          </p:grpSpPr>
          <p:sp>
            <p:nvSpPr>
              <p:cNvPr id="19" name="Right Arrow 18"/>
              <p:cNvSpPr/>
              <p:nvPr/>
            </p:nvSpPr>
            <p:spPr>
              <a:xfrm>
                <a:off x="2505878" y="3590259"/>
                <a:ext cx="3758817" cy="543427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p3d z="-190500"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7095161"/>
                  <a:satOff val="-51102"/>
                  <a:lumOff val="-4422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7095161"/>
                  <a:satOff val="-51102"/>
                  <a:lumOff val="-4422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7095161"/>
                  <a:satOff val="-51102"/>
                  <a:lumOff val="-4422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Right Arrow 28"/>
              <p:cNvSpPr txBox="1"/>
              <p:nvPr/>
            </p:nvSpPr>
            <p:spPr>
              <a:xfrm>
                <a:off x="2505878" y="3687151"/>
                <a:ext cx="3555032" cy="407571"/>
              </a:xfrm>
              <a:prstGeom prst="rect">
                <a:avLst/>
              </a:prstGeom>
              <a:sp3d z="-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510" tIns="16510" rIns="16510" bIns="16510" numCol="1" spcCol="1270" anchor="t" anchorCtr="0">
                <a:noAutofit/>
              </a:bodyPr>
              <a:lstStyle/>
              <a:p>
                <a:pPr marL="228600" lvl="1" indent="-22860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GB" sz="2400" kern="1200" dirty="0">
                    <a:latin typeface="Calibri" panose="020F0502020204030204" pitchFamily="34" charset="0"/>
                  </a:rPr>
                  <a:t>(taste)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597562" y="5852388"/>
              <a:ext cx="2505878" cy="543427"/>
              <a:chOff x="0" y="3590259"/>
              <a:chExt cx="2505878" cy="543427"/>
            </a:xfrm>
            <a:scene3d>
              <a:camera prst="orthographicFront"/>
              <a:lightRig rig="flat" dir="t"/>
            </a:scene3d>
          </p:grpSpPr>
          <p:sp>
            <p:nvSpPr>
              <p:cNvPr id="17" name="Rounded Rectangle 16"/>
              <p:cNvSpPr/>
              <p:nvPr/>
            </p:nvSpPr>
            <p:spPr>
              <a:xfrm>
                <a:off x="0" y="3590259"/>
                <a:ext cx="2505878" cy="543427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7213201"/>
                  <a:satOff val="10400"/>
                  <a:lumOff val="-16471"/>
                  <a:alphaOff val="0"/>
                </a:schemeClr>
              </a:fillRef>
              <a:effectRef idx="2">
                <a:schemeClr val="accent2">
                  <a:hueOff val="7213201"/>
                  <a:satOff val="10400"/>
                  <a:lumOff val="-1647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Rounded Rectangle 30"/>
              <p:cNvSpPr txBox="1"/>
              <p:nvPr/>
            </p:nvSpPr>
            <p:spPr>
              <a:xfrm>
                <a:off x="26528" y="3616787"/>
                <a:ext cx="2452822" cy="4903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2870" tIns="51435" rIns="102870" bIns="51435" numCol="1" spcCol="1270" anchor="ctr" anchorCtr="0">
                <a:noAutofit/>
              </a:bodyPr>
              <a:lstStyle/>
              <a:p>
                <a:pPr marL="0" lvl="0" indent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2400" kern="1200" dirty="0">
                    <a:latin typeface="Calibri" panose="020F0502020204030204" pitchFamily="34" charset="0"/>
                  </a:rPr>
                  <a:t>gustatory</a:t>
                </a:r>
              </a:p>
            </p:txBody>
          </p:sp>
        </p:grpSp>
      </p:grpSp>
      <p:sp>
        <p:nvSpPr>
          <p:cNvPr id="47" name="Rounded Rectangle 46"/>
          <p:cNvSpPr/>
          <p:nvPr/>
        </p:nvSpPr>
        <p:spPr>
          <a:xfrm>
            <a:off x="0" y="0"/>
            <a:ext cx="3779912" cy="569657"/>
          </a:xfrm>
          <a:prstGeom prst="roundRect">
            <a:avLst>
              <a:gd name="adj" fmla="val 1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48" name="Title 2"/>
          <p:cNvSpPr txBox="1">
            <a:spLocks/>
          </p:cNvSpPr>
          <p:nvPr/>
        </p:nvSpPr>
        <p:spPr>
          <a:xfrm>
            <a:off x="35496" y="48590"/>
            <a:ext cx="5533504" cy="79781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3000"/>
                    </a:prstClr>
                  </a:outerShdw>
                </a:effectLst>
                <a:latin typeface="Calibri" panose="020F0502020204030204" pitchFamily="34" charset="0"/>
              </a:rPr>
              <a:t>Unusual Sensory Responses</a:t>
            </a:r>
          </a:p>
        </p:txBody>
      </p:sp>
    </p:spTree>
    <p:extLst>
      <p:ext uri="{BB962C8B-B14F-4D97-AF65-F5344CB8AC3E}">
        <p14:creationId xmlns:p14="http://schemas.microsoft.com/office/powerpoint/2010/main" val="88349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351" y="560874"/>
            <a:ext cx="6471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How this impacts on day to day life, both positively and negatively: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BD70B2B-3B12-4739-A741-4449EDFB614E}"/>
              </a:ext>
            </a:extLst>
          </p:cNvPr>
          <p:cNvSpPr/>
          <p:nvPr/>
        </p:nvSpPr>
        <p:spPr>
          <a:xfrm>
            <a:off x="6012169" y="1265797"/>
            <a:ext cx="2403472" cy="1587134"/>
          </a:xfrm>
          <a:custGeom>
            <a:avLst/>
            <a:gdLst>
              <a:gd name="connsiteX0" fmla="*/ 0 w 2403472"/>
              <a:gd name="connsiteY0" fmla="*/ 0 h 1587134"/>
              <a:gd name="connsiteX1" fmla="*/ 2403472 w 2403472"/>
              <a:gd name="connsiteY1" fmla="*/ 0 h 1587134"/>
              <a:gd name="connsiteX2" fmla="*/ 2403472 w 2403472"/>
              <a:gd name="connsiteY2" fmla="*/ 1587134 h 1587134"/>
              <a:gd name="connsiteX3" fmla="*/ 0 w 2403472"/>
              <a:gd name="connsiteY3" fmla="*/ 1587134 h 1587134"/>
              <a:gd name="connsiteX4" fmla="*/ 0 w 2403472"/>
              <a:gd name="connsiteY4" fmla="*/ 0 h 158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3472" h="1587134">
                <a:moveTo>
                  <a:pt x="0" y="0"/>
                </a:moveTo>
                <a:lnTo>
                  <a:pt x="2403472" y="0"/>
                </a:lnTo>
                <a:lnTo>
                  <a:pt x="2403472" y="1587134"/>
                </a:lnTo>
                <a:lnTo>
                  <a:pt x="0" y="158713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Decreased feelings of pain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2C6DC26-B7AD-418F-BB92-E0C7B83A2023}"/>
              </a:ext>
            </a:extLst>
          </p:cNvPr>
          <p:cNvSpPr/>
          <p:nvPr/>
        </p:nvSpPr>
        <p:spPr>
          <a:xfrm>
            <a:off x="827581" y="2996956"/>
            <a:ext cx="2403472" cy="1587134"/>
          </a:xfrm>
          <a:custGeom>
            <a:avLst/>
            <a:gdLst>
              <a:gd name="connsiteX0" fmla="*/ 0 w 2403472"/>
              <a:gd name="connsiteY0" fmla="*/ 0 h 1587134"/>
              <a:gd name="connsiteX1" fmla="*/ 2403472 w 2403472"/>
              <a:gd name="connsiteY1" fmla="*/ 0 h 1587134"/>
              <a:gd name="connsiteX2" fmla="*/ 2403472 w 2403472"/>
              <a:gd name="connsiteY2" fmla="*/ 1587134 h 1587134"/>
              <a:gd name="connsiteX3" fmla="*/ 0 w 2403472"/>
              <a:gd name="connsiteY3" fmla="*/ 1587134 h 1587134"/>
              <a:gd name="connsiteX4" fmla="*/ 0 w 2403472"/>
              <a:gd name="connsiteY4" fmla="*/ 0 h 158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3472" h="1587134">
                <a:moveTo>
                  <a:pt x="0" y="0"/>
                </a:moveTo>
                <a:lnTo>
                  <a:pt x="2403472" y="0"/>
                </a:lnTo>
                <a:lnTo>
                  <a:pt x="2403472" y="1587134"/>
                </a:lnTo>
                <a:lnTo>
                  <a:pt x="0" y="158713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Sensitivity to lighting in shops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64E4549-F085-4FA6-BC05-87407313E5AA}"/>
              </a:ext>
            </a:extLst>
          </p:cNvPr>
          <p:cNvSpPr/>
          <p:nvPr/>
        </p:nvSpPr>
        <p:spPr>
          <a:xfrm>
            <a:off x="6012169" y="2993994"/>
            <a:ext cx="2403472" cy="1587134"/>
          </a:xfrm>
          <a:custGeom>
            <a:avLst/>
            <a:gdLst>
              <a:gd name="connsiteX0" fmla="*/ 0 w 2403472"/>
              <a:gd name="connsiteY0" fmla="*/ 0 h 1587134"/>
              <a:gd name="connsiteX1" fmla="*/ 2403472 w 2403472"/>
              <a:gd name="connsiteY1" fmla="*/ 0 h 1587134"/>
              <a:gd name="connsiteX2" fmla="*/ 2403472 w 2403472"/>
              <a:gd name="connsiteY2" fmla="*/ 1587134 h 1587134"/>
              <a:gd name="connsiteX3" fmla="*/ 0 w 2403472"/>
              <a:gd name="connsiteY3" fmla="*/ 1587134 h 1587134"/>
              <a:gd name="connsiteX4" fmla="*/ 0 w 2403472"/>
              <a:gd name="connsiteY4" fmla="*/ 0 h 158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3472" h="1587134">
                <a:moveTo>
                  <a:pt x="0" y="0"/>
                </a:moveTo>
                <a:lnTo>
                  <a:pt x="2403472" y="0"/>
                </a:lnTo>
                <a:lnTo>
                  <a:pt x="2403472" y="1587134"/>
                </a:lnTo>
                <a:lnTo>
                  <a:pt x="0" y="158713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Difficulties around noisy traffic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4FB081B-8098-451D-A0C2-C6C551E6CC80}"/>
              </a:ext>
            </a:extLst>
          </p:cNvPr>
          <p:cNvSpPr/>
          <p:nvPr/>
        </p:nvSpPr>
        <p:spPr>
          <a:xfrm>
            <a:off x="827581" y="4794193"/>
            <a:ext cx="2403472" cy="1587134"/>
          </a:xfrm>
          <a:custGeom>
            <a:avLst/>
            <a:gdLst>
              <a:gd name="connsiteX0" fmla="*/ 0 w 2403472"/>
              <a:gd name="connsiteY0" fmla="*/ 0 h 1587134"/>
              <a:gd name="connsiteX1" fmla="*/ 2403472 w 2403472"/>
              <a:gd name="connsiteY1" fmla="*/ 0 h 1587134"/>
              <a:gd name="connsiteX2" fmla="*/ 2403472 w 2403472"/>
              <a:gd name="connsiteY2" fmla="*/ 1587134 h 1587134"/>
              <a:gd name="connsiteX3" fmla="*/ 0 w 2403472"/>
              <a:gd name="connsiteY3" fmla="*/ 1587134 h 1587134"/>
              <a:gd name="connsiteX4" fmla="*/ 0 w 2403472"/>
              <a:gd name="connsiteY4" fmla="*/ 0 h 158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3472" h="1587134">
                <a:moveTo>
                  <a:pt x="0" y="0"/>
                </a:moveTo>
                <a:lnTo>
                  <a:pt x="2403472" y="0"/>
                </a:lnTo>
                <a:lnTo>
                  <a:pt x="2403472" y="1587134"/>
                </a:lnTo>
                <a:lnTo>
                  <a:pt x="0" y="158713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Inability to tolerate certain smells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50E1AE3-007F-4F8F-BB52-B4EB7963D4FE}"/>
              </a:ext>
            </a:extLst>
          </p:cNvPr>
          <p:cNvSpPr/>
          <p:nvPr/>
        </p:nvSpPr>
        <p:spPr>
          <a:xfrm>
            <a:off x="3422874" y="2996952"/>
            <a:ext cx="2403472" cy="1587134"/>
          </a:xfrm>
          <a:custGeom>
            <a:avLst/>
            <a:gdLst>
              <a:gd name="connsiteX0" fmla="*/ 0 w 2403472"/>
              <a:gd name="connsiteY0" fmla="*/ 0 h 1587134"/>
              <a:gd name="connsiteX1" fmla="*/ 2403472 w 2403472"/>
              <a:gd name="connsiteY1" fmla="*/ 0 h 1587134"/>
              <a:gd name="connsiteX2" fmla="*/ 2403472 w 2403472"/>
              <a:gd name="connsiteY2" fmla="*/ 1587134 h 1587134"/>
              <a:gd name="connsiteX3" fmla="*/ 0 w 2403472"/>
              <a:gd name="connsiteY3" fmla="*/ 1587134 h 1587134"/>
              <a:gd name="connsiteX4" fmla="*/ 0 w 2403472"/>
              <a:gd name="connsiteY4" fmla="*/ 0 h 158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3472" h="1587134">
                <a:moveTo>
                  <a:pt x="0" y="0"/>
                </a:moveTo>
                <a:lnTo>
                  <a:pt x="2403472" y="0"/>
                </a:lnTo>
                <a:lnTo>
                  <a:pt x="2403472" y="1587134"/>
                </a:lnTo>
                <a:lnTo>
                  <a:pt x="0" y="158713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Dislike of certain colours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C6946C-9FDC-495E-B193-A18A62018DE3}"/>
              </a:ext>
            </a:extLst>
          </p:cNvPr>
          <p:cNvSpPr/>
          <p:nvPr/>
        </p:nvSpPr>
        <p:spPr>
          <a:xfrm>
            <a:off x="6012169" y="4794193"/>
            <a:ext cx="2403472" cy="1587134"/>
          </a:xfrm>
          <a:custGeom>
            <a:avLst/>
            <a:gdLst>
              <a:gd name="connsiteX0" fmla="*/ 0 w 2403472"/>
              <a:gd name="connsiteY0" fmla="*/ 0 h 1587134"/>
              <a:gd name="connsiteX1" fmla="*/ 2403472 w 2403472"/>
              <a:gd name="connsiteY1" fmla="*/ 0 h 1587134"/>
              <a:gd name="connsiteX2" fmla="*/ 2403472 w 2403472"/>
              <a:gd name="connsiteY2" fmla="*/ 1587134 h 1587134"/>
              <a:gd name="connsiteX3" fmla="*/ 0 w 2403472"/>
              <a:gd name="connsiteY3" fmla="*/ 1587134 h 1587134"/>
              <a:gd name="connsiteX4" fmla="*/ 0 w 2403472"/>
              <a:gd name="connsiteY4" fmla="*/ 0 h 158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3472" h="1587134">
                <a:moveTo>
                  <a:pt x="0" y="0"/>
                </a:moveTo>
                <a:lnTo>
                  <a:pt x="2403472" y="0"/>
                </a:lnTo>
                <a:lnTo>
                  <a:pt x="2403472" y="1587134"/>
                </a:lnTo>
                <a:lnTo>
                  <a:pt x="0" y="158713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Sensitivity to touch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3440CD9-1F9F-415A-AFAA-F9E3E6F6C861}"/>
              </a:ext>
            </a:extLst>
          </p:cNvPr>
          <p:cNvSpPr/>
          <p:nvPr/>
        </p:nvSpPr>
        <p:spPr>
          <a:xfrm>
            <a:off x="827581" y="1224136"/>
            <a:ext cx="2403472" cy="1587134"/>
          </a:xfrm>
          <a:custGeom>
            <a:avLst/>
            <a:gdLst>
              <a:gd name="connsiteX0" fmla="*/ 0 w 2403472"/>
              <a:gd name="connsiteY0" fmla="*/ 0 h 1587134"/>
              <a:gd name="connsiteX1" fmla="*/ 2403472 w 2403472"/>
              <a:gd name="connsiteY1" fmla="*/ 0 h 1587134"/>
              <a:gd name="connsiteX2" fmla="*/ 2403472 w 2403472"/>
              <a:gd name="connsiteY2" fmla="*/ 1587134 h 1587134"/>
              <a:gd name="connsiteX3" fmla="*/ 0 w 2403472"/>
              <a:gd name="connsiteY3" fmla="*/ 1587134 h 1587134"/>
              <a:gd name="connsiteX4" fmla="*/ 0 w 2403472"/>
              <a:gd name="connsiteY4" fmla="*/ 0 h 158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3472" h="1587134">
                <a:moveTo>
                  <a:pt x="0" y="0"/>
                </a:moveTo>
                <a:lnTo>
                  <a:pt x="2403472" y="0"/>
                </a:lnTo>
                <a:lnTo>
                  <a:pt x="2403472" y="1587134"/>
                </a:lnTo>
                <a:lnTo>
                  <a:pt x="0" y="158713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Sensory joy from certain colours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56F7335-CA79-42CF-AADA-4DC0D45178CE}"/>
              </a:ext>
            </a:extLst>
          </p:cNvPr>
          <p:cNvSpPr/>
          <p:nvPr/>
        </p:nvSpPr>
        <p:spPr>
          <a:xfrm>
            <a:off x="3419865" y="1268762"/>
            <a:ext cx="2403472" cy="1587134"/>
          </a:xfrm>
          <a:custGeom>
            <a:avLst/>
            <a:gdLst>
              <a:gd name="connsiteX0" fmla="*/ 0 w 2403472"/>
              <a:gd name="connsiteY0" fmla="*/ 0 h 1587134"/>
              <a:gd name="connsiteX1" fmla="*/ 2403472 w 2403472"/>
              <a:gd name="connsiteY1" fmla="*/ 0 h 1587134"/>
              <a:gd name="connsiteX2" fmla="*/ 2403472 w 2403472"/>
              <a:gd name="connsiteY2" fmla="*/ 1587134 h 1587134"/>
              <a:gd name="connsiteX3" fmla="*/ 0 w 2403472"/>
              <a:gd name="connsiteY3" fmla="*/ 1587134 h 1587134"/>
              <a:gd name="connsiteX4" fmla="*/ 0 w 2403472"/>
              <a:gd name="connsiteY4" fmla="*/ 0 h 158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3472" h="1587134">
                <a:moveTo>
                  <a:pt x="0" y="0"/>
                </a:moveTo>
                <a:lnTo>
                  <a:pt x="2403472" y="0"/>
                </a:lnTo>
                <a:lnTo>
                  <a:pt x="2403472" y="1587134"/>
                </a:lnTo>
                <a:lnTo>
                  <a:pt x="0" y="158713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Sensory joy from the feel of certain materials – “stimming”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489AF13-3A55-4FB1-BE02-1D4C9E7F3AC2}"/>
              </a:ext>
            </a:extLst>
          </p:cNvPr>
          <p:cNvSpPr/>
          <p:nvPr/>
        </p:nvSpPr>
        <p:spPr>
          <a:xfrm>
            <a:off x="3419865" y="4794193"/>
            <a:ext cx="2403472" cy="1587134"/>
          </a:xfrm>
          <a:custGeom>
            <a:avLst/>
            <a:gdLst>
              <a:gd name="connsiteX0" fmla="*/ 0 w 2403472"/>
              <a:gd name="connsiteY0" fmla="*/ 0 h 1587134"/>
              <a:gd name="connsiteX1" fmla="*/ 2403472 w 2403472"/>
              <a:gd name="connsiteY1" fmla="*/ 0 h 1587134"/>
              <a:gd name="connsiteX2" fmla="*/ 2403472 w 2403472"/>
              <a:gd name="connsiteY2" fmla="*/ 1587134 h 1587134"/>
              <a:gd name="connsiteX3" fmla="*/ 0 w 2403472"/>
              <a:gd name="connsiteY3" fmla="*/ 1587134 h 1587134"/>
              <a:gd name="connsiteX4" fmla="*/ 0 w 2403472"/>
              <a:gd name="connsiteY4" fmla="*/ 0 h 158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3472" h="1587134">
                <a:moveTo>
                  <a:pt x="0" y="0"/>
                </a:moveTo>
                <a:lnTo>
                  <a:pt x="2403472" y="0"/>
                </a:lnTo>
                <a:lnTo>
                  <a:pt x="2403472" y="1587134"/>
                </a:lnTo>
                <a:lnTo>
                  <a:pt x="0" y="158713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Distress/anxiety in busy environments</a:t>
            </a:r>
          </a:p>
        </p:txBody>
      </p:sp>
      <p:sp>
        <p:nvSpPr>
          <p:cNvPr id="6" name="Rounded Rectangle 46">
            <a:extLst>
              <a:ext uri="{FF2B5EF4-FFF2-40B4-BE49-F238E27FC236}">
                <a16:creationId xmlns:a16="http://schemas.microsoft.com/office/drawing/2014/main" id="{B25864FB-9F97-46E6-96D4-6C27507C8322}"/>
              </a:ext>
            </a:extLst>
          </p:cNvPr>
          <p:cNvSpPr/>
          <p:nvPr/>
        </p:nvSpPr>
        <p:spPr>
          <a:xfrm>
            <a:off x="0" y="0"/>
            <a:ext cx="3779912" cy="569657"/>
          </a:xfrm>
          <a:prstGeom prst="roundRect">
            <a:avLst>
              <a:gd name="adj" fmla="val 1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6BB4E42A-02FB-4DF3-ADBF-8373E12B3A87}"/>
              </a:ext>
            </a:extLst>
          </p:cNvPr>
          <p:cNvSpPr txBox="1">
            <a:spLocks/>
          </p:cNvSpPr>
          <p:nvPr/>
        </p:nvSpPr>
        <p:spPr>
          <a:xfrm>
            <a:off x="35496" y="48590"/>
            <a:ext cx="5533504" cy="79781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3000"/>
                    </a:prstClr>
                  </a:outerShdw>
                </a:effectLst>
                <a:latin typeface="Calibri" panose="020F0502020204030204" pitchFamily="34" charset="0"/>
              </a:rPr>
              <a:t>Unusual Sensory Responses</a:t>
            </a:r>
          </a:p>
        </p:txBody>
      </p:sp>
    </p:spTree>
    <p:extLst>
      <p:ext uri="{BB962C8B-B14F-4D97-AF65-F5344CB8AC3E}">
        <p14:creationId xmlns:p14="http://schemas.microsoft.com/office/powerpoint/2010/main" val="178526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4C05-7C0C-B958-26B2-1DD13D6B5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STRENGTHS AND SURPRISES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14183-7743-BD23-40BD-8625B585A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lvl="0" indent="-342900">
              <a:lnSpc>
                <a:spcPct val="115000"/>
              </a:lnSpc>
              <a:spcBef>
                <a:spcPts val="340"/>
              </a:spcBef>
              <a:spcAft>
                <a:spcPts val="34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Special Interests = Superpowers: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Deep, passionate knowledge that drives innovation (tech, art, science, memory, systems).</a:t>
            </a:r>
            <a:endParaRPr lang="en-GB" sz="4000" kern="100" dirty="0">
              <a:solidFill>
                <a:srgbClr val="2E2B2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40"/>
              </a:spcBef>
              <a:spcAft>
                <a:spcPts val="34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Honesty &amp; Loyalty: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Often incredibly trustworthy, rule‑following, and detail‑oriented.</a:t>
            </a:r>
            <a:endParaRPr lang="en-GB" sz="4000" kern="100" dirty="0">
              <a:solidFill>
                <a:srgbClr val="2E2B2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40"/>
              </a:spcBef>
              <a:spcAft>
                <a:spcPts val="34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Sensory Superpowers: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Some hear higher frequencies, notice patterns, or have exceptional visual memory.</a:t>
            </a:r>
            <a:endParaRPr lang="en-GB" sz="4000" kern="100" dirty="0">
              <a:solidFill>
                <a:srgbClr val="2E2B2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40"/>
              </a:spcBef>
              <a:spcAft>
                <a:spcPts val="34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Neurodiversity in Nature: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Autism is not “broken”; it’s a different operating system—like being left‑handed in a right‑handed world.</a:t>
            </a:r>
            <a:endParaRPr lang="en-GB" sz="4000" kern="100" dirty="0">
              <a:solidFill>
                <a:srgbClr val="2E2B2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353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38068F-71D5-45AF-89C3-D5A299F35F08}"/>
              </a:ext>
            </a:extLst>
          </p:cNvPr>
          <p:cNvSpPr/>
          <p:nvPr/>
        </p:nvSpPr>
        <p:spPr>
          <a:xfrm>
            <a:off x="598119" y="3351131"/>
            <a:ext cx="7947756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GB" sz="2800" b="1" dirty="0">
                <a:solidFill>
                  <a:schemeClr val="accent5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Be understanding, people with autism have a lot to offer but may need support.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541BF4-01BB-4D39-8F48-F0569D89A5D9}"/>
              </a:ext>
            </a:extLst>
          </p:cNvPr>
          <p:cNvSpPr/>
          <p:nvPr/>
        </p:nvSpPr>
        <p:spPr>
          <a:xfrm>
            <a:off x="827580" y="2252303"/>
            <a:ext cx="7488832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GB" sz="2800" b="1" dirty="0">
                <a:solidFill>
                  <a:schemeClr val="accent3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Ask the autistic person, carers or seek advice from others.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817D81-479C-4B63-8AEF-09FE2B6D4A3C}"/>
              </a:ext>
            </a:extLst>
          </p:cNvPr>
          <p:cNvSpPr/>
          <p:nvPr/>
        </p:nvSpPr>
        <p:spPr>
          <a:xfrm>
            <a:off x="287521" y="1124744"/>
            <a:ext cx="8712967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GB" sz="2800" b="1" dirty="0">
                <a:solidFill>
                  <a:schemeClr val="accent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Being aware of Autism and the differences experienced by autistic people is key.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A9A889-DE99-4D4E-8FD0-248425877340}"/>
              </a:ext>
            </a:extLst>
          </p:cNvPr>
          <p:cNvSpPr/>
          <p:nvPr/>
        </p:nvSpPr>
        <p:spPr>
          <a:xfrm>
            <a:off x="107504" y="4450928"/>
            <a:ext cx="8928992" cy="1384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GB" sz="2800" b="1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Consider how you can adapt the environment to decrease sensory issues (decrease noise, dim lighting, find a quiet space etc.)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1EDE24-D6CF-4285-9028-86AF568F4909}"/>
              </a:ext>
            </a:extLst>
          </p:cNvPr>
          <p:cNvSpPr/>
          <p:nvPr/>
        </p:nvSpPr>
        <p:spPr>
          <a:xfrm>
            <a:off x="2006454" y="5930116"/>
            <a:ext cx="5131085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wrap="none">
            <a:sp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Adapt your communication style.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B467CD-73BD-414B-B8E6-81B8FD0C4BAC}"/>
              </a:ext>
            </a:extLst>
          </p:cNvPr>
          <p:cNvSpPr txBox="1">
            <a:spLocks/>
          </p:cNvSpPr>
          <p:nvPr/>
        </p:nvSpPr>
        <p:spPr>
          <a:xfrm>
            <a:off x="7665" y="69269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How you can help: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4EA20C1-EBEB-43C3-B48B-42B31E9EB56B}"/>
              </a:ext>
            </a:extLst>
          </p:cNvPr>
          <p:cNvGrpSpPr/>
          <p:nvPr/>
        </p:nvGrpSpPr>
        <p:grpSpPr>
          <a:xfrm>
            <a:off x="0" y="0"/>
            <a:ext cx="2339752" cy="569657"/>
            <a:chOff x="0" y="0"/>
            <a:chExt cx="2339752" cy="569657"/>
          </a:xfrm>
        </p:grpSpPr>
        <p:sp>
          <p:nvSpPr>
            <p:cNvPr id="24" name="Rounded Rectangle 6">
              <a:extLst>
                <a:ext uri="{FF2B5EF4-FFF2-40B4-BE49-F238E27FC236}">
                  <a16:creationId xmlns:a16="http://schemas.microsoft.com/office/drawing/2014/main" id="{C8FEEABE-56CC-4788-9BE7-770DE95572A0}"/>
                </a:ext>
              </a:extLst>
            </p:cNvPr>
            <p:cNvSpPr/>
            <p:nvPr/>
          </p:nvSpPr>
          <p:spPr>
            <a:xfrm>
              <a:off x="0" y="0"/>
              <a:ext cx="2339752" cy="5696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Title 2">
              <a:extLst>
                <a:ext uri="{FF2B5EF4-FFF2-40B4-BE49-F238E27FC236}">
                  <a16:creationId xmlns:a16="http://schemas.microsoft.com/office/drawing/2014/main" id="{8E03E4CD-B9B1-466D-85B4-3F5E2D2EBEBB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8590"/>
              <a:ext cx="2339752" cy="52106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What Is Autism?</a:t>
              </a:r>
            </a:p>
            <a:p>
              <a:pPr algn="l"/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947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28" y="944565"/>
            <a:ext cx="8717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905">
                  <a:noFill/>
                </a:ln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Communication - adapting your communication can help an autistic person: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986505F-098D-4260-B90A-00E591A59DA1}"/>
              </a:ext>
            </a:extLst>
          </p:cNvPr>
          <p:cNvSpPr/>
          <p:nvPr/>
        </p:nvSpPr>
        <p:spPr>
          <a:xfrm>
            <a:off x="241143" y="2157347"/>
            <a:ext cx="2174078" cy="2174078"/>
          </a:xfrm>
          <a:custGeom>
            <a:avLst/>
            <a:gdLst>
              <a:gd name="connsiteX0" fmla="*/ 0 w 2174078"/>
              <a:gd name="connsiteY0" fmla="*/ 1087039 h 2174078"/>
              <a:gd name="connsiteX1" fmla="*/ 1087039 w 2174078"/>
              <a:gd name="connsiteY1" fmla="*/ 0 h 2174078"/>
              <a:gd name="connsiteX2" fmla="*/ 2174078 w 2174078"/>
              <a:gd name="connsiteY2" fmla="*/ 1087039 h 2174078"/>
              <a:gd name="connsiteX3" fmla="*/ 1087039 w 2174078"/>
              <a:gd name="connsiteY3" fmla="*/ 2174078 h 2174078"/>
              <a:gd name="connsiteX4" fmla="*/ 0 w 2174078"/>
              <a:gd name="connsiteY4" fmla="*/ 1087039 h 217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078" h="2174078">
                <a:moveTo>
                  <a:pt x="0" y="1087039"/>
                </a:moveTo>
                <a:cubicBezTo>
                  <a:pt x="0" y="486684"/>
                  <a:pt x="486684" y="0"/>
                  <a:pt x="1087039" y="0"/>
                </a:cubicBezTo>
                <a:cubicBezTo>
                  <a:pt x="1687394" y="0"/>
                  <a:pt x="2174078" y="486684"/>
                  <a:pt x="2174078" y="1087039"/>
                </a:cubicBezTo>
                <a:cubicBezTo>
                  <a:pt x="2174078" y="1687394"/>
                  <a:pt x="1687394" y="2174078"/>
                  <a:pt x="1087039" y="2174078"/>
                </a:cubicBezTo>
                <a:cubicBezTo>
                  <a:pt x="486684" y="2174078"/>
                  <a:pt x="0" y="1687394"/>
                  <a:pt x="0" y="1087039"/>
                </a:cubicBez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438033" tIns="343786" rIns="438033" bIns="34378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Speak slowly and clearly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1DCFFBB-DB37-4C80-BD39-DCEDCFD93D47}"/>
              </a:ext>
            </a:extLst>
          </p:cNvPr>
          <p:cNvSpPr/>
          <p:nvPr/>
        </p:nvSpPr>
        <p:spPr>
          <a:xfrm>
            <a:off x="1900786" y="3775859"/>
            <a:ext cx="2174078" cy="2174078"/>
          </a:xfrm>
          <a:custGeom>
            <a:avLst/>
            <a:gdLst>
              <a:gd name="connsiteX0" fmla="*/ 0 w 2174078"/>
              <a:gd name="connsiteY0" fmla="*/ 1087039 h 2174078"/>
              <a:gd name="connsiteX1" fmla="*/ 1087039 w 2174078"/>
              <a:gd name="connsiteY1" fmla="*/ 0 h 2174078"/>
              <a:gd name="connsiteX2" fmla="*/ 2174078 w 2174078"/>
              <a:gd name="connsiteY2" fmla="*/ 1087039 h 2174078"/>
              <a:gd name="connsiteX3" fmla="*/ 1087039 w 2174078"/>
              <a:gd name="connsiteY3" fmla="*/ 2174078 h 2174078"/>
              <a:gd name="connsiteX4" fmla="*/ 0 w 2174078"/>
              <a:gd name="connsiteY4" fmla="*/ 1087039 h 217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078" h="2174078">
                <a:moveTo>
                  <a:pt x="0" y="1087039"/>
                </a:moveTo>
                <a:cubicBezTo>
                  <a:pt x="0" y="486684"/>
                  <a:pt x="486684" y="0"/>
                  <a:pt x="1087039" y="0"/>
                </a:cubicBezTo>
                <a:cubicBezTo>
                  <a:pt x="1687394" y="0"/>
                  <a:pt x="2174078" y="486684"/>
                  <a:pt x="2174078" y="1087039"/>
                </a:cubicBezTo>
                <a:cubicBezTo>
                  <a:pt x="2174078" y="1687394"/>
                  <a:pt x="1687394" y="2174078"/>
                  <a:pt x="1087039" y="2174078"/>
                </a:cubicBezTo>
                <a:cubicBezTo>
                  <a:pt x="486684" y="2174078"/>
                  <a:pt x="0" y="1687394"/>
                  <a:pt x="0" y="1087039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438033" tIns="343786" rIns="438033" bIns="34378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Don’t use idioms or metaphors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E733FF2-2D13-426B-92D9-5325DF33ED1E}"/>
              </a:ext>
            </a:extLst>
          </p:cNvPr>
          <p:cNvSpPr/>
          <p:nvPr/>
        </p:nvSpPr>
        <p:spPr>
          <a:xfrm>
            <a:off x="3560430" y="2150470"/>
            <a:ext cx="2174078" cy="2174078"/>
          </a:xfrm>
          <a:custGeom>
            <a:avLst/>
            <a:gdLst>
              <a:gd name="connsiteX0" fmla="*/ 0 w 2174078"/>
              <a:gd name="connsiteY0" fmla="*/ 1087039 h 2174078"/>
              <a:gd name="connsiteX1" fmla="*/ 1087039 w 2174078"/>
              <a:gd name="connsiteY1" fmla="*/ 0 h 2174078"/>
              <a:gd name="connsiteX2" fmla="*/ 2174078 w 2174078"/>
              <a:gd name="connsiteY2" fmla="*/ 1087039 h 2174078"/>
              <a:gd name="connsiteX3" fmla="*/ 1087039 w 2174078"/>
              <a:gd name="connsiteY3" fmla="*/ 2174078 h 2174078"/>
              <a:gd name="connsiteX4" fmla="*/ 0 w 2174078"/>
              <a:gd name="connsiteY4" fmla="*/ 1087039 h 217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078" h="2174078">
                <a:moveTo>
                  <a:pt x="0" y="1087039"/>
                </a:moveTo>
                <a:cubicBezTo>
                  <a:pt x="0" y="486684"/>
                  <a:pt x="486684" y="0"/>
                  <a:pt x="1087039" y="0"/>
                </a:cubicBezTo>
                <a:cubicBezTo>
                  <a:pt x="1687394" y="0"/>
                  <a:pt x="2174078" y="486684"/>
                  <a:pt x="2174078" y="1087039"/>
                </a:cubicBezTo>
                <a:cubicBezTo>
                  <a:pt x="2174078" y="1687394"/>
                  <a:pt x="1687394" y="2174078"/>
                  <a:pt x="1087039" y="2174078"/>
                </a:cubicBezTo>
                <a:cubicBezTo>
                  <a:pt x="486684" y="2174078"/>
                  <a:pt x="0" y="1687394"/>
                  <a:pt x="0" y="1087039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438033" tIns="343786" rIns="438033" bIns="34378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Allow time for the person to process information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D906C8A-867A-4736-8777-3FCF15A2A07A}"/>
              </a:ext>
            </a:extLst>
          </p:cNvPr>
          <p:cNvSpPr/>
          <p:nvPr/>
        </p:nvSpPr>
        <p:spPr>
          <a:xfrm>
            <a:off x="5220073" y="3775859"/>
            <a:ext cx="2174078" cy="2174078"/>
          </a:xfrm>
          <a:custGeom>
            <a:avLst/>
            <a:gdLst>
              <a:gd name="connsiteX0" fmla="*/ 0 w 2174078"/>
              <a:gd name="connsiteY0" fmla="*/ 1087039 h 2174078"/>
              <a:gd name="connsiteX1" fmla="*/ 1087039 w 2174078"/>
              <a:gd name="connsiteY1" fmla="*/ 0 h 2174078"/>
              <a:gd name="connsiteX2" fmla="*/ 2174078 w 2174078"/>
              <a:gd name="connsiteY2" fmla="*/ 1087039 h 2174078"/>
              <a:gd name="connsiteX3" fmla="*/ 1087039 w 2174078"/>
              <a:gd name="connsiteY3" fmla="*/ 2174078 h 2174078"/>
              <a:gd name="connsiteX4" fmla="*/ 0 w 2174078"/>
              <a:gd name="connsiteY4" fmla="*/ 1087039 h 217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078" h="2174078">
                <a:moveTo>
                  <a:pt x="0" y="1087039"/>
                </a:moveTo>
                <a:cubicBezTo>
                  <a:pt x="0" y="486684"/>
                  <a:pt x="486684" y="0"/>
                  <a:pt x="1087039" y="0"/>
                </a:cubicBezTo>
                <a:cubicBezTo>
                  <a:pt x="1687394" y="0"/>
                  <a:pt x="2174078" y="486684"/>
                  <a:pt x="2174078" y="1087039"/>
                </a:cubicBezTo>
                <a:cubicBezTo>
                  <a:pt x="2174078" y="1687394"/>
                  <a:pt x="1687394" y="2174078"/>
                  <a:pt x="1087039" y="2174078"/>
                </a:cubicBezTo>
                <a:cubicBezTo>
                  <a:pt x="486684" y="2174078"/>
                  <a:pt x="0" y="1687394"/>
                  <a:pt x="0" y="1087039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438033" tIns="343786" rIns="438033" bIns="34378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Keep instructions short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59EC28C-8902-4761-89E1-14FED006C538}"/>
              </a:ext>
            </a:extLst>
          </p:cNvPr>
          <p:cNvSpPr/>
          <p:nvPr/>
        </p:nvSpPr>
        <p:spPr>
          <a:xfrm>
            <a:off x="6876256" y="2150470"/>
            <a:ext cx="2174078" cy="2174078"/>
          </a:xfrm>
          <a:custGeom>
            <a:avLst/>
            <a:gdLst>
              <a:gd name="connsiteX0" fmla="*/ 0 w 2174078"/>
              <a:gd name="connsiteY0" fmla="*/ 1087039 h 2174078"/>
              <a:gd name="connsiteX1" fmla="*/ 1087039 w 2174078"/>
              <a:gd name="connsiteY1" fmla="*/ 0 h 2174078"/>
              <a:gd name="connsiteX2" fmla="*/ 2174078 w 2174078"/>
              <a:gd name="connsiteY2" fmla="*/ 1087039 h 2174078"/>
              <a:gd name="connsiteX3" fmla="*/ 1087039 w 2174078"/>
              <a:gd name="connsiteY3" fmla="*/ 2174078 h 2174078"/>
              <a:gd name="connsiteX4" fmla="*/ 0 w 2174078"/>
              <a:gd name="connsiteY4" fmla="*/ 1087039 h 217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078" h="2174078">
                <a:moveTo>
                  <a:pt x="0" y="1087039"/>
                </a:moveTo>
                <a:cubicBezTo>
                  <a:pt x="0" y="486684"/>
                  <a:pt x="486684" y="0"/>
                  <a:pt x="1087039" y="0"/>
                </a:cubicBezTo>
                <a:cubicBezTo>
                  <a:pt x="1687394" y="0"/>
                  <a:pt x="2174078" y="486684"/>
                  <a:pt x="2174078" y="1087039"/>
                </a:cubicBezTo>
                <a:cubicBezTo>
                  <a:pt x="2174078" y="1687394"/>
                  <a:pt x="1687394" y="2174078"/>
                  <a:pt x="1087039" y="2174078"/>
                </a:cubicBezTo>
                <a:cubicBezTo>
                  <a:pt x="486684" y="2174078"/>
                  <a:pt x="0" y="1687394"/>
                  <a:pt x="0" y="1087039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438033" tIns="343786" rIns="438033" bIns="34378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Avoid relying on gesture, facial expression or tone of voice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F6DC20-41B2-4261-A7A7-1C6F1E0A9109}"/>
              </a:ext>
            </a:extLst>
          </p:cNvPr>
          <p:cNvGrpSpPr/>
          <p:nvPr/>
        </p:nvGrpSpPr>
        <p:grpSpPr>
          <a:xfrm>
            <a:off x="0" y="0"/>
            <a:ext cx="3707904" cy="569657"/>
            <a:chOff x="0" y="0"/>
            <a:chExt cx="2339752" cy="569657"/>
          </a:xfrm>
        </p:grpSpPr>
        <p:sp>
          <p:nvSpPr>
            <p:cNvPr id="11" name="Rounded Rectangle 6">
              <a:extLst>
                <a:ext uri="{FF2B5EF4-FFF2-40B4-BE49-F238E27FC236}">
                  <a16:creationId xmlns:a16="http://schemas.microsoft.com/office/drawing/2014/main" id="{E9F0376B-A72B-4215-B6B7-493FDA8E16BD}"/>
                </a:ext>
              </a:extLst>
            </p:cNvPr>
            <p:cNvSpPr/>
            <p:nvPr/>
          </p:nvSpPr>
          <p:spPr>
            <a:xfrm>
              <a:off x="0" y="0"/>
              <a:ext cx="2339752" cy="5696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Title 2">
              <a:extLst>
                <a:ext uri="{FF2B5EF4-FFF2-40B4-BE49-F238E27FC236}">
                  <a16:creationId xmlns:a16="http://schemas.microsoft.com/office/drawing/2014/main" id="{34A9286A-7850-4487-8B21-14C789DF3F92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4624"/>
              <a:ext cx="2339752" cy="52106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Adapt Your Communication</a:t>
              </a:r>
            </a:p>
            <a:p>
              <a:pPr algn="l"/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479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EF457-8C5D-CC05-D2EB-565F2A113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13BFD-4000-A8C6-D0AB-5CC517951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lvl="0" indent="-342900">
              <a:lnSpc>
                <a:spcPct val="115000"/>
              </a:lnSpc>
              <a:spcBef>
                <a:spcPts val="340"/>
              </a:spcBef>
              <a:spcAft>
                <a:spcPts val="3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200" kern="0" dirty="0">
                <a:solidFill>
                  <a:srgbClr val="2E2B29"/>
                </a:solidFill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✅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clear and literal.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“Can you file this by 3 PM?” vs. “Maybe you could…?”</a:t>
            </a:r>
            <a:endParaRPr lang="en-GB" sz="4000" kern="100" dirty="0">
              <a:solidFill>
                <a:srgbClr val="2E2B2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40"/>
              </a:spcBef>
              <a:spcAft>
                <a:spcPts val="3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200" kern="0" dirty="0">
                <a:solidFill>
                  <a:srgbClr val="2E2B29"/>
                </a:solidFill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✅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Give processing time.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Don’t rush answers; silence is okay.</a:t>
            </a:r>
            <a:endParaRPr lang="en-GB" sz="4000" kern="100" dirty="0">
              <a:solidFill>
                <a:srgbClr val="2E2B2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40"/>
              </a:spcBef>
              <a:spcAft>
                <a:spcPts val="3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200" kern="0" dirty="0">
                <a:solidFill>
                  <a:srgbClr val="2E2B29"/>
                </a:solidFill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✅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Confirm understanding.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“I heard you say X—did I get that right?”</a:t>
            </a:r>
            <a:endParaRPr lang="en-GB" sz="4000" kern="100" dirty="0">
              <a:solidFill>
                <a:srgbClr val="2E2B2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40"/>
              </a:spcBef>
              <a:spcAft>
                <a:spcPts val="3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200" kern="0" dirty="0">
                <a:solidFill>
                  <a:srgbClr val="2E2B29"/>
                </a:solidFill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✅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multiple formats: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words + visuals + demonstrations.</a:t>
            </a:r>
            <a:endParaRPr lang="en-GB" sz="4000" kern="100" dirty="0">
              <a:solidFill>
                <a:srgbClr val="2E2B2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370"/>
              </a:spcBef>
              <a:spcAft>
                <a:spcPts val="1370"/>
              </a:spcAft>
              <a:buNone/>
            </a:pP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Don’t:</a:t>
            </a:r>
            <a:endParaRPr lang="en-GB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40"/>
              </a:spcBef>
              <a:spcAft>
                <a:spcPts val="3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200" kern="0" dirty="0">
                <a:solidFill>
                  <a:srgbClr val="2E2B29"/>
                </a:solidFill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❌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Rely on sarcasm, idioms, or “reading between the lines.”</a:t>
            </a:r>
            <a:endParaRPr lang="en-GB" sz="4000" kern="100" dirty="0">
              <a:solidFill>
                <a:srgbClr val="2E2B2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40"/>
              </a:spcBef>
              <a:spcAft>
                <a:spcPts val="3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200" kern="0" dirty="0">
                <a:solidFill>
                  <a:srgbClr val="2E2B29"/>
                </a:solidFill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❌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Interrupt or finish sentences (unless asked).</a:t>
            </a:r>
            <a:endParaRPr lang="en-GB" sz="4000" kern="100" dirty="0">
              <a:solidFill>
                <a:srgbClr val="2E2B2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40"/>
              </a:spcBef>
              <a:spcAft>
                <a:spcPts val="3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200" kern="0" dirty="0">
                <a:solidFill>
                  <a:srgbClr val="2E2B29"/>
                </a:solidFill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❌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Assume lack of response = lack of understanding.</a:t>
            </a:r>
            <a:endParaRPr lang="en-GB" sz="4000" kern="100" dirty="0">
              <a:solidFill>
                <a:srgbClr val="2E2B2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126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B9C6B-1381-563B-F03A-8F9BAC001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kern="0" spc="-30" dirty="0">
                <a:solidFill>
                  <a:srgbClr val="25252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Best Ways to Support: Strengths‑Based Accommodations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D175E-CB11-8707-624D-E5FDA8E0D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1370"/>
              </a:spcAft>
              <a:buNone/>
            </a:pP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 on </a:t>
            </a:r>
            <a:r>
              <a:rPr lang="en-GB" sz="3200" b="1" i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works</a:t>
            </a: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not just deficits.</a:t>
            </a:r>
            <a:endParaRPr lang="en-GB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40"/>
              </a:spcBef>
              <a:spcAft>
                <a:spcPts val="3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Leverage special interests: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Assign projects related to their passion (e.g., trains, coding, animals).</a:t>
            </a:r>
            <a:endParaRPr lang="en-GB" sz="4000" kern="100" dirty="0">
              <a:solidFill>
                <a:srgbClr val="2E2B2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40"/>
              </a:spcBef>
              <a:spcAft>
                <a:spcPts val="3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Structured tasks: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Clear step‑by‑step instructions; checklists.</a:t>
            </a:r>
            <a:endParaRPr lang="en-GB" sz="4000" kern="100" dirty="0">
              <a:solidFill>
                <a:srgbClr val="2E2B2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40"/>
              </a:spcBef>
              <a:spcAft>
                <a:spcPts val="3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Executive‑function support: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Break big tasks into chunks; use timers or apps.</a:t>
            </a:r>
            <a:endParaRPr lang="en-GB" sz="4000" kern="100" dirty="0">
              <a:solidFill>
                <a:srgbClr val="2E2B2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40"/>
              </a:spcBef>
              <a:spcAft>
                <a:spcPts val="3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Mentorship &amp; safe relationships: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Pair with an ally who listens without judgment.</a:t>
            </a:r>
            <a:endParaRPr lang="en-GB" sz="4000" kern="100" dirty="0">
              <a:solidFill>
                <a:srgbClr val="2E2B2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1456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000C7-0206-BD02-7E85-21948690A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57CC7-6A77-A2C2-E3E5-3D3197670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1370"/>
              </a:spcAft>
              <a:buNone/>
            </a:pP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 Predictable, Low‑Stress Spaces:</a:t>
            </a:r>
            <a:endParaRPr lang="en-GB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40"/>
              </a:spcBef>
              <a:spcAft>
                <a:spcPts val="3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Sensory: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Dim lights, noise‑cancelling options, quiet zones, allow stimming.</a:t>
            </a:r>
            <a:endParaRPr lang="en-GB" sz="4000" kern="100" dirty="0">
              <a:solidFill>
                <a:srgbClr val="2E2B2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40"/>
              </a:spcBef>
              <a:spcAft>
                <a:spcPts val="3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Predictability: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Visual schedules, advance warnings for changes (“In 5 minutes we transition”).</a:t>
            </a:r>
            <a:endParaRPr lang="en-GB" sz="4000" kern="100" dirty="0">
              <a:solidFill>
                <a:srgbClr val="2E2B2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40"/>
              </a:spcBef>
              <a:spcAft>
                <a:spcPts val="3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Choice &amp; Control: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Offer options (“Do you want to work at the desk or the standing table?”).</a:t>
            </a:r>
            <a:endParaRPr lang="en-GB" sz="4000" kern="100" dirty="0">
              <a:solidFill>
                <a:srgbClr val="2E2B2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40"/>
              </a:spcBef>
              <a:spcAft>
                <a:spcPts val="3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Minimize surprises: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Share agendas ahead of meetings; avoid sudden loud noises.</a:t>
            </a:r>
            <a:endParaRPr lang="en-GB" sz="4000" kern="100" dirty="0">
              <a:solidFill>
                <a:srgbClr val="2E2B2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1452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908720"/>
            <a:ext cx="8229600" cy="5426096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500"/>
              </a:spcBef>
              <a:buNone/>
            </a:pPr>
            <a:endParaRPr lang="en-GB" sz="2000" b="1" dirty="0">
              <a:solidFill>
                <a:schemeClr val="accent6"/>
              </a:solidFill>
              <a:latin typeface="Calibri" panose="020F0502020204030204" pitchFamily="34" charset="0"/>
              <a:ea typeface="Century Gothic" charset="0"/>
              <a:cs typeface="Century Gothic" charset="0"/>
            </a:endParaRPr>
          </a:p>
          <a:p>
            <a:pPr marL="0" indent="0" algn="ctr">
              <a:spcBef>
                <a:spcPts val="500"/>
              </a:spcBef>
              <a:buNone/>
            </a:pPr>
            <a:r>
              <a:rPr lang="en-GB" sz="2000" b="1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Autism is a ‘hidden disability’, meaning it is not easy to recognise when someone has the condition. When you see the following pattern (on a wristband, card or mobile device) it means someone has autism and wants you to know so that you can support them:</a:t>
            </a:r>
            <a:endParaRPr lang="en-GB" dirty="0">
              <a:latin typeface="Calibri" panose="020F0502020204030204" pitchFamily="34" charset="0"/>
              <a:ea typeface="Tahoma" charset="0"/>
              <a:cs typeface="Tahoma" charset="0"/>
            </a:endParaRPr>
          </a:p>
          <a:p>
            <a:pPr marL="0" indent="0" algn="ctr">
              <a:spcBef>
                <a:spcPts val="500"/>
              </a:spcBef>
              <a:buNone/>
            </a:pPr>
            <a:endParaRPr lang="en-GB" sz="2000" b="1" dirty="0">
              <a:solidFill>
                <a:schemeClr val="accent6"/>
              </a:solidFill>
              <a:latin typeface="Calibri" panose="020F0502020204030204" pitchFamily="34" charset="0"/>
              <a:ea typeface="Century Gothic" charset="0"/>
              <a:cs typeface="Century Gothic" charset="0"/>
            </a:endParaRPr>
          </a:p>
          <a:p>
            <a:pPr marL="0" indent="0" algn="ctr">
              <a:spcBef>
                <a:spcPts val="500"/>
              </a:spcBef>
              <a:buNone/>
            </a:pPr>
            <a:endParaRPr lang="en-GB" sz="2000" b="1" dirty="0">
              <a:solidFill>
                <a:schemeClr val="accent6"/>
              </a:solidFill>
              <a:latin typeface="Calibri" panose="020F0502020204030204" pitchFamily="34" charset="0"/>
              <a:ea typeface="Century Gothic" charset="0"/>
              <a:cs typeface="Century Gothic" charset="0"/>
            </a:endParaRPr>
          </a:p>
          <a:p>
            <a:pPr marL="0" indent="0" algn="ctr">
              <a:spcBef>
                <a:spcPts val="500"/>
              </a:spcBef>
              <a:buNone/>
            </a:pPr>
            <a:endParaRPr lang="en-GB" sz="2000" b="1" dirty="0">
              <a:solidFill>
                <a:schemeClr val="accent6"/>
              </a:solidFill>
              <a:latin typeface="Calibri" panose="020F0502020204030204" pitchFamily="34" charset="0"/>
              <a:ea typeface="Century Gothic" charset="0"/>
              <a:cs typeface="Century Gothic" charset="0"/>
            </a:endParaRPr>
          </a:p>
          <a:p>
            <a:pPr marL="0" indent="0" algn="ctr">
              <a:spcBef>
                <a:spcPts val="500"/>
              </a:spcBef>
              <a:buNone/>
            </a:pPr>
            <a:r>
              <a:rPr lang="en-GB" sz="2000" b="1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Autistic people often have difficulty in accessing community activities, leisure facilities and other services. Everyone having a better understanding of autism has the power to change lives.  The following information is provided to help you to gain a better understanding of autism and suggests ways in which you can support autistic people.</a:t>
            </a:r>
          </a:p>
          <a:p>
            <a:pPr marL="0" indent="0" algn="ctr">
              <a:spcBef>
                <a:spcPts val="500"/>
              </a:spcBef>
              <a:buNone/>
            </a:pPr>
            <a:endParaRPr lang="en-GB" sz="2000" b="1" dirty="0">
              <a:solidFill>
                <a:schemeClr val="accent6"/>
              </a:solidFill>
              <a:latin typeface="Calibri" panose="020F0502020204030204" pitchFamily="34" charset="0"/>
              <a:ea typeface="Tahoma" charset="0"/>
              <a:cs typeface="Tahoma" charset="0"/>
            </a:endParaRPr>
          </a:p>
          <a:p>
            <a:pPr marL="0" indent="0" algn="ctr">
              <a:spcBef>
                <a:spcPts val="500"/>
              </a:spcBef>
              <a:buNone/>
            </a:pPr>
            <a:r>
              <a:rPr lang="en-GB" sz="2000" b="1" dirty="0">
                <a:solidFill>
                  <a:schemeClr val="accent6"/>
                </a:solidFill>
                <a:latin typeface="Calibri" panose="020F0502020204030204" pitchFamily="34" charset="0"/>
                <a:ea typeface="Tahoma" charset="0"/>
                <a:cs typeface="Tahoma" charset="0"/>
              </a:rPr>
              <a:t>For more information on the ‘Can You See Me?’ scheme, please visit:</a:t>
            </a:r>
          </a:p>
          <a:p>
            <a:pPr marL="0" indent="0" algn="ctr">
              <a:spcBef>
                <a:spcPts val="500"/>
              </a:spcBef>
              <a:buNone/>
            </a:pPr>
            <a:r>
              <a:rPr lang="en-GB" sz="2000" dirty="0">
                <a:latin typeface="Calibri" panose="020F0502020204030204" pitchFamily="34" charset="0"/>
                <a:hlinkClick r:id="rId3"/>
              </a:rPr>
              <a:t>https://www.asdinfowales.co.uk/can-you-see-me</a:t>
            </a:r>
            <a:endParaRPr lang="en-GB" sz="2000" b="1" dirty="0">
              <a:solidFill>
                <a:schemeClr val="accent6"/>
              </a:solidFill>
              <a:latin typeface="Calibri" panose="020F0502020204030204" pitchFamily="34" charset="0"/>
              <a:ea typeface="Tahoma" charset="0"/>
              <a:cs typeface="Tahom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703" t="28468" r="3932" b="42823"/>
          <a:stretch/>
        </p:blipFill>
        <p:spPr>
          <a:xfrm>
            <a:off x="1813475" y="2662408"/>
            <a:ext cx="5508612" cy="432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2BDCF48-C9DB-41B8-8762-53705E4C5952}"/>
              </a:ext>
            </a:extLst>
          </p:cNvPr>
          <p:cNvGrpSpPr/>
          <p:nvPr/>
        </p:nvGrpSpPr>
        <p:grpSpPr>
          <a:xfrm>
            <a:off x="0" y="0"/>
            <a:ext cx="2339752" cy="569657"/>
            <a:chOff x="0" y="0"/>
            <a:chExt cx="2339752" cy="569657"/>
          </a:xfrm>
        </p:grpSpPr>
        <p:sp>
          <p:nvSpPr>
            <p:cNvPr id="4" name="Rounded Rectangle 6">
              <a:extLst>
                <a:ext uri="{FF2B5EF4-FFF2-40B4-BE49-F238E27FC236}">
                  <a16:creationId xmlns:a16="http://schemas.microsoft.com/office/drawing/2014/main" id="{3C91BE49-A5CE-4324-A4DE-30F6910487ED}"/>
                </a:ext>
              </a:extLst>
            </p:cNvPr>
            <p:cNvSpPr/>
            <p:nvPr/>
          </p:nvSpPr>
          <p:spPr>
            <a:xfrm>
              <a:off x="0" y="0"/>
              <a:ext cx="2339752" cy="5696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Title 2">
              <a:extLst>
                <a:ext uri="{FF2B5EF4-FFF2-40B4-BE49-F238E27FC236}">
                  <a16:creationId xmlns:a16="http://schemas.microsoft.com/office/drawing/2014/main" id="{7AF9189D-81B4-464F-90A6-836869F15702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8590"/>
              <a:ext cx="2339752" cy="52106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What Is Autism?</a:t>
              </a:r>
            </a:p>
            <a:p>
              <a:pPr algn="l"/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635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622CB-5B2E-D581-5C23-975A8D424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 INCLUSIVE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F7C12-68E9-9185-BC19-2ACCDCB00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1370"/>
              </a:spcAft>
              <a:buNone/>
            </a:pP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Schools, Workplaces, or Community Groups:</a:t>
            </a:r>
            <a:endParaRPr lang="en-GB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40"/>
              </a:spcBef>
              <a:spcAft>
                <a:spcPts val="3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Ask, don’t assume.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“What support would help you succeed?”</a:t>
            </a:r>
            <a:endParaRPr lang="en-GB" sz="4000" kern="100" dirty="0">
              <a:solidFill>
                <a:srgbClr val="2E2B2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40"/>
              </a:spcBef>
              <a:spcAft>
                <a:spcPts val="3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Train staff/team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on neurodiversity and implicit bias.</a:t>
            </a:r>
            <a:endParaRPr lang="en-GB" sz="4000" kern="100" dirty="0">
              <a:solidFill>
                <a:srgbClr val="2E2B2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40"/>
              </a:spcBef>
              <a:spcAft>
                <a:spcPts val="3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 policies: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Are they flexible for sensory needs or different communication styles?</a:t>
            </a:r>
            <a:endParaRPr lang="en-GB" sz="4000" kern="100" dirty="0">
              <a:solidFill>
                <a:srgbClr val="2E2B2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40"/>
              </a:spcBef>
              <a:spcAft>
                <a:spcPts val="3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Celebrate neurodiversity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in events and materials (not just “awareness,” but </a:t>
            </a:r>
            <a:r>
              <a:rPr lang="en-GB" sz="3200" i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acceptance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GB" sz="4000" kern="100" dirty="0">
              <a:solidFill>
                <a:srgbClr val="2E2B2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Review physical space: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Is there a low‑stimulation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1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1E902-95BF-6A81-CD11-97B1CF207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DO’S AND DONTS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6ACB56-18F5-6799-38E6-B378FA6EB9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17937"/>
              </p:ext>
            </p:extLst>
          </p:nvPr>
        </p:nvGraphicFramePr>
        <p:xfrm>
          <a:off x="179512" y="1417638"/>
          <a:ext cx="8507288" cy="4963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3644">
                  <a:extLst>
                    <a:ext uri="{9D8B030D-6E8A-4147-A177-3AD203B41FA5}">
                      <a16:colId xmlns:a16="http://schemas.microsoft.com/office/drawing/2014/main" val="2446911943"/>
                    </a:ext>
                  </a:extLst>
                </a:gridCol>
                <a:gridCol w="4253644">
                  <a:extLst>
                    <a:ext uri="{9D8B030D-6E8A-4147-A177-3AD203B41FA5}">
                      <a16:colId xmlns:a16="http://schemas.microsoft.com/office/drawing/2014/main" val="3629631374"/>
                    </a:ext>
                  </a:extLst>
                </a:gridCol>
              </a:tblGrid>
              <a:tr h="559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2000" kern="0">
                          <a:effectLst/>
                        </a:rPr>
                        <a:t>✅ Do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2000" kern="0">
                          <a:effectLst/>
                        </a:rPr>
                        <a:t>❌ Don’t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4224861284"/>
                  </a:ext>
                </a:extLst>
              </a:tr>
              <a:tr h="559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2000" kern="0">
                          <a:effectLst/>
                        </a:rPr>
                        <a:t>Respect stimming unless harmful.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2000" kern="0">
                          <a:effectLst/>
                        </a:rPr>
                        <a:t>Force eye contact or “stop flapping.”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2404942598"/>
                  </a:ext>
                </a:extLst>
              </a:tr>
              <a:tr h="1094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2000" kern="0">
                          <a:effectLst/>
                        </a:rPr>
                        <a:t>Use clear, kind language.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2000" kern="0">
                          <a:effectLst/>
                        </a:rPr>
                        <a:t>Use sarcasm, teasing, or vague hints.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2396800904"/>
                  </a:ext>
                </a:extLst>
              </a:tr>
              <a:tr h="559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2000" kern="0">
                          <a:effectLst/>
                        </a:rPr>
                        <a:t>Offer choices and advance notice.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2000" kern="0">
                          <a:effectLst/>
                        </a:rPr>
                        <a:t>Spring surprises or sudden changes.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3652934125"/>
                  </a:ext>
                </a:extLst>
              </a:tr>
              <a:tr h="1094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2000" kern="0">
                          <a:effectLst/>
                        </a:rPr>
                        <a:t>Focus on strengths and interests.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2000" kern="0">
                          <a:effectLst/>
                        </a:rPr>
                        <a:t>Define the person only by challenges.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417740255"/>
                  </a:ext>
                </a:extLst>
              </a:tr>
              <a:tr h="1094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2000" kern="0">
                          <a:effectLst/>
                        </a:rPr>
                        <a:t>Listen and believe lived experiences.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2000" kern="0" dirty="0">
                          <a:effectLst/>
                        </a:rPr>
                        <a:t>Dismiss sensory pain (“It’s not that loud”).</a:t>
                      </a:r>
                      <a:endParaRPr lang="en-GB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1230556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0534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32256-22C9-418D-F813-61CC0EA21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EC7EC-5432-C910-9579-FAB283A29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lvl="0" indent="-342900">
              <a:lnSpc>
                <a:spcPct val="115000"/>
              </a:lnSpc>
              <a:spcBef>
                <a:spcPts val="340"/>
              </a:spcBef>
              <a:spcAft>
                <a:spcPts val="34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Autism is a natural neurological difference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influenced by genetics and environment—not caused by parenting or vaccines.</a:t>
            </a:r>
            <a:endParaRPr lang="en-GB" sz="4000" kern="100" dirty="0">
              <a:solidFill>
                <a:srgbClr val="2E2B2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40"/>
              </a:spcBef>
              <a:spcAft>
                <a:spcPts val="34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needs vary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(Levels 1‑3); understand the person, not the label.</a:t>
            </a:r>
            <a:endParaRPr lang="en-GB" sz="4000" kern="100" dirty="0">
              <a:solidFill>
                <a:srgbClr val="2E2B2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40"/>
              </a:spcBef>
              <a:spcAft>
                <a:spcPts val="34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Sensory and communication differences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are real and impact daily life—accommodations matter.</a:t>
            </a:r>
            <a:endParaRPr lang="en-GB" sz="4000" kern="100" dirty="0">
              <a:solidFill>
                <a:srgbClr val="2E2B2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40"/>
              </a:spcBef>
              <a:spcAft>
                <a:spcPts val="34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Autistic people have unique strengths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inclusion benefits everyone.</a:t>
            </a:r>
            <a:endParaRPr lang="en-GB" sz="4000" kern="100" dirty="0">
              <a:solidFill>
                <a:srgbClr val="2E2B2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40"/>
              </a:spcBef>
              <a:spcAft>
                <a:spcPts val="34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= Acceptance + Practical Accommodation.</a:t>
            </a:r>
            <a:endParaRPr lang="en-GB" sz="4000" kern="100" dirty="0">
              <a:solidFill>
                <a:srgbClr val="2E2B2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110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764704"/>
            <a:ext cx="88569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</a:rPr>
              <a:t>For further information on autism, please watch the ‘What Is Autism?’ film by visiting: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hlinkClick r:id="rId3"/>
              </a:rPr>
              <a:t>www.vimeo.com/339305728</a:t>
            </a:r>
            <a:endParaRPr lang="en-US" sz="2000" dirty="0">
              <a:latin typeface="Calibri" panose="020F0502020204030204" pitchFamily="34" charset="0"/>
            </a:endParaRPr>
          </a:p>
          <a:p>
            <a:endParaRPr lang="en-US" sz="2000" b="1" dirty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</a:rPr>
              <a:t>To complete the questionnaire and to get your personalised Autism Awareness certificate, please visit:</a:t>
            </a:r>
          </a:p>
          <a:p>
            <a:pPr>
              <a:lnSpc>
                <a:spcPct val="50000"/>
              </a:lnSpc>
            </a:pPr>
            <a:endParaRPr lang="en-US" sz="2000" dirty="0">
              <a:latin typeface="Calibri" panose="020F0502020204030204" pitchFamily="34" charset="0"/>
            </a:endParaRPr>
          </a:p>
          <a:p>
            <a:pPr algn="ctr"/>
            <a:r>
              <a:rPr lang="en-US" sz="2000" dirty="0">
                <a:latin typeface="Calibri" panose="020F0502020204030204" pitchFamily="34" charset="0"/>
                <a:hlinkClick r:id="rId4"/>
              </a:rPr>
              <a:t>www.ASDinfoWales.co.uk/asdaware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5129897"/>
            <a:ext cx="86409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</a:rPr>
              <a:t>You can also apply to become an Autism Aware organisation. For more information, please visit:</a:t>
            </a:r>
            <a:endParaRPr lang="en-US" sz="2000" dirty="0">
              <a:latin typeface="Calibri" panose="020F0502020204030204" pitchFamily="34" charset="0"/>
            </a:endParaRPr>
          </a:p>
          <a:p>
            <a:pPr algn="ctr">
              <a:lnSpc>
                <a:spcPct val="50000"/>
              </a:lnSpc>
            </a:pPr>
            <a:endParaRPr lang="en-US" sz="2000" dirty="0">
              <a:latin typeface="Calibri" panose="020F0502020204030204" pitchFamily="34" charset="0"/>
              <a:hlinkClick r:id="rId5"/>
            </a:endParaRPr>
          </a:p>
          <a:p>
            <a:pPr algn="ctr"/>
            <a:r>
              <a:rPr lang="en-US" sz="2000" dirty="0">
                <a:latin typeface="Calibri" panose="020F0502020204030204" pitchFamily="34" charset="0"/>
                <a:hlinkClick r:id="rId5"/>
              </a:rPr>
              <a:t>www.ASDinfoWales.co.uk/asd-aware-organisations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98" y="3212976"/>
            <a:ext cx="3993587" cy="191692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36D4222-F3F9-4234-9246-62DA26CC8C6E}"/>
              </a:ext>
            </a:extLst>
          </p:cNvPr>
          <p:cNvGrpSpPr/>
          <p:nvPr/>
        </p:nvGrpSpPr>
        <p:grpSpPr>
          <a:xfrm>
            <a:off x="0" y="0"/>
            <a:ext cx="2771800" cy="569657"/>
            <a:chOff x="0" y="0"/>
            <a:chExt cx="2339752" cy="569657"/>
          </a:xfrm>
        </p:grpSpPr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98D1BAA0-0D5D-4735-A501-B12B060CADCD}"/>
                </a:ext>
              </a:extLst>
            </p:cNvPr>
            <p:cNvSpPr/>
            <p:nvPr/>
          </p:nvSpPr>
          <p:spPr>
            <a:xfrm>
              <a:off x="0" y="0"/>
              <a:ext cx="2339752" cy="5696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Title 2">
              <a:extLst>
                <a:ext uri="{FF2B5EF4-FFF2-40B4-BE49-F238E27FC236}">
                  <a16:creationId xmlns:a16="http://schemas.microsoft.com/office/drawing/2014/main" id="{45200CB5-BB6F-4CE2-AE67-4285AF2BEFC0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8590"/>
              <a:ext cx="2339752" cy="52106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Further Information</a:t>
              </a:r>
            </a:p>
            <a:p>
              <a:pPr algn="l"/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24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276872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</a:rPr>
              <a:t>Further information and links to other resources can be found at: </a:t>
            </a:r>
            <a:endParaRPr lang="en-US" sz="2000" b="1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31" y="5851889"/>
            <a:ext cx="623728" cy="648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057" y="5864852"/>
            <a:ext cx="613916" cy="5148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096" y="4510396"/>
            <a:ext cx="558800" cy="647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5" b="32121"/>
          <a:stretch/>
        </p:blipFill>
        <p:spPr>
          <a:xfrm>
            <a:off x="1214436" y="3107869"/>
            <a:ext cx="7200800" cy="13958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4436" y="593173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/>
                </a:solidFill>
                <a:latin typeface="Calibri" panose="020F0502020204030204" pitchFamily="34" charset="0"/>
              </a:rPr>
              <a:t>ASDinfoWales</a:t>
            </a:r>
            <a:endParaRPr lang="en-US" sz="2000" b="1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7809" y="4713363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</a:rPr>
              <a:t>or email enquiries to ASDinfo@WLGA.gov.uk</a:t>
            </a:r>
            <a:endParaRPr lang="en-US" sz="2000" b="1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973" y="5931739"/>
            <a:ext cx="2459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</a:rPr>
              <a:t>@</a:t>
            </a:r>
            <a:r>
              <a:rPr lang="en-US" sz="2400" b="1" dirty="0" err="1">
                <a:solidFill>
                  <a:schemeClr val="accent6"/>
                </a:solidFill>
                <a:latin typeface="Calibri" panose="020F0502020204030204" pitchFamily="34" charset="0"/>
              </a:rPr>
              <a:t>ASDinfoWales</a:t>
            </a:r>
            <a:endParaRPr lang="en-US" sz="2000" b="1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D89034-A617-4E13-A9E5-FFE41E722048}"/>
              </a:ext>
            </a:extLst>
          </p:cNvPr>
          <p:cNvSpPr/>
          <p:nvPr/>
        </p:nvSpPr>
        <p:spPr>
          <a:xfrm>
            <a:off x="208112" y="1322976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hlinkClick r:id="rId7"/>
              </a:rPr>
              <a:t>www.ASDinfoWales.co.uk/autismchildsigns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</a:rPr>
              <a:t>and </a:t>
            </a:r>
            <a:r>
              <a:rPr lang="en-GB" sz="2400" dirty="0">
                <a:latin typeface="Calibri" panose="020F0502020204030204" pitchFamily="34" charset="0"/>
                <a:hlinkClick r:id="rId8"/>
              </a:rPr>
              <a:t>www.ASDinfoWales.co.uk/recognise-asd-adult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14537C-EDF9-4123-A9DD-61D116B26880}"/>
              </a:ext>
            </a:extLst>
          </p:cNvPr>
          <p:cNvSpPr txBox="1"/>
          <p:nvPr/>
        </p:nvSpPr>
        <p:spPr>
          <a:xfrm>
            <a:off x="208112" y="908720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</a:rPr>
              <a:t>For information on the SIGNS of autism, please visit:</a:t>
            </a:r>
            <a:endParaRPr lang="en-US" sz="2000" b="1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A73FC0-3841-4FAA-BF1F-C01ED461129C}"/>
              </a:ext>
            </a:extLst>
          </p:cNvPr>
          <p:cNvGrpSpPr/>
          <p:nvPr/>
        </p:nvGrpSpPr>
        <p:grpSpPr>
          <a:xfrm>
            <a:off x="0" y="0"/>
            <a:ext cx="2771800" cy="569657"/>
            <a:chOff x="0" y="0"/>
            <a:chExt cx="2339752" cy="569657"/>
          </a:xfrm>
        </p:grpSpPr>
        <p:sp>
          <p:nvSpPr>
            <p:cNvPr id="20" name="Rounded Rectangle 6">
              <a:extLst>
                <a:ext uri="{FF2B5EF4-FFF2-40B4-BE49-F238E27FC236}">
                  <a16:creationId xmlns:a16="http://schemas.microsoft.com/office/drawing/2014/main" id="{272D68C1-DA18-4888-803C-D3E3A4D1DE72}"/>
                </a:ext>
              </a:extLst>
            </p:cNvPr>
            <p:cNvSpPr/>
            <p:nvPr/>
          </p:nvSpPr>
          <p:spPr>
            <a:xfrm>
              <a:off x="0" y="0"/>
              <a:ext cx="2339752" cy="5696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Title 2">
              <a:extLst>
                <a:ext uri="{FF2B5EF4-FFF2-40B4-BE49-F238E27FC236}">
                  <a16:creationId xmlns:a16="http://schemas.microsoft.com/office/drawing/2014/main" id="{0058604F-FC68-4BCA-8176-B892524BA2CE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8590"/>
              <a:ext cx="2339752" cy="52106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Further Information</a:t>
              </a:r>
            </a:p>
            <a:p>
              <a:pPr algn="l"/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02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76470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500"/>
              </a:spcBef>
            </a:pPr>
            <a:r>
              <a:rPr lang="en-GB" sz="2400" b="1" dirty="0">
                <a:solidFill>
                  <a:schemeClr val="accent6"/>
                </a:solidFill>
                <a:latin typeface="Calibri" panose="020F0502020204030204" pitchFamily="34" charset="0"/>
              </a:rPr>
              <a:t>Autism is also known by other names, including:</a:t>
            </a: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02314F0A-DC43-4AD8-8C48-0E680502EBF8}"/>
              </a:ext>
            </a:extLst>
          </p:cNvPr>
          <p:cNvSpPr/>
          <p:nvPr/>
        </p:nvSpPr>
        <p:spPr>
          <a:xfrm>
            <a:off x="362595" y="1844824"/>
            <a:ext cx="4579564" cy="381868"/>
          </a:xfrm>
          <a:custGeom>
            <a:avLst/>
            <a:gdLst>
              <a:gd name="connsiteX0" fmla="*/ 0 w 2838372"/>
              <a:gd name="connsiteY0" fmla="*/ 106074 h 636433"/>
              <a:gd name="connsiteX1" fmla="*/ 106074 w 2838372"/>
              <a:gd name="connsiteY1" fmla="*/ 0 h 636433"/>
              <a:gd name="connsiteX2" fmla="*/ 2732298 w 2838372"/>
              <a:gd name="connsiteY2" fmla="*/ 0 h 636433"/>
              <a:gd name="connsiteX3" fmla="*/ 2838372 w 2838372"/>
              <a:gd name="connsiteY3" fmla="*/ 106074 h 636433"/>
              <a:gd name="connsiteX4" fmla="*/ 2838372 w 2838372"/>
              <a:gd name="connsiteY4" fmla="*/ 530359 h 636433"/>
              <a:gd name="connsiteX5" fmla="*/ 2732298 w 2838372"/>
              <a:gd name="connsiteY5" fmla="*/ 636433 h 636433"/>
              <a:gd name="connsiteX6" fmla="*/ 106074 w 2838372"/>
              <a:gd name="connsiteY6" fmla="*/ 636433 h 636433"/>
              <a:gd name="connsiteX7" fmla="*/ 0 w 2838372"/>
              <a:gd name="connsiteY7" fmla="*/ 530359 h 636433"/>
              <a:gd name="connsiteX8" fmla="*/ 0 w 2838372"/>
              <a:gd name="connsiteY8" fmla="*/ 106074 h 63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372" h="636433">
                <a:moveTo>
                  <a:pt x="0" y="106074"/>
                </a:moveTo>
                <a:cubicBezTo>
                  <a:pt x="0" y="47491"/>
                  <a:pt x="47491" y="0"/>
                  <a:pt x="106074" y="0"/>
                </a:cubicBezTo>
                <a:lnTo>
                  <a:pt x="2732298" y="0"/>
                </a:lnTo>
                <a:cubicBezTo>
                  <a:pt x="2790881" y="0"/>
                  <a:pt x="2838372" y="47491"/>
                  <a:pt x="2838372" y="106074"/>
                </a:cubicBezTo>
                <a:lnTo>
                  <a:pt x="2838372" y="530359"/>
                </a:lnTo>
                <a:cubicBezTo>
                  <a:pt x="2838372" y="588942"/>
                  <a:pt x="2790881" y="636433"/>
                  <a:pt x="2732298" y="636433"/>
                </a:cubicBezTo>
                <a:lnTo>
                  <a:pt x="106074" y="636433"/>
                </a:lnTo>
                <a:cubicBezTo>
                  <a:pt x="47491" y="636433"/>
                  <a:pt x="0" y="588942"/>
                  <a:pt x="0" y="530359"/>
                </a:cubicBezTo>
                <a:lnTo>
                  <a:pt x="0" y="106074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4741" tIns="69021" rIns="114741" bIns="6902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4000" b="1" dirty="0">
                <a:solidFill>
                  <a:schemeClr val="accent6"/>
                </a:solidFill>
              </a:rPr>
              <a:t>Autism Spectrum Disorder (ASD)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5630829-F4AC-460B-88FC-FE23FB6B4BC7}"/>
              </a:ext>
            </a:extLst>
          </p:cNvPr>
          <p:cNvSpPr/>
          <p:nvPr/>
        </p:nvSpPr>
        <p:spPr>
          <a:xfrm>
            <a:off x="4644007" y="5305820"/>
            <a:ext cx="4640740" cy="395493"/>
          </a:xfrm>
          <a:custGeom>
            <a:avLst/>
            <a:gdLst>
              <a:gd name="connsiteX0" fmla="*/ 0 w 2838372"/>
              <a:gd name="connsiteY0" fmla="*/ 106074 h 636433"/>
              <a:gd name="connsiteX1" fmla="*/ 106074 w 2838372"/>
              <a:gd name="connsiteY1" fmla="*/ 0 h 636433"/>
              <a:gd name="connsiteX2" fmla="*/ 2732298 w 2838372"/>
              <a:gd name="connsiteY2" fmla="*/ 0 h 636433"/>
              <a:gd name="connsiteX3" fmla="*/ 2838372 w 2838372"/>
              <a:gd name="connsiteY3" fmla="*/ 106074 h 636433"/>
              <a:gd name="connsiteX4" fmla="*/ 2838372 w 2838372"/>
              <a:gd name="connsiteY4" fmla="*/ 530359 h 636433"/>
              <a:gd name="connsiteX5" fmla="*/ 2732298 w 2838372"/>
              <a:gd name="connsiteY5" fmla="*/ 636433 h 636433"/>
              <a:gd name="connsiteX6" fmla="*/ 106074 w 2838372"/>
              <a:gd name="connsiteY6" fmla="*/ 636433 h 636433"/>
              <a:gd name="connsiteX7" fmla="*/ 0 w 2838372"/>
              <a:gd name="connsiteY7" fmla="*/ 530359 h 636433"/>
              <a:gd name="connsiteX8" fmla="*/ 0 w 2838372"/>
              <a:gd name="connsiteY8" fmla="*/ 106074 h 63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372" h="636433">
                <a:moveTo>
                  <a:pt x="0" y="106074"/>
                </a:moveTo>
                <a:cubicBezTo>
                  <a:pt x="0" y="47491"/>
                  <a:pt x="47491" y="0"/>
                  <a:pt x="106074" y="0"/>
                </a:cubicBezTo>
                <a:lnTo>
                  <a:pt x="2732298" y="0"/>
                </a:lnTo>
                <a:cubicBezTo>
                  <a:pt x="2790881" y="0"/>
                  <a:pt x="2838372" y="47491"/>
                  <a:pt x="2838372" y="106074"/>
                </a:cubicBezTo>
                <a:lnTo>
                  <a:pt x="2838372" y="530359"/>
                </a:lnTo>
                <a:cubicBezTo>
                  <a:pt x="2838372" y="588942"/>
                  <a:pt x="2790881" y="636433"/>
                  <a:pt x="2732298" y="636433"/>
                </a:cubicBezTo>
                <a:lnTo>
                  <a:pt x="106074" y="636433"/>
                </a:lnTo>
                <a:cubicBezTo>
                  <a:pt x="47491" y="636433"/>
                  <a:pt x="0" y="588942"/>
                  <a:pt x="0" y="530359"/>
                </a:cubicBezTo>
                <a:lnTo>
                  <a:pt x="0" y="106074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4741" tIns="69021" rIns="114741" bIns="6902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4000" b="1" dirty="0">
                <a:solidFill>
                  <a:srgbClr val="D40429"/>
                </a:solidFill>
              </a:rPr>
              <a:t>Pervasive Developmental Disorder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AEC9CF6-9D98-47D3-A1B3-CFA613BFF55B}"/>
              </a:ext>
            </a:extLst>
          </p:cNvPr>
          <p:cNvSpPr/>
          <p:nvPr/>
        </p:nvSpPr>
        <p:spPr>
          <a:xfrm>
            <a:off x="-98401" y="4032857"/>
            <a:ext cx="5040560" cy="377280"/>
          </a:xfrm>
          <a:custGeom>
            <a:avLst/>
            <a:gdLst>
              <a:gd name="connsiteX0" fmla="*/ 0 w 2838372"/>
              <a:gd name="connsiteY0" fmla="*/ 106074 h 636433"/>
              <a:gd name="connsiteX1" fmla="*/ 106074 w 2838372"/>
              <a:gd name="connsiteY1" fmla="*/ 0 h 636433"/>
              <a:gd name="connsiteX2" fmla="*/ 2732298 w 2838372"/>
              <a:gd name="connsiteY2" fmla="*/ 0 h 636433"/>
              <a:gd name="connsiteX3" fmla="*/ 2838372 w 2838372"/>
              <a:gd name="connsiteY3" fmla="*/ 106074 h 636433"/>
              <a:gd name="connsiteX4" fmla="*/ 2838372 w 2838372"/>
              <a:gd name="connsiteY4" fmla="*/ 530359 h 636433"/>
              <a:gd name="connsiteX5" fmla="*/ 2732298 w 2838372"/>
              <a:gd name="connsiteY5" fmla="*/ 636433 h 636433"/>
              <a:gd name="connsiteX6" fmla="*/ 106074 w 2838372"/>
              <a:gd name="connsiteY6" fmla="*/ 636433 h 636433"/>
              <a:gd name="connsiteX7" fmla="*/ 0 w 2838372"/>
              <a:gd name="connsiteY7" fmla="*/ 530359 h 636433"/>
              <a:gd name="connsiteX8" fmla="*/ 0 w 2838372"/>
              <a:gd name="connsiteY8" fmla="*/ 106074 h 63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372" h="636433">
                <a:moveTo>
                  <a:pt x="0" y="106074"/>
                </a:moveTo>
                <a:cubicBezTo>
                  <a:pt x="0" y="47491"/>
                  <a:pt x="47491" y="0"/>
                  <a:pt x="106074" y="0"/>
                </a:cubicBezTo>
                <a:lnTo>
                  <a:pt x="2732298" y="0"/>
                </a:lnTo>
                <a:cubicBezTo>
                  <a:pt x="2790881" y="0"/>
                  <a:pt x="2838372" y="47491"/>
                  <a:pt x="2838372" y="106074"/>
                </a:cubicBezTo>
                <a:lnTo>
                  <a:pt x="2838372" y="530359"/>
                </a:lnTo>
                <a:cubicBezTo>
                  <a:pt x="2838372" y="588942"/>
                  <a:pt x="2790881" y="636433"/>
                  <a:pt x="2732298" y="636433"/>
                </a:cubicBezTo>
                <a:lnTo>
                  <a:pt x="106074" y="636433"/>
                </a:lnTo>
                <a:cubicBezTo>
                  <a:pt x="47491" y="636433"/>
                  <a:pt x="0" y="588942"/>
                  <a:pt x="0" y="530359"/>
                </a:cubicBezTo>
                <a:lnTo>
                  <a:pt x="0" y="106074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4741" tIns="69021" rIns="114741" bIns="6902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4000" b="1" dirty="0">
                <a:solidFill>
                  <a:srgbClr val="61AB38"/>
                </a:solidFill>
              </a:rPr>
              <a:t>Autistic Spectrum Condition (ASC)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BFC25E9-C8FE-43AA-8303-511DACF6839F}"/>
              </a:ext>
            </a:extLst>
          </p:cNvPr>
          <p:cNvSpPr/>
          <p:nvPr/>
        </p:nvSpPr>
        <p:spPr>
          <a:xfrm>
            <a:off x="5237047" y="2835696"/>
            <a:ext cx="3454659" cy="377280"/>
          </a:xfrm>
          <a:custGeom>
            <a:avLst/>
            <a:gdLst>
              <a:gd name="connsiteX0" fmla="*/ 0 w 2838372"/>
              <a:gd name="connsiteY0" fmla="*/ 106074 h 636433"/>
              <a:gd name="connsiteX1" fmla="*/ 106074 w 2838372"/>
              <a:gd name="connsiteY1" fmla="*/ 0 h 636433"/>
              <a:gd name="connsiteX2" fmla="*/ 2732298 w 2838372"/>
              <a:gd name="connsiteY2" fmla="*/ 0 h 636433"/>
              <a:gd name="connsiteX3" fmla="*/ 2838372 w 2838372"/>
              <a:gd name="connsiteY3" fmla="*/ 106074 h 636433"/>
              <a:gd name="connsiteX4" fmla="*/ 2838372 w 2838372"/>
              <a:gd name="connsiteY4" fmla="*/ 530359 h 636433"/>
              <a:gd name="connsiteX5" fmla="*/ 2732298 w 2838372"/>
              <a:gd name="connsiteY5" fmla="*/ 636433 h 636433"/>
              <a:gd name="connsiteX6" fmla="*/ 106074 w 2838372"/>
              <a:gd name="connsiteY6" fmla="*/ 636433 h 636433"/>
              <a:gd name="connsiteX7" fmla="*/ 0 w 2838372"/>
              <a:gd name="connsiteY7" fmla="*/ 530359 h 636433"/>
              <a:gd name="connsiteX8" fmla="*/ 0 w 2838372"/>
              <a:gd name="connsiteY8" fmla="*/ 106074 h 63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372" h="636433">
                <a:moveTo>
                  <a:pt x="0" y="106074"/>
                </a:moveTo>
                <a:cubicBezTo>
                  <a:pt x="0" y="47491"/>
                  <a:pt x="47491" y="0"/>
                  <a:pt x="106074" y="0"/>
                </a:cubicBezTo>
                <a:lnTo>
                  <a:pt x="2732298" y="0"/>
                </a:lnTo>
                <a:cubicBezTo>
                  <a:pt x="2790881" y="0"/>
                  <a:pt x="2838372" y="47491"/>
                  <a:pt x="2838372" y="106074"/>
                </a:cubicBezTo>
                <a:lnTo>
                  <a:pt x="2838372" y="530359"/>
                </a:lnTo>
                <a:cubicBezTo>
                  <a:pt x="2838372" y="588942"/>
                  <a:pt x="2790881" y="636433"/>
                  <a:pt x="2732298" y="636433"/>
                </a:cubicBezTo>
                <a:lnTo>
                  <a:pt x="106074" y="636433"/>
                </a:lnTo>
                <a:cubicBezTo>
                  <a:pt x="47491" y="636433"/>
                  <a:pt x="0" y="588942"/>
                  <a:pt x="0" y="530359"/>
                </a:cubicBezTo>
                <a:lnTo>
                  <a:pt x="0" y="106074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4741" tIns="69021" rIns="114741" bIns="6902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4000" b="1" dirty="0">
                <a:solidFill>
                  <a:srgbClr val="DB9C2D"/>
                </a:solidFill>
              </a:rPr>
              <a:t>Asperger’s Syndrome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B3B90D-111F-4270-88E3-6838B8288400}"/>
              </a:ext>
            </a:extLst>
          </p:cNvPr>
          <p:cNvGrpSpPr/>
          <p:nvPr/>
        </p:nvGrpSpPr>
        <p:grpSpPr>
          <a:xfrm>
            <a:off x="0" y="0"/>
            <a:ext cx="2339752" cy="569657"/>
            <a:chOff x="0" y="0"/>
            <a:chExt cx="2339752" cy="569657"/>
          </a:xfrm>
        </p:grpSpPr>
        <p:sp>
          <p:nvSpPr>
            <p:cNvPr id="13" name="Rounded Rectangle 6">
              <a:extLst>
                <a:ext uri="{FF2B5EF4-FFF2-40B4-BE49-F238E27FC236}">
                  <a16:creationId xmlns:a16="http://schemas.microsoft.com/office/drawing/2014/main" id="{8E8B97D7-3038-4A84-BEF5-A619B16A912F}"/>
                </a:ext>
              </a:extLst>
            </p:cNvPr>
            <p:cNvSpPr/>
            <p:nvPr/>
          </p:nvSpPr>
          <p:spPr>
            <a:xfrm>
              <a:off x="0" y="0"/>
              <a:ext cx="2339752" cy="5696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Title 2">
              <a:extLst>
                <a:ext uri="{FF2B5EF4-FFF2-40B4-BE49-F238E27FC236}">
                  <a16:creationId xmlns:a16="http://schemas.microsoft.com/office/drawing/2014/main" id="{23B94FAF-0501-4758-8923-443866E00C48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8590"/>
              <a:ext cx="2339752" cy="52106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What Is Autism?</a:t>
              </a:r>
            </a:p>
            <a:p>
              <a:pPr algn="l"/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2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38068F-71D5-45AF-89C3-D5A299F35F08}"/>
              </a:ext>
            </a:extLst>
          </p:cNvPr>
          <p:cNvSpPr/>
          <p:nvPr/>
        </p:nvSpPr>
        <p:spPr>
          <a:xfrm>
            <a:off x="460821" y="3531205"/>
            <a:ext cx="8222351" cy="17420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GB" sz="3200" b="1" dirty="0">
                <a:solidFill>
                  <a:schemeClr val="accent5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It is estimated that 1 in every 100 people in the UK have an Autism Spectrum Disorder (ASD).</a:t>
            </a:r>
          </a:p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endParaRPr lang="en-GB" sz="3200" b="1" dirty="0">
              <a:solidFill>
                <a:schemeClr val="accent5"/>
              </a:solidFill>
              <a:latin typeface="Calibri" panose="020F0502020204030204" pitchFamily="34" charset="0"/>
              <a:ea typeface="Century Gothic" charset="0"/>
              <a:cs typeface="Century Gothic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541BF4-01BB-4D39-8F48-F0569D89A5D9}"/>
              </a:ext>
            </a:extLst>
          </p:cNvPr>
          <p:cNvSpPr/>
          <p:nvPr/>
        </p:nvSpPr>
        <p:spPr>
          <a:xfrm>
            <a:off x="1367640" y="2276872"/>
            <a:ext cx="6408712" cy="1077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GB" sz="3200" b="1" dirty="0">
                <a:solidFill>
                  <a:schemeClr val="accent3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Currently more males than females are diagnosed with autism.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817D81-479C-4B63-8AEF-09FE2B6D4A3C}"/>
              </a:ext>
            </a:extLst>
          </p:cNvPr>
          <p:cNvSpPr/>
          <p:nvPr/>
        </p:nvSpPr>
        <p:spPr>
          <a:xfrm>
            <a:off x="1248005" y="980728"/>
            <a:ext cx="6647987" cy="1077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GB" sz="3200" b="1" dirty="0">
                <a:solidFill>
                  <a:schemeClr val="accent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Autism is a lifelong condition and affects people from all backgrounds.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A9A889-DE99-4D4E-8FD0-248425877340}"/>
              </a:ext>
            </a:extLst>
          </p:cNvPr>
          <p:cNvSpPr/>
          <p:nvPr/>
        </p:nvSpPr>
        <p:spPr>
          <a:xfrm>
            <a:off x="280801" y="4788441"/>
            <a:ext cx="8582390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GB" sz="3200" b="1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Many people are unaware that they are autistic.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1EDE24-D6CF-4285-9028-86AF568F4909}"/>
              </a:ext>
            </a:extLst>
          </p:cNvPr>
          <p:cNvSpPr/>
          <p:nvPr/>
        </p:nvSpPr>
        <p:spPr>
          <a:xfrm>
            <a:off x="1756064" y="5508521"/>
            <a:ext cx="5631863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wrap="none">
            <a:sp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GB" sz="3200" b="1" dirty="0">
                <a:solidFill>
                  <a:srgbClr val="C00000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This is especially true for adults.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5724E7-5301-4D28-934C-993E8BFB9D1A}"/>
              </a:ext>
            </a:extLst>
          </p:cNvPr>
          <p:cNvGrpSpPr/>
          <p:nvPr/>
        </p:nvGrpSpPr>
        <p:grpSpPr>
          <a:xfrm>
            <a:off x="0" y="0"/>
            <a:ext cx="2339752" cy="569657"/>
            <a:chOff x="0" y="0"/>
            <a:chExt cx="2339752" cy="569657"/>
          </a:xfrm>
        </p:grpSpPr>
        <p:sp>
          <p:nvSpPr>
            <p:cNvPr id="17" name="Rounded Rectangle 6">
              <a:extLst>
                <a:ext uri="{FF2B5EF4-FFF2-40B4-BE49-F238E27FC236}">
                  <a16:creationId xmlns:a16="http://schemas.microsoft.com/office/drawing/2014/main" id="{7298662C-5202-4B0D-A999-778C660DB830}"/>
                </a:ext>
              </a:extLst>
            </p:cNvPr>
            <p:cNvSpPr/>
            <p:nvPr/>
          </p:nvSpPr>
          <p:spPr>
            <a:xfrm>
              <a:off x="0" y="0"/>
              <a:ext cx="2339752" cy="5696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id="{39357DE5-AE27-47B0-8C6A-2FC5EFBC9FAE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8590"/>
              <a:ext cx="2339752" cy="52106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What Is Autism?</a:t>
              </a:r>
            </a:p>
            <a:p>
              <a:pPr algn="l"/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087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3AAD3-B8B8-479D-F906-D5028BBC0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WORLDWIDE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DB9A4-AE5F-08B3-64E0-518C1292C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lvl="0" indent="-342900">
              <a:lnSpc>
                <a:spcPct val="115000"/>
              </a:lnSpc>
              <a:spcBef>
                <a:spcPts val="340"/>
              </a:spcBef>
              <a:spcAft>
                <a:spcPts val="3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~1 in 36 children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in the U.S. diagnosed (CDC, 2023).</a:t>
            </a:r>
            <a:endParaRPr lang="en-GB" sz="4000" kern="100" dirty="0">
              <a:solidFill>
                <a:srgbClr val="2E2B2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40"/>
              </a:spcBef>
              <a:spcAft>
                <a:spcPts val="3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genders, races, and socioeconomic groups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—though diagnosis rates differ due to access and bias.</a:t>
            </a:r>
            <a:endParaRPr lang="en-GB" sz="4000" kern="100" dirty="0">
              <a:solidFill>
                <a:srgbClr val="2E2B2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40"/>
              </a:spcBef>
              <a:spcAft>
                <a:spcPts val="3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Adults: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Many remain undiagnosed, especially women, non‑binary folks, and those with higher support needs who mask.</a:t>
            </a:r>
            <a:endParaRPr lang="en-GB" sz="4000" kern="100" dirty="0">
              <a:solidFill>
                <a:srgbClr val="2E2B2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021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08148" y="692696"/>
            <a:ext cx="6689949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chemeClr val="accent6"/>
                </a:solidFill>
                <a:latin typeface="Calibri" panose="020F0502020204030204" pitchFamily="34" charset="0"/>
              </a:rPr>
              <a:t>Autistic people have differences in the following areas:</a:t>
            </a:r>
          </a:p>
          <a:p>
            <a:pPr>
              <a:spcBef>
                <a:spcPct val="50000"/>
              </a:spcBef>
            </a:pPr>
            <a:endParaRPr lang="en-GB" sz="2000" b="1" dirty="0"/>
          </a:p>
          <a:p>
            <a:pPr>
              <a:spcBef>
                <a:spcPct val="50000"/>
              </a:spcBef>
            </a:pPr>
            <a:endParaRPr lang="en-GB" sz="2000" b="1" dirty="0"/>
          </a:p>
          <a:p>
            <a:pPr>
              <a:spcBef>
                <a:spcPct val="50000"/>
              </a:spcBef>
            </a:pPr>
            <a:endParaRPr lang="en-GB" sz="2000" b="1" dirty="0"/>
          </a:p>
          <a:p>
            <a:pPr>
              <a:spcBef>
                <a:spcPct val="50000"/>
              </a:spcBef>
            </a:pPr>
            <a:endParaRPr lang="en-GB" sz="2000" b="1" dirty="0"/>
          </a:p>
          <a:p>
            <a:pPr>
              <a:spcBef>
                <a:spcPct val="50000"/>
              </a:spcBef>
            </a:pPr>
            <a:endParaRPr lang="en-GB" sz="2000" b="1" dirty="0"/>
          </a:p>
          <a:p>
            <a:pPr>
              <a:spcBef>
                <a:spcPct val="50000"/>
              </a:spcBef>
            </a:pPr>
            <a:endParaRPr lang="en-GB" sz="2000" b="1" dirty="0"/>
          </a:p>
        </p:txBody>
      </p:sp>
      <p:grpSp>
        <p:nvGrpSpPr>
          <p:cNvPr id="6145" name="Group 6144">
            <a:extLst>
              <a:ext uri="{FF2B5EF4-FFF2-40B4-BE49-F238E27FC236}">
                <a16:creationId xmlns:a16="http://schemas.microsoft.com/office/drawing/2014/main" id="{988BBA73-25A5-4474-84A3-1FEF006F3465}"/>
              </a:ext>
            </a:extLst>
          </p:cNvPr>
          <p:cNvGrpSpPr/>
          <p:nvPr/>
        </p:nvGrpSpPr>
        <p:grpSpPr>
          <a:xfrm>
            <a:off x="866985" y="1508698"/>
            <a:ext cx="3344975" cy="2043413"/>
            <a:chOff x="179512" y="1508698"/>
            <a:chExt cx="3344975" cy="2043413"/>
          </a:xfrm>
        </p:grpSpPr>
        <p:sp>
          <p:nvSpPr>
            <p:cNvPr id="18" name="Text Box 8">
              <a:extLst>
                <a:ext uri="{FF2B5EF4-FFF2-40B4-BE49-F238E27FC236}">
                  <a16:creationId xmlns:a16="http://schemas.microsoft.com/office/drawing/2014/main" id="{8F8664AB-A59C-4638-B51F-B8087B538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512" y="2721114"/>
              <a:ext cx="334497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 dirty="0">
                  <a:solidFill>
                    <a:schemeClr val="accent6"/>
                  </a:solidFill>
                  <a:latin typeface="Calibri" panose="020F0502020204030204" pitchFamily="34" charset="0"/>
                </a:rPr>
                <a:t>Social Communication &amp; </a:t>
              </a:r>
              <a:br>
                <a:rPr lang="en-GB" sz="2400" b="1" dirty="0">
                  <a:solidFill>
                    <a:schemeClr val="accent6"/>
                  </a:solidFill>
                  <a:latin typeface="Calibri" panose="020F0502020204030204" pitchFamily="34" charset="0"/>
                </a:rPr>
              </a:br>
              <a:r>
                <a:rPr lang="en-GB" sz="2400" b="1" dirty="0">
                  <a:solidFill>
                    <a:schemeClr val="accent6"/>
                  </a:solidFill>
                  <a:latin typeface="Calibri" panose="020F0502020204030204" pitchFamily="34" charset="0"/>
                </a:rPr>
                <a:t>Social Interaction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5F48505-FE38-4010-8511-85CE15362088}"/>
                </a:ext>
              </a:extLst>
            </p:cNvPr>
            <p:cNvGrpSpPr/>
            <p:nvPr/>
          </p:nvGrpSpPr>
          <p:grpSpPr>
            <a:xfrm>
              <a:off x="470342" y="1508698"/>
              <a:ext cx="2808312" cy="1312347"/>
              <a:chOff x="539552" y="1684605"/>
              <a:chExt cx="2448419" cy="1047750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3F9DD1F-F898-47BC-A7E5-61CBF1D811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9552" y="1709181"/>
                <a:ext cx="1168969" cy="870762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896DA29-3212-4321-AD64-E734748827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40196" y="1684605"/>
                <a:ext cx="1247775" cy="1047750"/>
              </a:xfrm>
              <a:prstGeom prst="rect">
                <a:avLst/>
              </a:prstGeom>
            </p:spPr>
          </p:pic>
        </p:grpSp>
      </p:grpSp>
      <p:grpSp>
        <p:nvGrpSpPr>
          <p:cNvPr id="6148" name="Group 6147">
            <a:extLst>
              <a:ext uri="{FF2B5EF4-FFF2-40B4-BE49-F238E27FC236}">
                <a16:creationId xmlns:a16="http://schemas.microsoft.com/office/drawing/2014/main" id="{7000E434-0281-489B-BEF6-150E5B095D9B}"/>
              </a:ext>
            </a:extLst>
          </p:cNvPr>
          <p:cNvGrpSpPr/>
          <p:nvPr/>
        </p:nvGrpSpPr>
        <p:grpSpPr>
          <a:xfrm>
            <a:off x="6228828" y="4337578"/>
            <a:ext cx="3095700" cy="1963031"/>
            <a:chOff x="6228828" y="4337578"/>
            <a:chExt cx="3095700" cy="196303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38CBFAF-B2A5-4960-9EF9-1284B55AE2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446" t="14011" r="6446" b="3796"/>
            <a:stretch/>
          </p:blipFill>
          <p:spPr>
            <a:xfrm>
              <a:off x="6855304" y="4337578"/>
              <a:ext cx="1848215" cy="1020368"/>
            </a:xfrm>
            <a:prstGeom prst="rect">
              <a:avLst/>
            </a:prstGeom>
          </p:spPr>
        </p:pic>
        <p:sp>
          <p:nvSpPr>
            <p:cNvPr id="25" name="Text Box 8">
              <a:extLst>
                <a:ext uri="{FF2B5EF4-FFF2-40B4-BE49-F238E27FC236}">
                  <a16:creationId xmlns:a16="http://schemas.microsoft.com/office/drawing/2014/main" id="{9C411818-44C0-415D-AF07-B34F373766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8828" y="5469612"/>
              <a:ext cx="30957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 dirty="0">
                  <a:solidFill>
                    <a:schemeClr val="accent6"/>
                  </a:solidFill>
                  <a:latin typeface="Calibri" panose="020F0502020204030204" pitchFamily="34" charset="0"/>
                </a:rPr>
                <a:t>Unusual sensory responses</a:t>
              </a:r>
            </a:p>
          </p:txBody>
        </p:sp>
      </p:grpSp>
      <p:grpSp>
        <p:nvGrpSpPr>
          <p:cNvPr id="6147" name="Group 6146">
            <a:extLst>
              <a:ext uri="{FF2B5EF4-FFF2-40B4-BE49-F238E27FC236}">
                <a16:creationId xmlns:a16="http://schemas.microsoft.com/office/drawing/2014/main" id="{8730C08A-FFBE-41FA-8BA4-69F35B0D252C}"/>
              </a:ext>
            </a:extLst>
          </p:cNvPr>
          <p:cNvGrpSpPr/>
          <p:nvPr/>
        </p:nvGrpSpPr>
        <p:grpSpPr>
          <a:xfrm>
            <a:off x="3204492" y="4181355"/>
            <a:ext cx="3095700" cy="2179068"/>
            <a:chOff x="3204492" y="4181355"/>
            <a:chExt cx="3095700" cy="2179068"/>
          </a:xfrm>
        </p:grpSpPr>
        <p:sp>
          <p:nvSpPr>
            <p:cNvPr id="26" name="Text Box 8">
              <a:extLst>
                <a:ext uri="{FF2B5EF4-FFF2-40B4-BE49-F238E27FC236}">
                  <a16:creationId xmlns:a16="http://schemas.microsoft.com/office/drawing/2014/main" id="{AE8EC3DE-E566-4548-837E-41F10FAF2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4492" y="5529426"/>
              <a:ext cx="30957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 dirty="0">
                  <a:solidFill>
                    <a:schemeClr val="accent6"/>
                  </a:solidFill>
                  <a:latin typeface="Calibri" panose="020F0502020204030204" pitchFamily="34" charset="0"/>
                </a:rPr>
                <a:t>Restricted, repetitive patterns of behaviour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D8FC9BB-44A6-4511-B51D-68748982D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209888">
              <a:off x="4180157" y="4181355"/>
              <a:ext cx="1332815" cy="1332815"/>
            </a:xfrm>
            <a:prstGeom prst="rect">
              <a:avLst/>
            </a:prstGeom>
          </p:spPr>
        </p:pic>
      </p:grpSp>
      <p:grpSp>
        <p:nvGrpSpPr>
          <p:cNvPr id="6149" name="Group 6148">
            <a:extLst>
              <a:ext uri="{FF2B5EF4-FFF2-40B4-BE49-F238E27FC236}">
                <a16:creationId xmlns:a16="http://schemas.microsoft.com/office/drawing/2014/main" id="{8BB5AEE3-4785-411C-88C4-0474D5DEA4D9}"/>
              </a:ext>
            </a:extLst>
          </p:cNvPr>
          <p:cNvGrpSpPr/>
          <p:nvPr/>
        </p:nvGrpSpPr>
        <p:grpSpPr>
          <a:xfrm>
            <a:off x="0" y="4121062"/>
            <a:ext cx="3095700" cy="2239361"/>
            <a:chOff x="0" y="4121062"/>
            <a:chExt cx="3095700" cy="2239361"/>
          </a:xfrm>
        </p:grpSpPr>
        <p:sp>
          <p:nvSpPr>
            <p:cNvPr id="29" name="Text Box 8">
              <a:extLst>
                <a:ext uri="{FF2B5EF4-FFF2-40B4-BE49-F238E27FC236}">
                  <a16:creationId xmlns:a16="http://schemas.microsoft.com/office/drawing/2014/main" id="{7EA21163-F341-439A-BB4D-1365BA12F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529426"/>
              <a:ext cx="30957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 dirty="0">
                  <a:solidFill>
                    <a:schemeClr val="accent6"/>
                  </a:solidFill>
                  <a:latin typeface="Calibri" panose="020F0502020204030204" pitchFamily="34" charset="0"/>
                </a:rPr>
                <a:t>Restricted, repetitive interests or activities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2DB842A-C805-4E52-B084-422201668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4121062"/>
              <a:ext cx="1352440" cy="135244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CE839DC-E987-4B99-9B07-FB04CE92EA1E}"/>
              </a:ext>
            </a:extLst>
          </p:cNvPr>
          <p:cNvGrpSpPr/>
          <p:nvPr/>
        </p:nvGrpSpPr>
        <p:grpSpPr>
          <a:xfrm>
            <a:off x="5004048" y="1462885"/>
            <a:ext cx="3095700" cy="2021139"/>
            <a:chOff x="5004048" y="1462885"/>
            <a:chExt cx="3095700" cy="2021139"/>
          </a:xfrm>
        </p:grpSpPr>
        <p:sp>
          <p:nvSpPr>
            <p:cNvPr id="22" name="Text Box 8">
              <a:extLst>
                <a:ext uri="{FF2B5EF4-FFF2-40B4-BE49-F238E27FC236}">
                  <a16:creationId xmlns:a16="http://schemas.microsoft.com/office/drawing/2014/main" id="{FC6032F4-BF49-43BD-9A58-4B3C856D6D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4048" y="2653027"/>
              <a:ext cx="30957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 dirty="0">
                  <a:solidFill>
                    <a:schemeClr val="accent6"/>
                  </a:solidFill>
                  <a:latin typeface="Calibri" panose="020F0502020204030204" pitchFamily="34" charset="0"/>
                </a:rPr>
                <a:t>Social Imagination and Flexibility of Thought</a:t>
              </a:r>
            </a:p>
          </p:txBody>
        </p:sp>
        <p:sp>
          <p:nvSpPr>
            <p:cNvPr id="2" name="Thought Bubble: Cloud 1">
              <a:extLst>
                <a:ext uri="{FF2B5EF4-FFF2-40B4-BE49-F238E27FC236}">
                  <a16:creationId xmlns:a16="http://schemas.microsoft.com/office/drawing/2014/main" id="{4897701A-56B1-45F3-8AE3-5DDF770A927B}"/>
                </a:ext>
              </a:extLst>
            </p:cNvPr>
            <p:cNvSpPr/>
            <p:nvPr/>
          </p:nvSpPr>
          <p:spPr>
            <a:xfrm>
              <a:off x="5940152" y="1462885"/>
              <a:ext cx="1512168" cy="1024227"/>
            </a:xfrm>
            <a:prstGeom prst="cloudCallout">
              <a:avLst>
                <a:gd name="adj1" fmla="val -61146"/>
                <a:gd name="adj2" fmla="val 5785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FDA0BB0-6DFB-4706-823C-D211DF90312D}"/>
              </a:ext>
            </a:extLst>
          </p:cNvPr>
          <p:cNvGrpSpPr/>
          <p:nvPr/>
        </p:nvGrpSpPr>
        <p:grpSpPr>
          <a:xfrm>
            <a:off x="0" y="0"/>
            <a:ext cx="2339752" cy="569657"/>
            <a:chOff x="0" y="0"/>
            <a:chExt cx="2339752" cy="569657"/>
          </a:xfrm>
        </p:grpSpPr>
        <p:sp>
          <p:nvSpPr>
            <p:cNvPr id="34" name="Rounded Rectangle 6">
              <a:extLst>
                <a:ext uri="{FF2B5EF4-FFF2-40B4-BE49-F238E27FC236}">
                  <a16:creationId xmlns:a16="http://schemas.microsoft.com/office/drawing/2014/main" id="{2C7500F2-7FBF-4509-8B9E-7C749828685B}"/>
                </a:ext>
              </a:extLst>
            </p:cNvPr>
            <p:cNvSpPr/>
            <p:nvPr/>
          </p:nvSpPr>
          <p:spPr>
            <a:xfrm>
              <a:off x="0" y="0"/>
              <a:ext cx="2339752" cy="5696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5" name="Title 2">
              <a:extLst>
                <a:ext uri="{FF2B5EF4-FFF2-40B4-BE49-F238E27FC236}">
                  <a16:creationId xmlns:a16="http://schemas.microsoft.com/office/drawing/2014/main" id="{D60504AD-647F-44B0-9D67-1F928155147A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8590"/>
              <a:ext cx="2339752" cy="52106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What Is Autism?</a:t>
              </a:r>
            </a:p>
            <a:p>
              <a:pPr algn="l"/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95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E4D6B-B63D-6BFE-CD0A-BAA13CAC3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53B23-2A87-0D63-743A-7541B4007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370"/>
              </a:spcAft>
              <a:buNone/>
            </a:pP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Autism is biological and multifactorial—no single cause.</a:t>
            </a:r>
            <a:endParaRPr lang="en-GB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40"/>
              </a:spcBef>
              <a:spcAft>
                <a:spcPts val="3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Genetics: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Strongest factor; dozens of gene variants can increase likelihood (heritability ~80‑90%).</a:t>
            </a:r>
            <a:endParaRPr lang="en-GB" sz="4000" kern="100" dirty="0">
              <a:solidFill>
                <a:srgbClr val="2E2B2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40"/>
              </a:spcBef>
              <a:spcAft>
                <a:spcPts val="3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Prenatal environment: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Interaction of genes + factors like advanced parental age, certain prenatal conditions (not caused by parenting style).</a:t>
            </a:r>
            <a:endParaRPr lang="en-GB" sz="4000" kern="100" dirty="0">
              <a:solidFill>
                <a:srgbClr val="2E2B2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40"/>
              </a:spcBef>
              <a:spcAft>
                <a:spcPts val="3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Brain development: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Differences in connectivity and sensory processing from early development.</a:t>
            </a:r>
            <a:endParaRPr lang="en-GB" sz="4000" kern="100" dirty="0">
              <a:solidFill>
                <a:srgbClr val="2E2B2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40"/>
              </a:spcBef>
              <a:spcAft>
                <a:spcPts val="34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3200" b="1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Vaccines do NOT cause autism</a:t>
            </a:r>
            <a:r>
              <a:rPr lang="en-GB" sz="3200" kern="0" dirty="0">
                <a:solidFill>
                  <a:srgbClr val="2E2B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—extensive global research confirms this.</a:t>
            </a:r>
            <a:endParaRPr lang="en-GB" sz="4000" kern="100" dirty="0">
              <a:solidFill>
                <a:srgbClr val="2E2B2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030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CA17-153A-53A4-C09F-F29EABAD2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MYTHS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6B0642F-4EE0-35DC-0FD0-69AC80BF01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244482"/>
              </p:ext>
            </p:extLst>
          </p:nvPr>
        </p:nvGraphicFramePr>
        <p:xfrm>
          <a:off x="755576" y="1417639"/>
          <a:ext cx="8064896" cy="4891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4273568636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4221733506"/>
                    </a:ext>
                  </a:extLst>
                </a:gridCol>
              </a:tblGrid>
              <a:tr h="621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2000" kern="0">
                          <a:effectLst/>
                        </a:rPr>
                        <a:t>Myth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2000" kern="0">
                          <a:effectLst/>
                        </a:rPr>
                        <a:t>Reality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1367429257"/>
                  </a:ext>
                </a:extLst>
              </a:tr>
              <a:tr h="621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2000" kern="0">
                          <a:effectLst/>
                        </a:rPr>
                        <a:t>“Bad parenting” causes autism.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2000" kern="0">
                          <a:effectLst/>
                        </a:rPr>
                        <a:t>False. Autism is neurobiological.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4101458594"/>
                  </a:ext>
                </a:extLst>
              </a:tr>
              <a:tr h="1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2000" kern="0">
                          <a:effectLst/>
                        </a:rPr>
                        <a:t>“All autistic people have savant skills.”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2000" kern="0">
                          <a:effectLst/>
                        </a:rPr>
                        <a:t>False. Strengths vary; most have everyday skills and talents.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1696079027"/>
                  </a:ext>
                </a:extLst>
              </a:tr>
              <a:tr h="1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2000" kern="0">
                          <a:effectLst/>
                        </a:rPr>
                        <a:t>“Autism only affects children.”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2000" kern="0">
                          <a:effectLst/>
                        </a:rPr>
                        <a:t>False. It is a lifelong identity; support needs change over time.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230082218"/>
                  </a:ext>
                </a:extLst>
              </a:tr>
              <a:tr h="1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2000" kern="0">
                          <a:effectLst/>
                        </a:rPr>
                        <a:t>“You can “outgrow” autism.”</a:t>
                      </a:r>
                      <a:endParaRPr lang="en-GB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None/>
                      </a:pPr>
                      <a:r>
                        <a:rPr lang="en-GB" sz="2000" kern="0" dirty="0">
                          <a:effectLst/>
                        </a:rPr>
                        <a:t>False. Support strategies evolve, but autism is enduring.</a:t>
                      </a:r>
                      <a:endParaRPr lang="en-GB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2999297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844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ainbow matcher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932092"/>
      </a:accent1>
      <a:accent2>
        <a:srgbClr val="D31F29"/>
      </a:accent2>
      <a:accent3>
        <a:srgbClr val="D5953C"/>
      </a:accent3>
      <a:accent4>
        <a:srgbClr val="D9D721"/>
      </a:accent4>
      <a:accent5>
        <a:srgbClr val="70A33E"/>
      </a:accent5>
      <a:accent6>
        <a:srgbClr val="1A61A2"/>
      </a:accent6>
      <a:hlink>
        <a:srgbClr val="1A61A2"/>
      </a:hlink>
      <a:folHlink>
        <a:srgbClr val="70A33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874FFA3E105F43BF9FDE09E1831024" ma:contentTypeVersion="7" ma:contentTypeDescription="Create a new document." ma:contentTypeScope="" ma:versionID="309586dad22eecde5aea039644562740">
  <xsd:schema xmlns:xsd="http://www.w3.org/2001/XMLSchema" xmlns:xs="http://www.w3.org/2001/XMLSchema" xmlns:p="http://schemas.microsoft.com/office/2006/metadata/properties" xmlns:ns3="6293e505-157f-4600-84c4-d54b23e3bea5" targetNamespace="http://schemas.microsoft.com/office/2006/metadata/properties" ma:root="true" ma:fieldsID="299b0608f8cfea141a73400c0a8dad97" ns3:_="">
    <xsd:import namespace="6293e505-157f-4600-84c4-d54b23e3be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3e505-157f-4600-84c4-d54b23e3be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E27D77-EAA7-49DF-A1AB-349876E189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A7AE1E-F3D5-4A95-90A9-DE81DFAD9381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6293e505-157f-4600-84c4-d54b23e3bea5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B30909B-2C71-481B-8C44-B178F203E6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93e505-157f-4600-84c4-d54b23e3be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11242</TotalTime>
  <Words>2631</Words>
  <Application>Microsoft Office PowerPoint</Application>
  <PresentationFormat>On-screen Show (4:3)</PresentationFormat>
  <Paragraphs>302</Paragraphs>
  <Slides>34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Aptos</vt:lpstr>
      <vt:lpstr>Arial</vt:lpstr>
      <vt:lpstr>Calibri</vt:lpstr>
      <vt:lpstr>Century Gothic</vt:lpstr>
      <vt:lpstr>Consolas</vt:lpstr>
      <vt:lpstr>Segoe UI Emoji</vt:lpstr>
      <vt:lpstr>Symbol</vt:lpstr>
      <vt:lpstr>Office Theme</vt:lpstr>
      <vt:lpstr>An Introduction to  Autism</vt:lpstr>
      <vt:lpstr>WHAT IS AUTISM</vt:lpstr>
      <vt:lpstr>PowerPoint Presentation</vt:lpstr>
      <vt:lpstr>PowerPoint Presentation</vt:lpstr>
      <vt:lpstr>PowerPoint Presentation</vt:lpstr>
      <vt:lpstr>WORLDWIDE</vt:lpstr>
      <vt:lpstr>PowerPoint Presentation</vt:lpstr>
      <vt:lpstr>CAUSES</vt:lpstr>
      <vt:lpstr>MYTHS</vt:lpstr>
      <vt:lpstr>PowerPoint Presentation</vt:lpstr>
      <vt:lpstr>PowerPoint Presentation</vt:lpstr>
      <vt:lpstr>Understanding Support Levels (Not “Types”)</vt:lpstr>
      <vt:lpstr>PowerPoint Presentation</vt:lpstr>
      <vt:lpstr>Core Characteristics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ACROSS LIFETIME</vt:lpstr>
      <vt:lpstr>PowerPoint Presentation</vt:lpstr>
      <vt:lpstr>PowerPoint Presentation</vt:lpstr>
      <vt:lpstr>PowerPoint Presentation</vt:lpstr>
      <vt:lpstr>STRENGTHS AND SURPRISES</vt:lpstr>
      <vt:lpstr>PowerPoint Presentation</vt:lpstr>
      <vt:lpstr>PowerPoint Presentation</vt:lpstr>
      <vt:lpstr>COMMUNICATION</vt:lpstr>
      <vt:lpstr>Best Ways to Support: Strengths‑Based Accommodations</vt:lpstr>
      <vt:lpstr>ENVIRONMENT</vt:lpstr>
      <vt:lpstr>BE INCLUSIVE</vt:lpstr>
      <vt:lpstr>DO’S AND DONTS</vt:lpstr>
      <vt:lpstr>KEY TAKEAWAYS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johanna</dc:creator>
  <cp:lastModifiedBy>G Woodward</cp:lastModifiedBy>
  <cp:revision>219</cp:revision>
  <cp:lastPrinted>2019-07-25T09:10:07Z</cp:lastPrinted>
  <dcterms:created xsi:type="dcterms:W3CDTF">2015-01-12T09:34:45Z</dcterms:created>
  <dcterms:modified xsi:type="dcterms:W3CDTF">2026-03-10T20:11:03Z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0x010100D3874FFA3E105F43BF9FDE09E1831024</vt:lpwstr>
  </property>
  <property fmtid="{D5CDD505-2E9C-101B-9397-08002B2CF9AE}" pid="3" name="NXPowerLiteLastOptimized">
    <vt:lpwstr>1357233</vt:lpwstr>
  </property>
  <property fmtid="{D5CDD505-2E9C-101B-9397-08002B2CF9AE}" pid="4" name="NXPowerLiteSettings">
    <vt:lpwstr>C7000400038000</vt:lpwstr>
  </property>
  <property fmtid="{D5CDD505-2E9C-101B-9397-08002B2CF9AE}" pid="5" name="NXPowerLiteVersion">
    <vt:lpwstr>S8.2.3</vt:lpwstr>
  </property>
</Properties>
</file>