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256" r:id="rId4"/>
    <p:sldId id="259" r:id="rId5"/>
    <p:sldId id="260" r:id="rId6"/>
    <p:sldId id="261" r:id="rId7"/>
    <p:sldId id="262" r:id="rId8"/>
    <p:sldId id="263" r:id="rId9"/>
    <p:sldId id="265" r:id="rId10"/>
    <p:sldId id="264" r:id="rId11"/>
    <p:sldId id="266" r:id="rId12"/>
    <p:sldId id="267" r:id="rId13"/>
    <p:sldId id="268" r:id="rId14"/>
    <p:sldId id="269" r:id="rId15"/>
    <p:sldId id="270" r:id="rId16"/>
    <p:sldId id="271" r:id="rId17"/>
    <p:sldId id="272" r:id="rId18"/>
    <p:sldId id="273" r:id="rId19"/>
    <p:sldId id="274" r:id="rId20"/>
    <p:sldId id="276" r:id="rId21"/>
    <p:sldId id="285" r:id="rId22"/>
    <p:sldId id="284" r:id="rId23"/>
    <p:sldId id="283" r:id="rId24"/>
    <p:sldId id="282" r:id="rId25"/>
    <p:sldId id="277" r:id="rId26"/>
    <p:sldId id="281" r:id="rId27"/>
    <p:sldId id="280" r:id="rId28"/>
    <p:sldId id="278" r:id="rId29"/>
    <p:sldId id="279" r:id="rId30"/>
    <p:sldId id="286" r:id="rId31"/>
    <p:sldId id="296" r:id="rId32"/>
    <p:sldId id="297" r:id="rId33"/>
    <p:sldId id="298" r:id="rId34"/>
    <p:sldId id="295" r:id="rId35"/>
    <p:sldId id="294" r:id="rId36"/>
    <p:sldId id="303" r:id="rId37"/>
    <p:sldId id="304" r:id="rId38"/>
    <p:sldId id="299" r:id="rId39"/>
    <p:sldId id="293" r:id="rId40"/>
    <p:sldId id="300" r:id="rId41"/>
    <p:sldId id="301" r:id="rId42"/>
    <p:sldId id="302" r:id="rId43"/>
    <p:sldId id="292" r:id="rId44"/>
    <p:sldId id="291" r:id="rId45"/>
    <p:sldId id="318" r:id="rId46"/>
    <p:sldId id="307" r:id="rId47"/>
    <p:sldId id="309" r:id="rId48"/>
    <p:sldId id="306" r:id="rId49"/>
    <p:sldId id="305" r:id="rId50"/>
    <p:sldId id="289" r:id="rId51"/>
    <p:sldId id="310" r:id="rId52"/>
    <p:sldId id="312" r:id="rId53"/>
    <p:sldId id="319" r:id="rId54"/>
    <p:sldId id="311" r:id="rId55"/>
    <p:sldId id="290" r:id="rId56"/>
    <p:sldId id="288" r:id="rId57"/>
    <p:sldId id="314" r:id="rId58"/>
    <p:sldId id="328" r:id="rId59"/>
    <p:sldId id="329" r:id="rId60"/>
    <p:sldId id="313" r:id="rId61"/>
    <p:sldId id="316" r:id="rId62"/>
    <p:sldId id="315" r:id="rId63"/>
    <p:sldId id="317" r:id="rId64"/>
    <p:sldId id="287" r:id="rId65"/>
    <p:sldId id="326" r:id="rId66"/>
    <p:sldId id="327" r:id="rId67"/>
    <p:sldId id="325" r:id="rId68"/>
    <p:sldId id="323" r:id="rId69"/>
    <p:sldId id="322" r:id="rId70"/>
    <p:sldId id="324"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1" autoAdjust="0"/>
    <p:restoredTop sz="94660"/>
  </p:normalViewPr>
  <p:slideViewPr>
    <p:cSldViewPr snapToGrid="0">
      <p:cViewPr varScale="1">
        <p:scale>
          <a:sx n="55" d="100"/>
          <a:sy n="55" d="100"/>
        </p:scale>
        <p:origin x="1100"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 Woodward" userId="ca082cf69c2192a5" providerId="LiveId" clId="{ACF70AA8-92E2-41DE-BFFC-550DC7C27727}"/>
    <pc:docChg chg="undo custSel addSld modSld sldOrd">
      <pc:chgData name="G Woodward" userId="ca082cf69c2192a5" providerId="LiveId" clId="{ACF70AA8-92E2-41DE-BFFC-550DC7C27727}" dt="2024-11-25T21:22:49.629" v="211" actId="26606"/>
      <pc:docMkLst>
        <pc:docMk/>
      </pc:docMkLst>
      <pc:sldChg chg="addSp modSp mod setBg">
        <pc:chgData name="G Woodward" userId="ca082cf69c2192a5" providerId="LiveId" clId="{ACF70AA8-92E2-41DE-BFFC-550DC7C27727}" dt="2024-11-25T21:18:42.945" v="188" actId="26606"/>
        <pc:sldMkLst>
          <pc:docMk/>
          <pc:sldMk cId="358587625" sldId="257"/>
        </pc:sldMkLst>
      </pc:sldChg>
      <pc:sldChg chg="addSp modSp mod modMedia setBg">
        <pc:chgData name="G Woodward" userId="ca082cf69c2192a5" providerId="LiveId" clId="{ACF70AA8-92E2-41DE-BFFC-550DC7C27727}" dt="2024-11-25T21:21:19.698" v="200"/>
        <pc:sldMkLst>
          <pc:docMk/>
          <pc:sldMk cId="1696940002" sldId="258"/>
        </pc:sldMkLst>
      </pc:sldChg>
      <pc:sldChg chg="addSp modSp mod setBg">
        <pc:chgData name="G Woodward" userId="ca082cf69c2192a5" providerId="LiveId" clId="{ACF70AA8-92E2-41DE-BFFC-550DC7C27727}" dt="2024-11-25T21:18:50.597" v="189" actId="26606"/>
        <pc:sldMkLst>
          <pc:docMk/>
          <pc:sldMk cId="2494063355" sldId="259"/>
        </pc:sldMkLst>
      </pc:sldChg>
      <pc:sldChg chg="addSp modSp mod setBg">
        <pc:chgData name="G Woodward" userId="ca082cf69c2192a5" providerId="LiveId" clId="{ACF70AA8-92E2-41DE-BFFC-550DC7C27727}" dt="2024-11-25T21:19:00.518" v="190" actId="26606"/>
        <pc:sldMkLst>
          <pc:docMk/>
          <pc:sldMk cId="3569244159" sldId="260"/>
        </pc:sldMkLst>
      </pc:sldChg>
      <pc:sldChg chg="addSp modSp mod setBg">
        <pc:chgData name="G Woodward" userId="ca082cf69c2192a5" providerId="LiveId" clId="{ACF70AA8-92E2-41DE-BFFC-550DC7C27727}" dt="2024-11-25T21:19:13.125" v="191" actId="26606"/>
        <pc:sldMkLst>
          <pc:docMk/>
          <pc:sldMk cId="638130358" sldId="262"/>
        </pc:sldMkLst>
      </pc:sldChg>
      <pc:sldChg chg="addSp delSp mod">
        <pc:chgData name="G Woodward" userId="ca082cf69c2192a5" providerId="LiveId" clId="{ACF70AA8-92E2-41DE-BFFC-550DC7C27727}" dt="2024-11-25T21:21:41.418" v="201" actId="26606"/>
        <pc:sldMkLst>
          <pc:docMk/>
          <pc:sldMk cId="638754238" sldId="263"/>
        </pc:sldMkLst>
      </pc:sldChg>
      <pc:sldChg chg="addSp modSp mod setBg">
        <pc:chgData name="G Woodward" userId="ca082cf69c2192a5" providerId="LiveId" clId="{ACF70AA8-92E2-41DE-BFFC-550DC7C27727}" dt="2024-11-25T21:21:48.174" v="202" actId="26606"/>
        <pc:sldMkLst>
          <pc:docMk/>
          <pc:sldMk cId="1100996447" sldId="265"/>
        </pc:sldMkLst>
      </pc:sldChg>
      <pc:sldChg chg="addSp modSp mod setBg">
        <pc:chgData name="G Woodward" userId="ca082cf69c2192a5" providerId="LiveId" clId="{ACF70AA8-92E2-41DE-BFFC-550DC7C27727}" dt="2024-11-25T21:21:56.456" v="203" actId="26606"/>
        <pc:sldMkLst>
          <pc:docMk/>
          <pc:sldMk cId="4111569238" sldId="266"/>
        </pc:sldMkLst>
      </pc:sldChg>
      <pc:sldChg chg="addSp delSp modSp mod setBg">
        <pc:chgData name="G Woodward" userId="ca082cf69c2192a5" providerId="LiveId" clId="{ACF70AA8-92E2-41DE-BFFC-550DC7C27727}" dt="2024-11-25T21:22:04.948" v="206" actId="26606"/>
        <pc:sldMkLst>
          <pc:docMk/>
          <pc:sldMk cId="1167526555" sldId="268"/>
        </pc:sldMkLst>
      </pc:sldChg>
      <pc:sldChg chg="addSp modSp mod setBg">
        <pc:chgData name="G Woodward" userId="ca082cf69c2192a5" providerId="LiveId" clId="{ACF70AA8-92E2-41DE-BFFC-550DC7C27727}" dt="2024-11-25T21:22:22.758" v="207" actId="26606"/>
        <pc:sldMkLst>
          <pc:docMk/>
          <pc:sldMk cId="67168141" sldId="269"/>
        </pc:sldMkLst>
      </pc:sldChg>
      <pc:sldChg chg="addSp delSp modSp mod setBg">
        <pc:chgData name="G Woodward" userId="ca082cf69c2192a5" providerId="LiveId" clId="{ACF70AA8-92E2-41DE-BFFC-550DC7C27727}" dt="2024-11-25T21:19:28.143" v="192" actId="26606"/>
        <pc:sldMkLst>
          <pc:docMk/>
          <pc:sldMk cId="2754650857" sldId="271"/>
        </pc:sldMkLst>
      </pc:sldChg>
      <pc:sldChg chg="addSp delSp modSp mod setBg">
        <pc:chgData name="G Woodward" userId="ca082cf69c2192a5" providerId="LiveId" clId="{ACF70AA8-92E2-41DE-BFFC-550DC7C27727}" dt="2024-11-25T21:19:33.801" v="193" actId="26606"/>
        <pc:sldMkLst>
          <pc:docMk/>
          <pc:sldMk cId="2083891479" sldId="276"/>
        </pc:sldMkLst>
      </pc:sldChg>
      <pc:sldChg chg="addSp modSp mod setBg">
        <pc:chgData name="G Woodward" userId="ca082cf69c2192a5" providerId="LiveId" clId="{ACF70AA8-92E2-41DE-BFFC-550DC7C27727}" dt="2024-11-25T21:22:42.967" v="210" actId="26606"/>
        <pc:sldMkLst>
          <pc:docMk/>
          <pc:sldMk cId="3090762965" sldId="278"/>
        </pc:sldMkLst>
      </pc:sldChg>
      <pc:sldChg chg="addSp modSp mod setBg">
        <pc:chgData name="G Woodward" userId="ca082cf69c2192a5" providerId="LiveId" clId="{ACF70AA8-92E2-41DE-BFFC-550DC7C27727}" dt="2024-11-25T21:22:37.844" v="209" actId="26606"/>
        <pc:sldMkLst>
          <pc:docMk/>
          <pc:sldMk cId="3858718714" sldId="281"/>
        </pc:sldMkLst>
      </pc:sldChg>
      <pc:sldChg chg="addSp modSp mod setBg">
        <pc:chgData name="G Woodward" userId="ca082cf69c2192a5" providerId="LiveId" clId="{ACF70AA8-92E2-41DE-BFFC-550DC7C27727}" dt="2024-11-25T21:22:34.153" v="208" actId="26606"/>
        <pc:sldMkLst>
          <pc:docMk/>
          <pc:sldMk cId="3685629691" sldId="282"/>
        </pc:sldMkLst>
      </pc:sldChg>
      <pc:sldChg chg="addSp delSp mod">
        <pc:chgData name="G Woodward" userId="ca082cf69c2192a5" providerId="LiveId" clId="{ACF70AA8-92E2-41DE-BFFC-550DC7C27727}" dt="2024-11-25T21:19:57.088" v="194" actId="26606"/>
        <pc:sldMkLst>
          <pc:docMk/>
          <pc:sldMk cId="1902437279" sldId="284"/>
        </pc:sldMkLst>
      </pc:sldChg>
      <pc:sldChg chg="addSp delSp modSp mod setBg">
        <pc:chgData name="G Woodward" userId="ca082cf69c2192a5" providerId="LiveId" clId="{ACF70AA8-92E2-41DE-BFFC-550DC7C27727}" dt="2024-11-25T21:20:23.946" v="197" actId="26606"/>
        <pc:sldMkLst>
          <pc:docMk/>
          <pc:sldMk cId="112928116" sldId="285"/>
        </pc:sldMkLst>
      </pc:sldChg>
      <pc:sldChg chg="modSp mod ord">
        <pc:chgData name="G Woodward" userId="ca082cf69c2192a5" providerId="LiveId" clId="{ACF70AA8-92E2-41DE-BFFC-550DC7C27727}" dt="2024-11-25T21:13:46.495" v="152"/>
        <pc:sldMkLst>
          <pc:docMk/>
          <pc:sldMk cId="286643303" sldId="287"/>
        </pc:sldMkLst>
      </pc:sldChg>
      <pc:sldChg chg="addSp delSp modSp mod setBg">
        <pc:chgData name="G Woodward" userId="ca082cf69c2192a5" providerId="LiveId" clId="{ACF70AA8-92E2-41DE-BFFC-550DC7C27727}" dt="2024-11-25T21:17:36.968" v="185" actId="26606"/>
        <pc:sldMkLst>
          <pc:docMk/>
          <pc:sldMk cId="4214289312" sldId="290"/>
        </pc:sldMkLst>
      </pc:sldChg>
      <pc:sldChg chg="addSp modSp mod setBg">
        <pc:chgData name="G Woodward" userId="ca082cf69c2192a5" providerId="LiveId" clId="{ACF70AA8-92E2-41DE-BFFC-550DC7C27727}" dt="2024-11-25T21:22:49.629" v="211" actId="26606"/>
        <pc:sldMkLst>
          <pc:docMk/>
          <pc:sldMk cId="1847989505" sldId="296"/>
        </pc:sldMkLst>
      </pc:sldChg>
      <pc:sldChg chg="addSp delSp modSp mod setBg">
        <pc:chgData name="G Woodward" userId="ca082cf69c2192a5" providerId="LiveId" clId="{ACF70AA8-92E2-41DE-BFFC-550DC7C27727}" dt="2024-11-25T21:18:01.659" v="186" actId="26606"/>
        <pc:sldMkLst>
          <pc:docMk/>
          <pc:sldMk cId="3367397385" sldId="306"/>
        </pc:sldMkLst>
      </pc:sldChg>
      <pc:sldChg chg="addSp modSp mod setBg">
        <pc:chgData name="G Woodward" userId="ca082cf69c2192a5" providerId="LiveId" clId="{ACF70AA8-92E2-41DE-BFFC-550DC7C27727}" dt="2024-11-25T21:18:09.916" v="187" actId="26606"/>
        <pc:sldMkLst>
          <pc:docMk/>
          <pc:sldMk cId="2930516791" sldId="307"/>
        </pc:sldMkLst>
      </pc:sldChg>
      <pc:sldChg chg="ord">
        <pc:chgData name="G Woodward" userId="ca082cf69c2192a5" providerId="LiveId" clId="{ACF70AA8-92E2-41DE-BFFC-550DC7C27727}" dt="2024-11-25T21:13:37.142" v="150"/>
        <pc:sldMkLst>
          <pc:docMk/>
          <pc:sldMk cId="87164959" sldId="315"/>
        </pc:sldMkLst>
      </pc:sldChg>
      <pc:sldChg chg="modSp mod">
        <pc:chgData name="G Woodward" userId="ca082cf69c2192a5" providerId="LiveId" clId="{ACF70AA8-92E2-41DE-BFFC-550DC7C27727}" dt="2024-11-25T21:12:57.147" v="145" actId="21"/>
        <pc:sldMkLst>
          <pc:docMk/>
          <pc:sldMk cId="1371883265" sldId="317"/>
        </pc:sldMkLst>
      </pc:sldChg>
      <pc:sldChg chg="addSp modSp mod ord setBg">
        <pc:chgData name="G Woodward" userId="ca082cf69c2192a5" providerId="LiveId" clId="{ACF70AA8-92E2-41DE-BFFC-550DC7C27727}" dt="2024-11-25T21:17:03.589" v="184" actId="26606"/>
        <pc:sldMkLst>
          <pc:docMk/>
          <pc:sldMk cId="603189952" sldId="323"/>
        </pc:sldMkLst>
      </pc:sldChg>
      <pc:sldChg chg="addSp delSp modSp mod">
        <pc:chgData name="G Woodward" userId="ca082cf69c2192a5" providerId="LiveId" clId="{ACF70AA8-92E2-41DE-BFFC-550DC7C27727}" dt="2024-11-25T20:46:46.974" v="1" actId="27309"/>
        <pc:sldMkLst>
          <pc:docMk/>
          <pc:sldMk cId="734528333" sldId="324"/>
        </pc:sldMkLst>
      </pc:sldChg>
      <pc:sldChg chg="addSp delSp modSp new mod setBg">
        <pc:chgData name="G Woodward" userId="ca082cf69c2192a5" providerId="LiveId" clId="{ACF70AA8-92E2-41DE-BFFC-550DC7C27727}" dt="2024-11-25T21:16:38.365" v="180" actId="26606"/>
        <pc:sldMkLst>
          <pc:docMk/>
          <pc:sldMk cId="2730017428" sldId="325"/>
        </pc:sldMkLst>
      </pc:sldChg>
      <pc:sldChg chg="addSp modSp new mod ord">
        <pc:chgData name="G Woodward" userId="ca082cf69c2192a5" providerId="LiveId" clId="{ACF70AA8-92E2-41DE-BFFC-550DC7C27727}" dt="2024-11-25T21:15:05.446" v="162" actId="931"/>
        <pc:sldMkLst>
          <pc:docMk/>
          <pc:sldMk cId="428087800" sldId="326"/>
        </pc:sldMkLst>
      </pc:sldChg>
      <pc:sldChg chg="addSp modSp new mod setBg">
        <pc:chgData name="G Woodward" userId="ca082cf69c2192a5" providerId="LiveId" clId="{ACF70AA8-92E2-41DE-BFFC-550DC7C27727}" dt="2024-11-25T21:16:09.305" v="173" actId="26606"/>
        <pc:sldMkLst>
          <pc:docMk/>
          <pc:sldMk cId="2394572584" sldId="327"/>
        </pc:sldMkLst>
      </pc:sldChg>
    </pc:docChg>
  </pc:docChgLst>
  <pc:docChgLst>
    <pc:chgData name="G Woodward" userId="ca082cf69c2192a5" providerId="LiveId" clId="{3DA24BA3-1F1B-437F-B21C-8EC274B23858}"/>
    <pc:docChg chg="custSel modSld">
      <pc:chgData name="G Woodward" userId="ca082cf69c2192a5" providerId="LiveId" clId="{3DA24BA3-1F1B-437F-B21C-8EC274B23858}" dt="2025-09-18T11:56:27.096" v="146" actId="1076"/>
      <pc:docMkLst>
        <pc:docMk/>
      </pc:docMkLst>
      <pc:sldChg chg="modSp mod">
        <pc:chgData name="G Woodward" userId="ca082cf69c2192a5" providerId="LiveId" clId="{3DA24BA3-1F1B-437F-B21C-8EC274B23858}" dt="2025-09-18T11:50:30.512" v="54" actId="20577"/>
        <pc:sldMkLst>
          <pc:docMk/>
          <pc:sldMk cId="3195083815" sldId="277"/>
        </pc:sldMkLst>
        <pc:spChg chg="mod">
          <ac:chgData name="G Woodward" userId="ca082cf69c2192a5" providerId="LiveId" clId="{3DA24BA3-1F1B-437F-B21C-8EC274B23858}" dt="2025-09-18T11:50:30.512" v="54" actId="20577"/>
          <ac:spMkLst>
            <pc:docMk/>
            <pc:sldMk cId="3195083815" sldId="277"/>
            <ac:spMk id="3" creationId="{00000000-0000-0000-0000-000000000000}"/>
          </ac:spMkLst>
        </pc:spChg>
      </pc:sldChg>
      <pc:sldChg chg="modSp mod">
        <pc:chgData name="G Woodward" userId="ca082cf69c2192a5" providerId="LiveId" clId="{3DA24BA3-1F1B-437F-B21C-8EC274B23858}" dt="2025-09-18T11:52:06.246" v="59" actId="255"/>
        <pc:sldMkLst>
          <pc:docMk/>
          <pc:sldMk cId="3090762965" sldId="278"/>
        </pc:sldMkLst>
        <pc:spChg chg="mod">
          <ac:chgData name="G Woodward" userId="ca082cf69c2192a5" providerId="LiveId" clId="{3DA24BA3-1F1B-437F-B21C-8EC274B23858}" dt="2025-09-18T11:52:06.246" v="59" actId="255"/>
          <ac:spMkLst>
            <pc:docMk/>
            <pc:sldMk cId="3090762965" sldId="278"/>
            <ac:spMk id="3" creationId="{00000000-0000-0000-0000-000000000000}"/>
          </ac:spMkLst>
        </pc:spChg>
      </pc:sldChg>
      <pc:sldChg chg="modSp mod">
        <pc:chgData name="G Woodward" userId="ca082cf69c2192a5" providerId="LiveId" clId="{3DA24BA3-1F1B-437F-B21C-8EC274B23858}" dt="2025-09-18T11:51:08.863" v="55" actId="14100"/>
        <pc:sldMkLst>
          <pc:docMk/>
          <pc:sldMk cId="3858718714" sldId="281"/>
        </pc:sldMkLst>
        <pc:spChg chg="mod">
          <ac:chgData name="G Woodward" userId="ca082cf69c2192a5" providerId="LiveId" clId="{3DA24BA3-1F1B-437F-B21C-8EC274B23858}" dt="2025-09-18T11:51:08.863" v="55" actId="14100"/>
          <ac:spMkLst>
            <pc:docMk/>
            <pc:sldMk cId="3858718714" sldId="281"/>
            <ac:spMk id="3" creationId="{00000000-0000-0000-0000-000000000000}"/>
          </ac:spMkLst>
        </pc:spChg>
      </pc:sldChg>
      <pc:sldChg chg="modSp mod">
        <pc:chgData name="G Woodward" userId="ca082cf69c2192a5" providerId="LiveId" clId="{3DA24BA3-1F1B-437F-B21C-8EC274B23858}" dt="2025-09-18T11:48:41.612" v="26" actId="207"/>
        <pc:sldMkLst>
          <pc:docMk/>
          <pc:sldMk cId="112928116" sldId="285"/>
        </pc:sldMkLst>
        <pc:spChg chg="mod">
          <ac:chgData name="G Woodward" userId="ca082cf69c2192a5" providerId="LiveId" clId="{3DA24BA3-1F1B-437F-B21C-8EC274B23858}" dt="2025-09-18T11:48:41.612" v="26" actId="207"/>
          <ac:spMkLst>
            <pc:docMk/>
            <pc:sldMk cId="112928116" sldId="285"/>
            <ac:spMk id="3" creationId="{00000000-0000-0000-0000-000000000000}"/>
          </ac:spMkLst>
        </pc:spChg>
      </pc:sldChg>
      <pc:sldChg chg="modSp mod">
        <pc:chgData name="G Woodward" userId="ca082cf69c2192a5" providerId="LiveId" clId="{3DA24BA3-1F1B-437F-B21C-8EC274B23858}" dt="2025-09-18T11:52:58.019" v="62" actId="207"/>
        <pc:sldMkLst>
          <pc:docMk/>
          <pc:sldMk cId="1847989505" sldId="296"/>
        </pc:sldMkLst>
        <pc:spChg chg="mod">
          <ac:chgData name="G Woodward" userId="ca082cf69c2192a5" providerId="LiveId" clId="{3DA24BA3-1F1B-437F-B21C-8EC274B23858}" dt="2025-09-18T11:52:58.019" v="62" actId="207"/>
          <ac:spMkLst>
            <pc:docMk/>
            <pc:sldMk cId="1847989505" sldId="296"/>
            <ac:spMk id="3" creationId="{00000000-0000-0000-0000-000000000000}"/>
          </ac:spMkLst>
        </pc:spChg>
      </pc:sldChg>
      <pc:sldChg chg="modSp mod">
        <pc:chgData name="G Woodward" userId="ca082cf69c2192a5" providerId="LiveId" clId="{3DA24BA3-1F1B-437F-B21C-8EC274B23858}" dt="2025-09-18T11:55:58.467" v="145" actId="1076"/>
        <pc:sldMkLst>
          <pc:docMk/>
          <pc:sldMk cId="449096077" sldId="299"/>
        </pc:sldMkLst>
        <pc:spChg chg="mod">
          <ac:chgData name="G Woodward" userId="ca082cf69c2192a5" providerId="LiveId" clId="{3DA24BA3-1F1B-437F-B21C-8EC274B23858}" dt="2025-09-18T11:55:58.467" v="145" actId="1076"/>
          <ac:spMkLst>
            <pc:docMk/>
            <pc:sldMk cId="449096077" sldId="299"/>
            <ac:spMk id="3" creationId="{00000000-0000-0000-0000-000000000000}"/>
          </ac:spMkLst>
        </pc:spChg>
      </pc:sldChg>
      <pc:sldChg chg="modSp mod">
        <pc:chgData name="G Woodward" userId="ca082cf69c2192a5" providerId="LiveId" clId="{3DA24BA3-1F1B-437F-B21C-8EC274B23858}" dt="2025-09-18T11:56:27.096" v="146" actId="1076"/>
        <pc:sldMkLst>
          <pc:docMk/>
          <pc:sldMk cId="4146934810" sldId="304"/>
        </pc:sldMkLst>
        <pc:spChg chg="mod">
          <ac:chgData name="G Woodward" userId="ca082cf69c2192a5" providerId="LiveId" clId="{3DA24BA3-1F1B-437F-B21C-8EC274B23858}" dt="2025-09-18T11:56:27.096" v="146" actId="1076"/>
          <ac:spMkLst>
            <pc:docMk/>
            <pc:sldMk cId="4146934810" sldId="304"/>
            <ac:spMk id="3" creationId="{00000000-0000-0000-0000-000000000000}"/>
          </ac:spMkLst>
        </pc:spChg>
      </pc:sldChg>
      <pc:sldChg chg="modSp mod">
        <pc:chgData name="G Woodward" userId="ca082cf69c2192a5" providerId="LiveId" clId="{3DA24BA3-1F1B-437F-B21C-8EC274B23858}" dt="2025-09-10T11:27:28.399" v="23" actId="20577"/>
        <pc:sldMkLst>
          <pc:docMk/>
          <pc:sldMk cId="3111699939" sldId="309"/>
        </pc:sldMkLst>
        <pc:spChg chg="mod">
          <ac:chgData name="G Woodward" userId="ca082cf69c2192a5" providerId="LiveId" clId="{3DA24BA3-1F1B-437F-B21C-8EC274B23858}" dt="2025-09-10T11:27:28.399" v="23" actId="20577"/>
          <ac:spMkLst>
            <pc:docMk/>
            <pc:sldMk cId="3111699939" sldId="309"/>
            <ac:spMk id="3" creationId="{00000000-0000-0000-0000-000000000000}"/>
          </ac:spMkLst>
        </pc:spChg>
      </pc:sldChg>
    </pc:docChg>
  </pc:docChgLst>
  <pc:docChgLst>
    <pc:chgData name="G Woodward" userId="ca082cf69c2192a5" providerId="LiveId" clId="{95A23B19-9EE8-4273-9B03-DE2F95C9FAAB}"/>
    <pc:docChg chg="custSel addSld modSld">
      <pc:chgData name="G Woodward" userId="ca082cf69c2192a5" providerId="LiveId" clId="{95A23B19-9EE8-4273-9B03-DE2F95C9FAAB}" dt="2025-02-25T12:38:47.450" v="26" actId="14100"/>
      <pc:docMkLst>
        <pc:docMk/>
      </pc:docMkLst>
      <pc:sldChg chg="addSp delSp modSp new mod">
        <pc:chgData name="G Woodward" userId="ca082cf69c2192a5" providerId="LiveId" clId="{95A23B19-9EE8-4273-9B03-DE2F95C9FAAB}" dt="2025-02-25T12:37:08.612" v="20" actId="14100"/>
        <pc:sldMkLst>
          <pc:docMk/>
          <pc:sldMk cId="4247300205" sldId="328"/>
        </pc:sldMkLst>
      </pc:sldChg>
      <pc:sldChg chg="addSp delSp modSp add mod">
        <pc:chgData name="G Woodward" userId="ca082cf69c2192a5" providerId="LiveId" clId="{95A23B19-9EE8-4273-9B03-DE2F95C9FAAB}" dt="2025-02-25T12:38:47.450" v="26" actId="14100"/>
        <pc:sldMkLst>
          <pc:docMk/>
          <pc:sldMk cId="3926186000" sldId="329"/>
        </pc:sldMkLst>
      </pc:sldChg>
    </pc:docChg>
  </pc:docChgLst>
  <pc:docChgLst>
    <pc:chgData name="gary woodward" userId="ca082cf69c2192a5" providerId="LiveId" clId="{542DDAB0-35B7-4D09-A185-A6699515396B}"/>
    <pc:docChg chg="modSld">
      <pc:chgData name="gary woodward" userId="ca082cf69c2192a5" providerId="LiveId" clId="{542DDAB0-35B7-4D09-A185-A6699515396B}" dt="2019-11-27T09:10:13.527" v="17" actId="20577"/>
      <pc:docMkLst>
        <pc:docMk/>
      </pc:docMkLst>
      <pc:sldChg chg="modSp">
        <pc:chgData name="gary woodward" userId="ca082cf69c2192a5" providerId="LiveId" clId="{542DDAB0-35B7-4D09-A185-A6699515396B}" dt="2019-11-27T09:10:13.527" v="17" actId="20577"/>
        <pc:sldMkLst>
          <pc:docMk/>
          <pc:sldMk cId="603189952" sldId="323"/>
        </pc:sldMkLst>
      </pc:sldChg>
    </pc:docChg>
  </pc:docChgLst>
</pc:chgInfo>
</file>

<file path=ppt/diagrams/_rels/data3.xml.rels><?xml version="1.0" encoding="UTF-8" standalone="yes"?>
<Relationships xmlns="http://schemas.openxmlformats.org/package/2006/relationships"><Relationship Id="rId1" Type="http://schemas.openxmlformats.org/officeDocument/2006/relationships/hyperlink" Target="http://www.archive.official-documents.co.uk/document/cm50/5086/5086.pdf"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www.archive.official-documents.co.uk/document/cm50/5086/5086.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5820BC-DFD0-4FB7-9987-3542930AF998}"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ED51BE7E-9273-4AB1-A8F9-3CD5C6FB744D}">
      <dgm:prSet/>
      <dgm:spPr/>
      <dgm:t>
        <a:bodyPr/>
        <a:lstStyle/>
        <a:p>
          <a:r>
            <a:rPr lang="en-GB"/>
            <a:t>Many people with ADHD also experience additional problems such as sleep disorders, and may have further learning difficulties caused by their difficulty with holding attention. </a:t>
          </a:r>
          <a:endParaRPr lang="en-US"/>
        </a:p>
      </dgm:t>
    </dgm:pt>
    <dgm:pt modelId="{91F3C49D-AA21-4329-A612-E0195B1F6176}" type="parTrans" cxnId="{F66970F3-1C97-41B7-95CA-69F4102E796A}">
      <dgm:prSet/>
      <dgm:spPr/>
      <dgm:t>
        <a:bodyPr/>
        <a:lstStyle/>
        <a:p>
          <a:endParaRPr lang="en-US"/>
        </a:p>
      </dgm:t>
    </dgm:pt>
    <dgm:pt modelId="{4F78B22B-8432-4F20-8B2A-6BB688A0EB31}" type="sibTrans" cxnId="{F66970F3-1C97-41B7-95CA-69F4102E796A}">
      <dgm:prSet/>
      <dgm:spPr/>
      <dgm:t>
        <a:bodyPr/>
        <a:lstStyle/>
        <a:p>
          <a:endParaRPr lang="en-US"/>
        </a:p>
      </dgm:t>
    </dgm:pt>
    <dgm:pt modelId="{BD781499-4662-4E79-8A82-448FD5770526}">
      <dgm:prSet/>
      <dgm:spPr/>
      <dgm:t>
        <a:bodyPr/>
        <a:lstStyle/>
        <a:p>
          <a:r>
            <a:rPr lang="en-GB"/>
            <a:t>ADHD has no effect on intelligence, but some people with a learning disability may also have ADHD. </a:t>
          </a:r>
          <a:endParaRPr lang="en-US"/>
        </a:p>
      </dgm:t>
    </dgm:pt>
    <dgm:pt modelId="{495EF9B7-7321-4AC6-AE9E-7186700B6AD5}" type="parTrans" cxnId="{1F15FE28-3BAA-4B66-A5D3-889BFD5B5933}">
      <dgm:prSet/>
      <dgm:spPr/>
      <dgm:t>
        <a:bodyPr/>
        <a:lstStyle/>
        <a:p>
          <a:endParaRPr lang="en-US"/>
        </a:p>
      </dgm:t>
    </dgm:pt>
    <dgm:pt modelId="{217F9F8A-8CE6-4004-929C-241A05626F4C}" type="sibTrans" cxnId="{1F15FE28-3BAA-4B66-A5D3-889BFD5B5933}">
      <dgm:prSet/>
      <dgm:spPr/>
      <dgm:t>
        <a:bodyPr/>
        <a:lstStyle/>
        <a:p>
          <a:endParaRPr lang="en-US"/>
        </a:p>
      </dgm:t>
    </dgm:pt>
    <dgm:pt modelId="{609ADE2A-B9FB-4361-936C-9FE2F35F37A7}">
      <dgm:prSet/>
      <dgm:spPr/>
      <dgm:t>
        <a:bodyPr/>
        <a:lstStyle/>
        <a:p>
          <a:r>
            <a:rPr lang="en-GB"/>
            <a:t>Children will usually be diagnosed by a psychiatrist or psychologist, based on specific criteria. Adults are harder to diagnose because there is no definitive set of age-appropriate symptoms.  Approximately two in five children with ADHD will continue to have difficulties past the age of 18. </a:t>
          </a:r>
          <a:endParaRPr lang="en-US"/>
        </a:p>
      </dgm:t>
    </dgm:pt>
    <dgm:pt modelId="{53013A49-59E4-40BA-98A2-CB746DAB16FF}" type="parTrans" cxnId="{60C866DC-79DA-4F8F-95CC-BDDE4178BF26}">
      <dgm:prSet/>
      <dgm:spPr/>
      <dgm:t>
        <a:bodyPr/>
        <a:lstStyle/>
        <a:p>
          <a:endParaRPr lang="en-US"/>
        </a:p>
      </dgm:t>
    </dgm:pt>
    <dgm:pt modelId="{8D5DE6F2-0399-4DD7-93FF-9B1535E77DB3}" type="sibTrans" cxnId="{60C866DC-79DA-4F8F-95CC-BDDE4178BF26}">
      <dgm:prSet/>
      <dgm:spPr/>
      <dgm:t>
        <a:bodyPr/>
        <a:lstStyle/>
        <a:p>
          <a:endParaRPr lang="en-US"/>
        </a:p>
      </dgm:t>
    </dgm:pt>
    <dgm:pt modelId="{5106B14B-E6FD-488F-87BD-ECE43E4E70DD}" type="pres">
      <dgm:prSet presAssocID="{345820BC-DFD0-4FB7-9987-3542930AF998}" presName="vert0" presStyleCnt="0">
        <dgm:presLayoutVars>
          <dgm:dir/>
          <dgm:animOne val="branch"/>
          <dgm:animLvl val="lvl"/>
        </dgm:presLayoutVars>
      </dgm:prSet>
      <dgm:spPr/>
    </dgm:pt>
    <dgm:pt modelId="{28DF3BEE-EDE7-4BC2-9710-D2FDC0098D4A}" type="pres">
      <dgm:prSet presAssocID="{ED51BE7E-9273-4AB1-A8F9-3CD5C6FB744D}" presName="thickLine" presStyleLbl="alignNode1" presStyleIdx="0" presStyleCnt="3"/>
      <dgm:spPr/>
    </dgm:pt>
    <dgm:pt modelId="{75AEFA4C-52A8-4071-8406-B762E9DF702F}" type="pres">
      <dgm:prSet presAssocID="{ED51BE7E-9273-4AB1-A8F9-3CD5C6FB744D}" presName="horz1" presStyleCnt="0"/>
      <dgm:spPr/>
    </dgm:pt>
    <dgm:pt modelId="{08DD4217-E801-4D4D-9FA7-224296EF4DCF}" type="pres">
      <dgm:prSet presAssocID="{ED51BE7E-9273-4AB1-A8F9-3CD5C6FB744D}" presName="tx1" presStyleLbl="revTx" presStyleIdx="0" presStyleCnt="3"/>
      <dgm:spPr/>
    </dgm:pt>
    <dgm:pt modelId="{F5179201-F494-4601-AFAC-338AEFF3A97C}" type="pres">
      <dgm:prSet presAssocID="{ED51BE7E-9273-4AB1-A8F9-3CD5C6FB744D}" presName="vert1" presStyleCnt="0"/>
      <dgm:spPr/>
    </dgm:pt>
    <dgm:pt modelId="{4749705F-8E65-4953-8CFC-F101B0ED2951}" type="pres">
      <dgm:prSet presAssocID="{BD781499-4662-4E79-8A82-448FD5770526}" presName="thickLine" presStyleLbl="alignNode1" presStyleIdx="1" presStyleCnt="3"/>
      <dgm:spPr/>
    </dgm:pt>
    <dgm:pt modelId="{2D62DB9B-8BE7-4F1F-B81F-6C472260C9E9}" type="pres">
      <dgm:prSet presAssocID="{BD781499-4662-4E79-8A82-448FD5770526}" presName="horz1" presStyleCnt="0"/>
      <dgm:spPr/>
    </dgm:pt>
    <dgm:pt modelId="{38274829-D4EC-409C-86EA-EEAFB12A42E8}" type="pres">
      <dgm:prSet presAssocID="{BD781499-4662-4E79-8A82-448FD5770526}" presName="tx1" presStyleLbl="revTx" presStyleIdx="1" presStyleCnt="3"/>
      <dgm:spPr/>
    </dgm:pt>
    <dgm:pt modelId="{01EF86B4-4449-4EFC-A3CE-78D86BCFF8DA}" type="pres">
      <dgm:prSet presAssocID="{BD781499-4662-4E79-8A82-448FD5770526}" presName="vert1" presStyleCnt="0"/>
      <dgm:spPr/>
    </dgm:pt>
    <dgm:pt modelId="{B96B53E6-3198-4CDD-85E5-89E2AA500A6D}" type="pres">
      <dgm:prSet presAssocID="{609ADE2A-B9FB-4361-936C-9FE2F35F37A7}" presName="thickLine" presStyleLbl="alignNode1" presStyleIdx="2" presStyleCnt="3"/>
      <dgm:spPr/>
    </dgm:pt>
    <dgm:pt modelId="{25808E7F-3C4B-4A80-A4E1-0BBF755CE77A}" type="pres">
      <dgm:prSet presAssocID="{609ADE2A-B9FB-4361-936C-9FE2F35F37A7}" presName="horz1" presStyleCnt="0"/>
      <dgm:spPr/>
    </dgm:pt>
    <dgm:pt modelId="{FC8664C4-A1EE-46C6-BF15-E9E56C7C6F93}" type="pres">
      <dgm:prSet presAssocID="{609ADE2A-B9FB-4361-936C-9FE2F35F37A7}" presName="tx1" presStyleLbl="revTx" presStyleIdx="2" presStyleCnt="3"/>
      <dgm:spPr/>
    </dgm:pt>
    <dgm:pt modelId="{54C58C66-4F37-4453-8514-2E57BE31761E}" type="pres">
      <dgm:prSet presAssocID="{609ADE2A-B9FB-4361-936C-9FE2F35F37A7}" presName="vert1" presStyleCnt="0"/>
      <dgm:spPr/>
    </dgm:pt>
  </dgm:ptLst>
  <dgm:cxnLst>
    <dgm:cxn modelId="{3203451B-92D8-4319-9B58-95DC85554E31}" type="presOf" srcId="{BD781499-4662-4E79-8A82-448FD5770526}" destId="{38274829-D4EC-409C-86EA-EEAFB12A42E8}" srcOrd="0" destOrd="0" presId="urn:microsoft.com/office/officeart/2008/layout/LinedList"/>
    <dgm:cxn modelId="{1F15FE28-3BAA-4B66-A5D3-889BFD5B5933}" srcId="{345820BC-DFD0-4FB7-9987-3542930AF998}" destId="{BD781499-4662-4E79-8A82-448FD5770526}" srcOrd="1" destOrd="0" parTransId="{495EF9B7-7321-4AC6-AE9E-7186700B6AD5}" sibTransId="{217F9F8A-8CE6-4004-929C-241A05626F4C}"/>
    <dgm:cxn modelId="{1CD8062F-6396-434A-BE7D-A33BA8132D6D}" type="presOf" srcId="{345820BC-DFD0-4FB7-9987-3542930AF998}" destId="{5106B14B-E6FD-488F-87BD-ECE43E4E70DD}" srcOrd="0" destOrd="0" presId="urn:microsoft.com/office/officeart/2008/layout/LinedList"/>
    <dgm:cxn modelId="{E17ED89C-EBF1-4DAD-BCA6-C277F744D1A3}" type="presOf" srcId="{ED51BE7E-9273-4AB1-A8F9-3CD5C6FB744D}" destId="{08DD4217-E801-4D4D-9FA7-224296EF4DCF}" srcOrd="0" destOrd="0" presId="urn:microsoft.com/office/officeart/2008/layout/LinedList"/>
    <dgm:cxn modelId="{60C866DC-79DA-4F8F-95CC-BDDE4178BF26}" srcId="{345820BC-DFD0-4FB7-9987-3542930AF998}" destId="{609ADE2A-B9FB-4361-936C-9FE2F35F37A7}" srcOrd="2" destOrd="0" parTransId="{53013A49-59E4-40BA-98A2-CB746DAB16FF}" sibTransId="{8D5DE6F2-0399-4DD7-93FF-9B1535E77DB3}"/>
    <dgm:cxn modelId="{725873F1-1242-4179-851C-2AFD2F29BA6F}" type="presOf" srcId="{609ADE2A-B9FB-4361-936C-9FE2F35F37A7}" destId="{FC8664C4-A1EE-46C6-BF15-E9E56C7C6F93}" srcOrd="0" destOrd="0" presId="urn:microsoft.com/office/officeart/2008/layout/LinedList"/>
    <dgm:cxn modelId="{F66970F3-1C97-41B7-95CA-69F4102E796A}" srcId="{345820BC-DFD0-4FB7-9987-3542930AF998}" destId="{ED51BE7E-9273-4AB1-A8F9-3CD5C6FB744D}" srcOrd="0" destOrd="0" parTransId="{91F3C49D-AA21-4329-A612-E0195B1F6176}" sibTransId="{4F78B22B-8432-4F20-8B2A-6BB688A0EB31}"/>
    <dgm:cxn modelId="{685F681C-7E0E-457A-BA7D-E5EECEDF1330}" type="presParOf" srcId="{5106B14B-E6FD-488F-87BD-ECE43E4E70DD}" destId="{28DF3BEE-EDE7-4BC2-9710-D2FDC0098D4A}" srcOrd="0" destOrd="0" presId="urn:microsoft.com/office/officeart/2008/layout/LinedList"/>
    <dgm:cxn modelId="{26871ACC-E812-47A0-AD94-7FE476F1ED0C}" type="presParOf" srcId="{5106B14B-E6FD-488F-87BD-ECE43E4E70DD}" destId="{75AEFA4C-52A8-4071-8406-B762E9DF702F}" srcOrd="1" destOrd="0" presId="urn:microsoft.com/office/officeart/2008/layout/LinedList"/>
    <dgm:cxn modelId="{C606AAE7-8234-4CE0-B4DB-8568F9AE214A}" type="presParOf" srcId="{75AEFA4C-52A8-4071-8406-B762E9DF702F}" destId="{08DD4217-E801-4D4D-9FA7-224296EF4DCF}" srcOrd="0" destOrd="0" presId="urn:microsoft.com/office/officeart/2008/layout/LinedList"/>
    <dgm:cxn modelId="{86EC22A1-8D7F-4DDD-936D-3B7F178A9DE3}" type="presParOf" srcId="{75AEFA4C-52A8-4071-8406-B762E9DF702F}" destId="{F5179201-F494-4601-AFAC-338AEFF3A97C}" srcOrd="1" destOrd="0" presId="urn:microsoft.com/office/officeart/2008/layout/LinedList"/>
    <dgm:cxn modelId="{C55064F8-3521-45EB-936B-E1493BCC2E5F}" type="presParOf" srcId="{5106B14B-E6FD-488F-87BD-ECE43E4E70DD}" destId="{4749705F-8E65-4953-8CFC-F101B0ED2951}" srcOrd="2" destOrd="0" presId="urn:microsoft.com/office/officeart/2008/layout/LinedList"/>
    <dgm:cxn modelId="{45C3EFE1-573D-44E9-99C0-B6F1EF4865A0}" type="presParOf" srcId="{5106B14B-E6FD-488F-87BD-ECE43E4E70DD}" destId="{2D62DB9B-8BE7-4F1F-B81F-6C472260C9E9}" srcOrd="3" destOrd="0" presId="urn:microsoft.com/office/officeart/2008/layout/LinedList"/>
    <dgm:cxn modelId="{97913DA0-5018-4433-98B3-630758DA764B}" type="presParOf" srcId="{2D62DB9B-8BE7-4F1F-B81F-6C472260C9E9}" destId="{38274829-D4EC-409C-86EA-EEAFB12A42E8}" srcOrd="0" destOrd="0" presId="urn:microsoft.com/office/officeart/2008/layout/LinedList"/>
    <dgm:cxn modelId="{142E3587-2752-44F2-B242-B256C162EED2}" type="presParOf" srcId="{2D62DB9B-8BE7-4F1F-B81F-6C472260C9E9}" destId="{01EF86B4-4449-4EFC-A3CE-78D86BCFF8DA}" srcOrd="1" destOrd="0" presId="urn:microsoft.com/office/officeart/2008/layout/LinedList"/>
    <dgm:cxn modelId="{08C64BA2-5EB3-4A88-B730-FB8ED1408600}" type="presParOf" srcId="{5106B14B-E6FD-488F-87BD-ECE43E4E70DD}" destId="{B96B53E6-3198-4CDD-85E5-89E2AA500A6D}" srcOrd="4" destOrd="0" presId="urn:microsoft.com/office/officeart/2008/layout/LinedList"/>
    <dgm:cxn modelId="{AD934876-63B0-408F-9870-87BCDA374A44}" type="presParOf" srcId="{5106B14B-E6FD-488F-87BD-ECE43E4E70DD}" destId="{25808E7F-3C4B-4A80-A4E1-0BBF755CE77A}" srcOrd="5" destOrd="0" presId="urn:microsoft.com/office/officeart/2008/layout/LinedList"/>
    <dgm:cxn modelId="{CADE5890-4960-4F56-AE58-E30DFC8EDE15}" type="presParOf" srcId="{25808E7F-3C4B-4A80-A4E1-0BBF755CE77A}" destId="{FC8664C4-A1EE-46C6-BF15-E9E56C7C6F93}" srcOrd="0" destOrd="0" presId="urn:microsoft.com/office/officeart/2008/layout/LinedList"/>
    <dgm:cxn modelId="{DB1BE67C-636A-43AC-BA1B-9B4790969B71}" type="presParOf" srcId="{25808E7F-3C4B-4A80-A4E1-0BBF755CE77A}" destId="{54C58C66-4F37-4453-8514-2E57BE31761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1DE251-0A4C-40A5-8B2D-B81858512664}"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8B9A1CD1-1B10-46EB-92E5-BA51389CE1CD}">
      <dgm:prSet/>
      <dgm:spPr/>
      <dgm:t>
        <a:bodyPr/>
        <a:lstStyle/>
        <a:p>
          <a:r>
            <a:rPr lang="en-GB"/>
            <a:t>It's estimated that up to 1 in every 10 to 20 people in the UK has some degree of dyslexia.</a:t>
          </a:r>
          <a:endParaRPr lang="en-US"/>
        </a:p>
      </dgm:t>
    </dgm:pt>
    <dgm:pt modelId="{7743DB31-C742-4BBC-909D-51D3FE9B6FD2}" type="parTrans" cxnId="{9BF7998B-8669-405E-AD41-CAA36A20EA96}">
      <dgm:prSet/>
      <dgm:spPr/>
      <dgm:t>
        <a:bodyPr/>
        <a:lstStyle/>
        <a:p>
          <a:endParaRPr lang="en-US"/>
        </a:p>
      </dgm:t>
    </dgm:pt>
    <dgm:pt modelId="{1BFC7DA3-BD3A-4DF5-B3CC-88F5626B9131}" type="sibTrans" cxnId="{9BF7998B-8669-405E-AD41-CAA36A20EA96}">
      <dgm:prSet/>
      <dgm:spPr/>
      <dgm:t>
        <a:bodyPr/>
        <a:lstStyle/>
        <a:p>
          <a:endParaRPr lang="en-US"/>
        </a:p>
      </dgm:t>
    </dgm:pt>
    <dgm:pt modelId="{46D63498-6CC3-4C63-997F-B009406824F6}">
      <dgm:prSet/>
      <dgm:spPr/>
      <dgm:t>
        <a:bodyPr/>
        <a:lstStyle/>
        <a:p>
          <a:r>
            <a:rPr lang="en-GB"/>
            <a:t>Dyslexia is lifelong problem that can present challenges on a daily basis, but support is available to improve reading and writing skills and help those with the problem be successful at school and work</a:t>
          </a:r>
          <a:endParaRPr lang="en-US"/>
        </a:p>
      </dgm:t>
    </dgm:pt>
    <dgm:pt modelId="{DB61BD4D-C6B7-4483-8D49-28331659D72E}" type="parTrans" cxnId="{3FD9294B-87EA-40E9-98E6-6DD9D8CA4EB1}">
      <dgm:prSet/>
      <dgm:spPr/>
      <dgm:t>
        <a:bodyPr/>
        <a:lstStyle/>
        <a:p>
          <a:endParaRPr lang="en-US"/>
        </a:p>
      </dgm:t>
    </dgm:pt>
    <dgm:pt modelId="{0CE70213-2F7B-4CE2-9FA3-360435FFF91E}" type="sibTrans" cxnId="{3FD9294B-87EA-40E9-98E6-6DD9D8CA4EB1}">
      <dgm:prSet/>
      <dgm:spPr/>
      <dgm:t>
        <a:bodyPr/>
        <a:lstStyle/>
        <a:p>
          <a:endParaRPr lang="en-US"/>
        </a:p>
      </dgm:t>
    </dgm:pt>
    <dgm:pt modelId="{0F7DD827-5D20-47CA-91E7-6522A9137D2F}" type="pres">
      <dgm:prSet presAssocID="{091DE251-0A4C-40A5-8B2D-B81858512664}" presName="linear" presStyleCnt="0">
        <dgm:presLayoutVars>
          <dgm:animLvl val="lvl"/>
          <dgm:resizeHandles val="exact"/>
        </dgm:presLayoutVars>
      </dgm:prSet>
      <dgm:spPr/>
    </dgm:pt>
    <dgm:pt modelId="{1CE95118-3E49-46E8-B8BA-59CEC3607612}" type="pres">
      <dgm:prSet presAssocID="{8B9A1CD1-1B10-46EB-92E5-BA51389CE1CD}" presName="parentText" presStyleLbl="node1" presStyleIdx="0" presStyleCnt="2">
        <dgm:presLayoutVars>
          <dgm:chMax val="0"/>
          <dgm:bulletEnabled val="1"/>
        </dgm:presLayoutVars>
      </dgm:prSet>
      <dgm:spPr/>
    </dgm:pt>
    <dgm:pt modelId="{6725BD24-7AF8-400F-8485-14CF55571D96}" type="pres">
      <dgm:prSet presAssocID="{1BFC7DA3-BD3A-4DF5-B3CC-88F5626B9131}" presName="spacer" presStyleCnt="0"/>
      <dgm:spPr/>
    </dgm:pt>
    <dgm:pt modelId="{3EE158AC-9412-4BC4-9871-6FD108819DC9}" type="pres">
      <dgm:prSet presAssocID="{46D63498-6CC3-4C63-997F-B009406824F6}" presName="parentText" presStyleLbl="node1" presStyleIdx="1" presStyleCnt="2">
        <dgm:presLayoutVars>
          <dgm:chMax val="0"/>
          <dgm:bulletEnabled val="1"/>
        </dgm:presLayoutVars>
      </dgm:prSet>
      <dgm:spPr/>
    </dgm:pt>
  </dgm:ptLst>
  <dgm:cxnLst>
    <dgm:cxn modelId="{3FD9294B-87EA-40E9-98E6-6DD9D8CA4EB1}" srcId="{091DE251-0A4C-40A5-8B2D-B81858512664}" destId="{46D63498-6CC3-4C63-997F-B009406824F6}" srcOrd="1" destOrd="0" parTransId="{DB61BD4D-C6B7-4483-8D49-28331659D72E}" sibTransId="{0CE70213-2F7B-4CE2-9FA3-360435FFF91E}"/>
    <dgm:cxn modelId="{9BF7998B-8669-405E-AD41-CAA36A20EA96}" srcId="{091DE251-0A4C-40A5-8B2D-B81858512664}" destId="{8B9A1CD1-1B10-46EB-92E5-BA51389CE1CD}" srcOrd="0" destOrd="0" parTransId="{7743DB31-C742-4BBC-909D-51D3FE9B6FD2}" sibTransId="{1BFC7DA3-BD3A-4DF5-B3CC-88F5626B9131}"/>
    <dgm:cxn modelId="{90FE4DD3-4CD8-47B6-8E2A-572CDD03B093}" type="presOf" srcId="{46D63498-6CC3-4C63-997F-B009406824F6}" destId="{3EE158AC-9412-4BC4-9871-6FD108819DC9}" srcOrd="0" destOrd="0" presId="urn:microsoft.com/office/officeart/2005/8/layout/vList2"/>
    <dgm:cxn modelId="{EE1148E0-D6F0-4087-B13B-FF9BBBFC62B9}" type="presOf" srcId="{8B9A1CD1-1B10-46EB-92E5-BA51389CE1CD}" destId="{1CE95118-3E49-46E8-B8BA-59CEC3607612}" srcOrd="0" destOrd="0" presId="urn:microsoft.com/office/officeart/2005/8/layout/vList2"/>
    <dgm:cxn modelId="{773388ED-06F2-4E24-B40B-BBFECA31B852}" type="presOf" srcId="{091DE251-0A4C-40A5-8B2D-B81858512664}" destId="{0F7DD827-5D20-47CA-91E7-6522A9137D2F}" srcOrd="0" destOrd="0" presId="urn:microsoft.com/office/officeart/2005/8/layout/vList2"/>
    <dgm:cxn modelId="{C8D3C874-9446-46A8-84B5-61D62B86923B}" type="presParOf" srcId="{0F7DD827-5D20-47CA-91E7-6522A9137D2F}" destId="{1CE95118-3E49-46E8-B8BA-59CEC3607612}" srcOrd="0" destOrd="0" presId="urn:microsoft.com/office/officeart/2005/8/layout/vList2"/>
    <dgm:cxn modelId="{BC9C5095-06AB-43B0-A29C-AF29DF114295}" type="presParOf" srcId="{0F7DD827-5D20-47CA-91E7-6522A9137D2F}" destId="{6725BD24-7AF8-400F-8485-14CF55571D96}" srcOrd="1" destOrd="0" presId="urn:microsoft.com/office/officeart/2005/8/layout/vList2"/>
    <dgm:cxn modelId="{2C5EB818-9C56-4A43-9986-D52A0735FAEF}" type="presParOf" srcId="{0F7DD827-5D20-47CA-91E7-6522A9137D2F}" destId="{3EE158AC-9412-4BC4-9871-6FD108819DC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A1FC99-CAB9-407B-8B14-AA8875291187}"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3F3E9B30-0A16-4819-BCF1-A3458B7CD589}">
      <dgm:prSet/>
      <dgm:spPr/>
      <dgm:t>
        <a:bodyPr/>
        <a:lstStyle/>
        <a:p>
          <a:r>
            <a:rPr lang="en-GB"/>
            <a:t>Types of learning disabilities differ hugely. Someone with mild disabilities may be able to live independently with minimal support, whereas someone with severe and profound disabilities may require 24 hour care, and help with performing most daily living skills. </a:t>
          </a:r>
          <a:endParaRPr lang="en-US"/>
        </a:p>
      </dgm:t>
    </dgm:pt>
    <dgm:pt modelId="{37BD0BEF-58B7-4A04-BAFA-873540237DD3}" type="parTrans" cxnId="{72BD2727-6E58-4771-8E5D-31A4392D1126}">
      <dgm:prSet/>
      <dgm:spPr/>
      <dgm:t>
        <a:bodyPr/>
        <a:lstStyle/>
        <a:p>
          <a:endParaRPr lang="en-US"/>
        </a:p>
      </dgm:t>
    </dgm:pt>
    <dgm:pt modelId="{C9D0B196-B66E-4F5E-BA51-B35D5FD88B97}" type="sibTrans" cxnId="{72BD2727-6E58-4771-8E5D-31A4392D1126}">
      <dgm:prSet/>
      <dgm:spPr/>
      <dgm:t>
        <a:bodyPr/>
        <a:lstStyle/>
        <a:p>
          <a:endParaRPr lang="en-US"/>
        </a:p>
      </dgm:t>
    </dgm:pt>
    <dgm:pt modelId="{3965F772-7479-4ED1-8B5D-FF0770324824}">
      <dgm:prSet/>
      <dgm:spPr/>
      <dgm:t>
        <a:bodyPr/>
        <a:lstStyle/>
        <a:p>
          <a:r>
            <a:rPr lang="en-GB"/>
            <a:t>A learning disability is defined by the Department of Health as a “significant reduced ability to understand new or complex information, to learn new skills (impaired intelligence), with a reduced ability to cope independently (impaired social functioning), which started before adulthood” (</a:t>
          </a:r>
          <a:r>
            <a:rPr lang="en-GB">
              <a:hlinkClick xmlns:r="http://schemas.openxmlformats.org/officeDocument/2006/relationships" r:id="rId1"/>
            </a:rPr>
            <a:t>Department of Health, 2001</a:t>
          </a:r>
          <a:r>
            <a:rPr lang="en-GB"/>
            <a:t>). </a:t>
          </a:r>
          <a:endParaRPr lang="en-US"/>
        </a:p>
      </dgm:t>
    </dgm:pt>
    <dgm:pt modelId="{899E3AB0-31F1-45DB-9B67-EFE169DD9362}" type="parTrans" cxnId="{8BA925C0-F9B5-4C7E-9345-DEA9CA988EFF}">
      <dgm:prSet/>
      <dgm:spPr/>
      <dgm:t>
        <a:bodyPr/>
        <a:lstStyle/>
        <a:p>
          <a:endParaRPr lang="en-US"/>
        </a:p>
      </dgm:t>
    </dgm:pt>
    <dgm:pt modelId="{D6561C71-33B6-48F8-BB5B-D9CA9D1B1F40}" type="sibTrans" cxnId="{8BA925C0-F9B5-4C7E-9345-DEA9CA988EFF}">
      <dgm:prSet/>
      <dgm:spPr/>
      <dgm:t>
        <a:bodyPr/>
        <a:lstStyle/>
        <a:p>
          <a:endParaRPr lang="en-US"/>
        </a:p>
      </dgm:t>
    </dgm:pt>
    <dgm:pt modelId="{08EB89C1-C527-4AF0-A629-FB916FB59462}" type="pres">
      <dgm:prSet presAssocID="{2CA1FC99-CAB9-407B-8B14-AA8875291187}" presName="linear" presStyleCnt="0">
        <dgm:presLayoutVars>
          <dgm:animLvl val="lvl"/>
          <dgm:resizeHandles val="exact"/>
        </dgm:presLayoutVars>
      </dgm:prSet>
      <dgm:spPr/>
    </dgm:pt>
    <dgm:pt modelId="{44558450-1FDF-47BC-9C76-E5AEA9E784DD}" type="pres">
      <dgm:prSet presAssocID="{3F3E9B30-0A16-4819-BCF1-A3458B7CD589}" presName="parentText" presStyleLbl="node1" presStyleIdx="0" presStyleCnt="2">
        <dgm:presLayoutVars>
          <dgm:chMax val="0"/>
          <dgm:bulletEnabled val="1"/>
        </dgm:presLayoutVars>
      </dgm:prSet>
      <dgm:spPr/>
    </dgm:pt>
    <dgm:pt modelId="{32783A12-FE4A-428E-B051-700BA2B555F6}" type="pres">
      <dgm:prSet presAssocID="{C9D0B196-B66E-4F5E-BA51-B35D5FD88B97}" presName="spacer" presStyleCnt="0"/>
      <dgm:spPr/>
    </dgm:pt>
    <dgm:pt modelId="{440AA4BB-2E95-4AFA-94A7-5A1443A53F9A}" type="pres">
      <dgm:prSet presAssocID="{3965F772-7479-4ED1-8B5D-FF0770324824}" presName="parentText" presStyleLbl="node1" presStyleIdx="1" presStyleCnt="2">
        <dgm:presLayoutVars>
          <dgm:chMax val="0"/>
          <dgm:bulletEnabled val="1"/>
        </dgm:presLayoutVars>
      </dgm:prSet>
      <dgm:spPr/>
    </dgm:pt>
  </dgm:ptLst>
  <dgm:cxnLst>
    <dgm:cxn modelId="{72BD2727-6E58-4771-8E5D-31A4392D1126}" srcId="{2CA1FC99-CAB9-407B-8B14-AA8875291187}" destId="{3F3E9B30-0A16-4819-BCF1-A3458B7CD589}" srcOrd="0" destOrd="0" parTransId="{37BD0BEF-58B7-4A04-BAFA-873540237DD3}" sibTransId="{C9D0B196-B66E-4F5E-BA51-B35D5FD88B97}"/>
    <dgm:cxn modelId="{99679E38-237A-4BA9-95F9-39BF9B4B176B}" type="presOf" srcId="{3F3E9B30-0A16-4819-BCF1-A3458B7CD589}" destId="{44558450-1FDF-47BC-9C76-E5AEA9E784DD}" srcOrd="0" destOrd="0" presId="urn:microsoft.com/office/officeart/2005/8/layout/vList2"/>
    <dgm:cxn modelId="{8BA925C0-F9B5-4C7E-9345-DEA9CA988EFF}" srcId="{2CA1FC99-CAB9-407B-8B14-AA8875291187}" destId="{3965F772-7479-4ED1-8B5D-FF0770324824}" srcOrd="1" destOrd="0" parTransId="{899E3AB0-31F1-45DB-9B67-EFE169DD9362}" sibTransId="{D6561C71-33B6-48F8-BB5B-D9CA9D1B1F40}"/>
    <dgm:cxn modelId="{FAA6E2C0-152F-4A8B-8813-223246EB23E3}" type="presOf" srcId="{3965F772-7479-4ED1-8B5D-FF0770324824}" destId="{440AA4BB-2E95-4AFA-94A7-5A1443A53F9A}" srcOrd="0" destOrd="0" presId="urn:microsoft.com/office/officeart/2005/8/layout/vList2"/>
    <dgm:cxn modelId="{16614DFD-6CEA-4EC4-9F54-3B0517DBDEB1}" type="presOf" srcId="{2CA1FC99-CAB9-407B-8B14-AA8875291187}" destId="{08EB89C1-C527-4AF0-A629-FB916FB59462}" srcOrd="0" destOrd="0" presId="urn:microsoft.com/office/officeart/2005/8/layout/vList2"/>
    <dgm:cxn modelId="{8DDC1982-A4D6-412C-A52C-C19FF3EFA296}" type="presParOf" srcId="{08EB89C1-C527-4AF0-A629-FB916FB59462}" destId="{44558450-1FDF-47BC-9C76-E5AEA9E784DD}" srcOrd="0" destOrd="0" presId="urn:microsoft.com/office/officeart/2005/8/layout/vList2"/>
    <dgm:cxn modelId="{631476A9-3586-4F5E-BDE1-CE07D3DB4264}" type="presParOf" srcId="{08EB89C1-C527-4AF0-A629-FB916FB59462}" destId="{32783A12-FE4A-428E-B051-700BA2B555F6}" srcOrd="1" destOrd="0" presId="urn:microsoft.com/office/officeart/2005/8/layout/vList2"/>
    <dgm:cxn modelId="{BD988F7C-ACC2-42C6-AB9A-16787A20D9B2}" type="presParOf" srcId="{08EB89C1-C527-4AF0-A629-FB916FB59462}" destId="{440AA4BB-2E95-4AFA-94A7-5A1443A53F9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8F46F0-137A-4685-B891-6A9E5C4D303D}"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3F1EA039-26AB-4B95-942F-E695EE8A9DE4}">
      <dgm:prSet/>
      <dgm:spPr/>
      <dgm:t>
        <a:bodyPr/>
        <a:lstStyle/>
        <a:p>
          <a:r>
            <a:rPr lang="en-GB" b="1"/>
            <a:t>What causes a learning disability? </a:t>
          </a:r>
          <a:endParaRPr lang="en-US"/>
        </a:p>
      </dgm:t>
    </dgm:pt>
    <dgm:pt modelId="{223D51D2-5881-48AF-A57E-B722ECEC5C4D}" type="parTrans" cxnId="{B22B355A-939C-43DC-B09A-01A24D261FAC}">
      <dgm:prSet/>
      <dgm:spPr/>
      <dgm:t>
        <a:bodyPr/>
        <a:lstStyle/>
        <a:p>
          <a:endParaRPr lang="en-US"/>
        </a:p>
      </dgm:t>
    </dgm:pt>
    <dgm:pt modelId="{9809DC93-0E33-4F7B-8C94-A8B49085AC71}" type="sibTrans" cxnId="{B22B355A-939C-43DC-B09A-01A24D261FAC}">
      <dgm:prSet/>
      <dgm:spPr/>
      <dgm:t>
        <a:bodyPr/>
        <a:lstStyle/>
        <a:p>
          <a:endParaRPr lang="en-US"/>
        </a:p>
      </dgm:t>
    </dgm:pt>
    <dgm:pt modelId="{CD7DE6CB-661F-4FAF-91C3-FE5308E06176}">
      <dgm:prSet/>
      <dgm:spPr/>
      <dgm:t>
        <a:bodyPr/>
        <a:lstStyle/>
        <a:p>
          <a:r>
            <a:rPr lang="en-GB"/>
            <a:t>Learning disabilities are caused by something affecting the development of the brain. This may occur before birth (prenatally), during birth, or in early childhood. </a:t>
          </a:r>
          <a:endParaRPr lang="en-US"/>
        </a:p>
      </dgm:t>
    </dgm:pt>
    <dgm:pt modelId="{19793375-3AA8-49CF-A3B8-064EB009D4AA}" type="parTrans" cxnId="{CE608BBA-2417-4061-AAD5-E6726ADE8D3C}">
      <dgm:prSet/>
      <dgm:spPr/>
      <dgm:t>
        <a:bodyPr/>
        <a:lstStyle/>
        <a:p>
          <a:endParaRPr lang="en-US"/>
        </a:p>
      </dgm:t>
    </dgm:pt>
    <dgm:pt modelId="{99FF927D-7DEF-4BCE-B59F-F0797359592D}" type="sibTrans" cxnId="{CE608BBA-2417-4061-AAD5-E6726ADE8D3C}">
      <dgm:prSet/>
      <dgm:spPr/>
      <dgm:t>
        <a:bodyPr/>
        <a:lstStyle/>
        <a:p>
          <a:endParaRPr lang="en-US"/>
        </a:p>
      </dgm:t>
    </dgm:pt>
    <dgm:pt modelId="{5FC6A159-437D-4070-BA49-ECBFB542157C}">
      <dgm:prSet/>
      <dgm:spPr/>
      <dgm:t>
        <a:bodyPr/>
        <a:lstStyle/>
        <a:p>
          <a:r>
            <a:rPr lang="en-GB"/>
            <a:t>Learning disabilities can be caused by any one of a variety of factors, or by a combination. Sometimes the specific cause is not known. Possible causes include the following: </a:t>
          </a:r>
          <a:endParaRPr lang="en-US"/>
        </a:p>
      </dgm:t>
    </dgm:pt>
    <dgm:pt modelId="{C0C3BD23-8BBC-486B-A8A5-6BDD3BEC7423}" type="parTrans" cxnId="{5AD99E16-047C-45C0-B6EF-0888768ED93B}">
      <dgm:prSet/>
      <dgm:spPr/>
      <dgm:t>
        <a:bodyPr/>
        <a:lstStyle/>
        <a:p>
          <a:endParaRPr lang="en-US"/>
        </a:p>
      </dgm:t>
    </dgm:pt>
    <dgm:pt modelId="{D3322A9D-6E99-4917-8BC5-9DC6FF7ABD12}" type="sibTrans" cxnId="{5AD99E16-047C-45C0-B6EF-0888768ED93B}">
      <dgm:prSet/>
      <dgm:spPr/>
      <dgm:t>
        <a:bodyPr/>
        <a:lstStyle/>
        <a:p>
          <a:endParaRPr lang="en-US"/>
        </a:p>
      </dgm:t>
    </dgm:pt>
    <dgm:pt modelId="{D8386470-2C6E-4F1F-A13C-C8A8F766B495}" type="pres">
      <dgm:prSet presAssocID="{488F46F0-137A-4685-B891-6A9E5C4D303D}" presName="Name0" presStyleCnt="0">
        <dgm:presLayoutVars>
          <dgm:dir/>
          <dgm:animLvl val="lvl"/>
          <dgm:resizeHandles val="exact"/>
        </dgm:presLayoutVars>
      </dgm:prSet>
      <dgm:spPr/>
    </dgm:pt>
    <dgm:pt modelId="{B6F53804-B15E-490E-B020-3FFFCA0F04B3}" type="pres">
      <dgm:prSet presAssocID="{5FC6A159-437D-4070-BA49-ECBFB542157C}" presName="boxAndChildren" presStyleCnt="0"/>
      <dgm:spPr/>
    </dgm:pt>
    <dgm:pt modelId="{1DE67289-CB30-44AD-A5CC-91725886B28F}" type="pres">
      <dgm:prSet presAssocID="{5FC6A159-437D-4070-BA49-ECBFB542157C}" presName="parentTextBox" presStyleLbl="node1" presStyleIdx="0" presStyleCnt="3"/>
      <dgm:spPr/>
    </dgm:pt>
    <dgm:pt modelId="{14E3EA78-A5C6-406A-8696-3FF8726883B5}" type="pres">
      <dgm:prSet presAssocID="{99FF927D-7DEF-4BCE-B59F-F0797359592D}" presName="sp" presStyleCnt="0"/>
      <dgm:spPr/>
    </dgm:pt>
    <dgm:pt modelId="{AE6E2B05-5F90-42FC-8646-CCAAE7A13BEF}" type="pres">
      <dgm:prSet presAssocID="{CD7DE6CB-661F-4FAF-91C3-FE5308E06176}" presName="arrowAndChildren" presStyleCnt="0"/>
      <dgm:spPr/>
    </dgm:pt>
    <dgm:pt modelId="{5387BFCB-82B1-4516-BB3A-7EE195C7E106}" type="pres">
      <dgm:prSet presAssocID="{CD7DE6CB-661F-4FAF-91C3-FE5308E06176}" presName="parentTextArrow" presStyleLbl="node1" presStyleIdx="1" presStyleCnt="3"/>
      <dgm:spPr/>
    </dgm:pt>
    <dgm:pt modelId="{F9FD2179-3BB3-424C-84D4-97EADBF6F3C9}" type="pres">
      <dgm:prSet presAssocID="{9809DC93-0E33-4F7B-8C94-A8B49085AC71}" presName="sp" presStyleCnt="0"/>
      <dgm:spPr/>
    </dgm:pt>
    <dgm:pt modelId="{DC5C4FD7-3108-4834-96A5-A9D1D3BC91ED}" type="pres">
      <dgm:prSet presAssocID="{3F1EA039-26AB-4B95-942F-E695EE8A9DE4}" presName="arrowAndChildren" presStyleCnt="0"/>
      <dgm:spPr/>
    </dgm:pt>
    <dgm:pt modelId="{D071E74E-56EF-4EF9-B9D7-BE0B68F533BD}" type="pres">
      <dgm:prSet presAssocID="{3F1EA039-26AB-4B95-942F-E695EE8A9DE4}" presName="parentTextArrow" presStyleLbl="node1" presStyleIdx="2" presStyleCnt="3"/>
      <dgm:spPr/>
    </dgm:pt>
  </dgm:ptLst>
  <dgm:cxnLst>
    <dgm:cxn modelId="{BE43D713-23CF-4917-8508-E4BF5241B970}" type="presOf" srcId="{488F46F0-137A-4685-B891-6A9E5C4D303D}" destId="{D8386470-2C6E-4F1F-A13C-C8A8F766B495}" srcOrd="0" destOrd="0" presId="urn:microsoft.com/office/officeart/2005/8/layout/process4"/>
    <dgm:cxn modelId="{5AD99E16-047C-45C0-B6EF-0888768ED93B}" srcId="{488F46F0-137A-4685-B891-6A9E5C4D303D}" destId="{5FC6A159-437D-4070-BA49-ECBFB542157C}" srcOrd="2" destOrd="0" parTransId="{C0C3BD23-8BBC-486B-A8A5-6BDD3BEC7423}" sibTransId="{D3322A9D-6E99-4917-8BC5-9DC6FF7ABD12}"/>
    <dgm:cxn modelId="{F576BE5E-C1C2-4F65-B37B-3A1A168028DD}" type="presOf" srcId="{3F1EA039-26AB-4B95-942F-E695EE8A9DE4}" destId="{D071E74E-56EF-4EF9-B9D7-BE0B68F533BD}" srcOrd="0" destOrd="0" presId="urn:microsoft.com/office/officeart/2005/8/layout/process4"/>
    <dgm:cxn modelId="{B22B355A-939C-43DC-B09A-01A24D261FAC}" srcId="{488F46F0-137A-4685-B891-6A9E5C4D303D}" destId="{3F1EA039-26AB-4B95-942F-E695EE8A9DE4}" srcOrd="0" destOrd="0" parTransId="{223D51D2-5881-48AF-A57E-B722ECEC5C4D}" sibTransId="{9809DC93-0E33-4F7B-8C94-A8B49085AC71}"/>
    <dgm:cxn modelId="{3357B299-EC3C-4125-BA1B-6BE89C0D63F8}" type="presOf" srcId="{5FC6A159-437D-4070-BA49-ECBFB542157C}" destId="{1DE67289-CB30-44AD-A5CC-91725886B28F}" srcOrd="0" destOrd="0" presId="urn:microsoft.com/office/officeart/2005/8/layout/process4"/>
    <dgm:cxn modelId="{CE608BBA-2417-4061-AAD5-E6726ADE8D3C}" srcId="{488F46F0-137A-4685-B891-6A9E5C4D303D}" destId="{CD7DE6CB-661F-4FAF-91C3-FE5308E06176}" srcOrd="1" destOrd="0" parTransId="{19793375-3AA8-49CF-A3B8-064EB009D4AA}" sibTransId="{99FF927D-7DEF-4BCE-B59F-F0797359592D}"/>
    <dgm:cxn modelId="{03F59CF8-CEF0-409A-9287-E8A4C6490B95}" type="presOf" srcId="{CD7DE6CB-661F-4FAF-91C3-FE5308E06176}" destId="{5387BFCB-82B1-4516-BB3A-7EE195C7E106}" srcOrd="0" destOrd="0" presId="urn:microsoft.com/office/officeart/2005/8/layout/process4"/>
    <dgm:cxn modelId="{6549DC76-5EFF-4F8A-A0C7-84E6E5085905}" type="presParOf" srcId="{D8386470-2C6E-4F1F-A13C-C8A8F766B495}" destId="{B6F53804-B15E-490E-B020-3FFFCA0F04B3}" srcOrd="0" destOrd="0" presId="urn:microsoft.com/office/officeart/2005/8/layout/process4"/>
    <dgm:cxn modelId="{441FE3D7-1AB0-44ED-93B0-A72BCC357A37}" type="presParOf" srcId="{B6F53804-B15E-490E-B020-3FFFCA0F04B3}" destId="{1DE67289-CB30-44AD-A5CC-91725886B28F}" srcOrd="0" destOrd="0" presId="urn:microsoft.com/office/officeart/2005/8/layout/process4"/>
    <dgm:cxn modelId="{A5B13EBC-8F29-4166-886D-8FB38E6AC0F8}" type="presParOf" srcId="{D8386470-2C6E-4F1F-A13C-C8A8F766B495}" destId="{14E3EA78-A5C6-406A-8696-3FF8726883B5}" srcOrd="1" destOrd="0" presId="urn:microsoft.com/office/officeart/2005/8/layout/process4"/>
    <dgm:cxn modelId="{6002DBFB-D2D7-4D7A-9363-8536B68FCE49}" type="presParOf" srcId="{D8386470-2C6E-4F1F-A13C-C8A8F766B495}" destId="{AE6E2B05-5F90-42FC-8646-CCAAE7A13BEF}" srcOrd="2" destOrd="0" presId="urn:microsoft.com/office/officeart/2005/8/layout/process4"/>
    <dgm:cxn modelId="{8E5B894D-C2B9-4EC8-8D61-03C5D4713EF2}" type="presParOf" srcId="{AE6E2B05-5F90-42FC-8646-CCAAE7A13BEF}" destId="{5387BFCB-82B1-4516-BB3A-7EE195C7E106}" srcOrd="0" destOrd="0" presId="urn:microsoft.com/office/officeart/2005/8/layout/process4"/>
    <dgm:cxn modelId="{DE0B5C7A-3D05-4ABA-A31C-8048FB34B172}" type="presParOf" srcId="{D8386470-2C6E-4F1F-A13C-C8A8F766B495}" destId="{F9FD2179-3BB3-424C-84D4-97EADBF6F3C9}" srcOrd="3" destOrd="0" presId="urn:microsoft.com/office/officeart/2005/8/layout/process4"/>
    <dgm:cxn modelId="{FF7EF30C-22FE-41D3-A124-34094D7AD710}" type="presParOf" srcId="{D8386470-2C6E-4F1F-A13C-C8A8F766B495}" destId="{DC5C4FD7-3108-4834-96A5-A9D1D3BC91ED}" srcOrd="4" destOrd="0" presId="urn:microsoft.com/office/officeart/2005/8/layout/process4"/>
    <dgm:cxn modelId="{42405133-43E2-4068-AA68-6D995FA8ED00}" type="presParOf" srcId="{DC5C4FD7-3108-4834-96A5-A9D1D3BC91ED}" destId="{D071E74E-56EF-4EF9-B9D7-BE0B68F533B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E28F61-4735-4079-9A03-FBB34C7D773C}"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31117D63-064B-4169-98A5-A4DCE70E5D3B}">
      <dgm:prSet/>
      <dgm:spPr/>
      <dgm:t>
        <a:bodyPr/>
        <a:lstStyle/>
        <a:p>
          <a:r>
            <a:rPr lang="en-GB" b="1"/>
            <a:t>Non-verbal and verbal communication </a:t>
          </a:r>
          <a:endParaRPr lang="en-US"/>
        </a:p>
      </dgm:t>
    </dgm:pt>
    <dgm:pt modelId="{B96BD23C-4D98-45D8-A680-B5B0F92EAB5E}" type="parTrans" cxnId="{357F5F26-E986-45B6-BC51-10DC9E28E66A}">
      <dgm:prSet/>
      <dgm:spPr/>
      <dgm:t>
        <a:bodyPr/>
        <a:lstStyle/>
        <a:p>
          <a:endParaRPr lang="en-US"/>
        </a:p>
      </dgm:t>
    </dgm:pt>
    <dgm:pt modelId="{1563C7BB-AA05-46BC-B951-D94CED3F7FE9}" type="sibTrans" cxnId="{357F5F26-E986-45B6-BC51-10DC9E28E66A}">
      <dgm:prSet/>
      <dgm:spPr/>
      <dgm:t>
        <a:bodyPr/>
        <a:lstStyle/>
        <a:p>
          <a:endParaRPr lang="en-US"/>
        </a:p>
      </dgm:t>
    </dgm:pt>
    <dgm:pt modelId="{27489575-6B95-4FA8-AE3B-67805089CA85}">
      <dgm:prSet/>
      <dgm:spPr/>
      <dgm:t>
        <a:bodyPr/>
        <a:lstStyle/>
        <a:p>
          <a:r>
            <a:rPr lang="en-GB"/>
            <a:t>People with an ASD have difficulty in understanding the communication and language of others, and in communicating themselves. </a:t>
          </a:r>
          <a:endParaRPr lang="en-US"/>
        </a:p>
      </dgm:t>
    </dgm:pt>
    <dgm:pt modelId="{85FD2FA3-92BD-45A2-BCFD-5FE080CC9D4A}" type="parTrans" cxnId="{BA2446D7-685E-4F82-B12D-CD0DE376F062}">
      <dgm:prSet/>
      <dgm:spPr/>
      <dgm:t>
        <a:bodyPr/>
        <a:lstStyle/>
        <a:p>
          <a:endParaRPr lang="en-US"/>
        </a:p>
      </dgm:t>
    </dgm:pt>
    <dgm:pt modelId="{E26B29AF-65C0-4C28-A012-9701B69420B1}" type="sibTrans" cxnId="{BA2446D7-685E-4F82-B12D-CD0DE376F062}">
      <dgm:prSet/>
      <dgm:spPr/>
      <dgm:t>
        <a:bodyPr/>
        <a:lstStyle/>
        <a:p>
          <a:endParaRPr lang="en-US"/>
        </a:p>
      </dgm:t>
    </dgm:pt>
    <dgm:pt modelId="{274E2C17-9305-4D44-837D-A26FBEBB4AF2}">
      <dgm:prSet/>
      <dgm:spPr/>
      <dgm:t>
        <a:bodyPr/>
        <a:lstStyle/>
        <a:p>
          <a:r>
            <a:rPr lang="en-GB"/>
            <a:t>Many children are delayed in learning to speak and a small minority do not develop much functional speech. This does not mean they cannot communicate, as they use other methods to communicate their needs. </a:t>
          </a:r>
          <a:endParaRPr lang="en-US"/>
        </a:p>
      </dgm:t>
    </dgm:pt>
    <dgm:pt modelId="{21D35BDF-E2EA-4029-9BD9-ED64DD8A2A1C}" type="parTrans" cxnId="{653F0D67-41DC-4608-A3D6-59875CD655EF}">
      <dgm:prSet/>
      <dgm:spPr/>
      <dgm:t>
        <a:bodyPr/>
        <a:lstStyle/>
        <a:p>
          <a:endParaRPr lang="en-US"/>
        </a:p>
      </dgm:t>
    </dgm:pt>
    <dgm:pt modelId="{9830ED5C-244D-4254-B400-6A8AE418F581}" type="sibTrans" cxnId="{653F0D67-41DC-4608-A3D6-59875CD655EF}">
      <dgm:prSet/>
      <dgm:spPr/>
      <dgm:t>
        <a:bodyPr/>
        <a:lstStyle/>
        <a:p>
          <a:endParaRPr lang="en-US"/>
        </a:p>
      </dgm:t>
    </dgm:pt>
    <dgm:pt modelId="{E4C097B4-68E9-40B2-A58A-9066690E9E0D}">
      <dgm:prSet/>
      <dgm:spPr/>
      <dgm:t>
        <a:bodyPr/>
        <a:lstStyle/>
        <a:p>
          <a:r>
            <a:rPr lang="en-GB"/>
            <a:t>People with an ASD tend to have a literal understanding of language, so the use of metaphors such as ‘it’s raining cats and dogs’ should be avoided</a:t>
          </a:r>
          <a:endParaRPr lang="en-US"/>
        </a:p>
      </dgm:t>
    </dgm:pt>
    <dgm:pt modelId="{F8295DDE-EEC1-4AE0-8472-1A4ACAFF4541}" type="parTrans" cxnId="{A01CBE31-E30D-455B-9D98-B4F0455B0A45}">
      <dgm:prSet/>
      <dgm:spPr/>
      <dgm:t>
        <a:bodyPr/>
        <a:lstStyle/>
        <a:p>
          <a:endParaRPr lang="en-US"/>
        </a:p>
      </dgm:t>
    </dgm:pt>
    <dgm:pt modelId="{12C17D2E-CA1E-4100-9DAA-A921B51276C2}" type="sibTrans" cxnId="{A01CBE31-E30D-455B-9D98-B4F0455B0A45}">
      <dgm:prSet/>
      <dgm:spPr/>
      <dgm:t>
        <a:bodyPr/>
        <a:lstStyle/>
        <a:p>
          <a:endParaRPr lang="en-US"/>
        </a:p>
      </dgm:t>
    </dgm:pt>
    <dgm:pt modelId="{75D0DDDF-659C-42D0-A938-DF5AD1DA0D75}" type="pres">
      <dgm:prSet presAssocID="{BBE28F61-4735-4079-9A03-FBB34C7D773C}" presName="vert0" presStyleCnt="0">
        <dgm:presLayoutVars>
          <dgm:dir/>
          <dgm:animOne val="branch"/>
          <dgm:animLvl val="lvl"/>
        </dgm:presLayoutVars>
      </dgm:prSet>
      <dgm:spPr/>
    </dgm:pt>
    <dgm:pt modelId="{D4C45508-0878-4B6B-89AC-176758BE29DD}" type="pres">
      <dgm:prSet presAssocID="{31117D63-064B-4169-98A5-A4DCE70E5D3B}" presName="thickLine" presStyleLbl="alignNode1" presStyleIdx="0" presStyleCnt="1"/>
      <dgm:spPr/>
    </dgm:pt>
    <dgm:pt modelId="{7FEA3582-8535-42CE-9F09-3DBB22DAA21A}" type="pres">
      <dgm:prSet presAssocID="{31117D63-064B-4169-98A5-A4DCE70E5D3B}" presName="horz1" presStyleCnt="0"/>
      <dgm:spPr/>
    </dgm:pt>
    <dgm:pt modelId="{7A76D2B6-245F-4F49-94E3-3F73E35AEDC8}" type="pres">
      <dgm:prSet presAssocID="{31117D63-064B-4169-98A5-A4DCE70E5D3B}" presName="tx1" presStyleLbl="revTx" presStyleIdx="0" presStyleCnt="4"/>
      <dgm:spPr/>
    </dgm:pt>
    <dgm:pt modelId="{0C03279F-B088-4612-B657-77BAD87927DD}" type="pres">
      <dgm:prSet presAssocID="{31117D63-064B-4169-98A5-A4DCE70E5D3B}" presName="vert1" presStyleCnt="0"/>
      <dgm:spPr/>
    </dgm:pt>
    <dgm:pt modelId="{D0DA709E-C098-4F48-916E-4AA6704DBC07}" type="pres">
      <dgm:prSet presAssocID="{27489575-6B95-4FA8-AE3B-67805089CA85}" presName="vertSpace2a" presStyleCnt="0"/>
      <dgm:spPr/>
    </dgm:pt>
    <dgm:pt modelId="{82C2319F-B82B-4DDD-9824-2DBA9F29344D}" type="pres">
      <dgm:prSet presAssocID="{27489575-6B95-4FA8-AE3B-67805089CA85}" presName="horz2" presStyleCnt="0"/>
      <dgm:spPr/>
    </dgm:pt>
    <dgm:pt modelId="{CA3D3AEC-B7E5-45B5-A8A5-EA6802E2F2A4}" type="pres">
      <dgm:prSet presAssocID="{27489575-6B95-4FA8-AE3B-67805089CA85}" presName="horzSpace2" presStyleCnt="0"/>
      <dgm:spPr/>
    </dgm:pt>
    <dgm:pt modelId="{83F72C19-5DD7-4EBA-861B-206EE42B5E2A}" type="pres">
      <dgm:prSet presAssocID="{27489575-6B95-4FA8-AE3B-67805089CA85}" presName="tx2" presStyleLbl="revTx" presStyleIdx="1" presStyleCnt="4"/>
      <dgm:spPr/>
    </dgm:pt>
    <dgm:pt modelId="{29BC28E5-4FAC-4074-B091-8A98F31F73EF}" type="pres">
      <dgm:prSet presAssocID="{27489575-6B95-4FA8-AE3B-67805089CA85}" presName="vert2" presStyleCnt="0"/>
      <dgm:spPr/>
    </dgm:pt>
    <dgm:pt modelId="{A6FEEC89-5331-4581-81D3-CAA5B526BD11}" type="pres">
      <dgm:prSet presAssocID="{27489575-6B95-4FA8-AE3B-67805089CA85}" presName="thinLine2b" presStyleLbl="callout" presStyleIdx="0" presStyleCnt="3"/>
      <dgm:spPr/>
    </dgm:pt>
    <dgm:pt modelId="{33B61B33-A4EE-4E38-B85D-8000214DE227}" type="pres">
      <dgm:prSet presAssocID="{27489575-6B95-4FA8-AE3B-67805089CA85}" presName="vertSpace2b" presStyleCnt="0"/>
      <dgm:spPr/>
    </dgm:pt>
    <dgm:pt modelId="{32CAB4A9-62C2-4B9E-9B24-91FB5D2B47EA}" type="pres">
      <dgm:prSet presAssocID="{274E2C17-9305-4D44-837D-A26FBEBB4AF2}" presName="horz2" presStyleCnt="0"/>
      <dgm:spPr/>
    </dgm:pt>
    <dgm:pt modelId="{0FC5B512-3EAD-48EE-871C-5B42B2B25567}" type="pres">
      <dgm:prSet presAssocID="{274E2C17-9305-4D44-837D-A26FBEBB4AF2}" presName="horzSpace2" presStyleCnt="0"/>
      <dgm:spPr/>
    </dgm:pt>
    <dgm:pt modelId="{583D1740-3940-42FE-86C9-AF887EF6ACF0}" type="pres">
      <dgm:prSet presAssocID="{274E2C17-9305-4D44-837D-A26FBEBB4AF2}" presName="tx2" presStyleLbl="revTx" presStyleIdx="2" presStyleCnt="4"/>
      <dgm:spPr/>
    </dgm:pt>
    <dgm:pt modelId="{836FC7AF-9AF5-4244-9092-6D5DE963E208}" type="pres">
      <dgm:prSet presAssocID="{274E2C17-9305-4D44-837D-A26FBEBB4AF2}" presName="vert2" presStyleCnt="0"/>
      <dgm:spPr/>
    </dgm:pt>
    <dgm:pt modelId="{69A35B72-73A0-4532-9A7B-F60DDA8AF913}" type="pres">
      <dgm:prSet presAssocID="{274E2C17-9305-4D44-837D-A26FBEBB4AF2}" presName="thinLine2b" presStyleLbl="callout" presStyleIdx="1" presStyleCnt="3"/>
      <dgm:spPr/>
    </dgm:pt>
    <dgm:pt modelId="{273B7ED6-0657-4BED-97C1-2FF600F184BB}" type="pres">
      <dgm:prSet presAssocID="{274E2C17-9305-4D44-837D-A26FBEBB4AF2}" presName="vertSpace2b" presStyleCnt="0"/>
      <dgm:spPr/>
    </dgm:pt>
    <dgm:pt modelId="{DF7EAB08-8709-4334-BFFD-A251EB20F829}" type="pres">
      <dgm:prSet presAssocID="{E4C097B4-68E9-40B2-A58A-9066690E9E0D}" presName="horz2" presStyleCnt="0"/>
      <dgm:spPr/>
    </dgm:pt>
    <dgm:pt modelId="{595F67B3-8044-4FDB-8A72-8AC1E0485B6C}" type="pres">
      <dgm:prSet presAssocID="{E4C097B4-68E9-40B2-A58A-9066690E9E0D}" presName="horzSpace2" presStyleCnt="0"/>
      <dgm:spPr/>
    </dgm:pt>
    <dgm:pt modelId="{D51C1C49-2102-417F-8B18-A4AB64E8C6E7}" type="pres">
      <dgm:prSet presAssocID="{E4C097B4-68E9-40B2-A58A-9066690E9E0D}" presName="tx2" presStyleLbl="revTx" presStyleIdx="3" presStyleCnt="4"/>
      <dgm:spPr/>
    </dgm:pt>
    <dgm:pt modelId="{4BA86FF1-3F05-4D27-B36E-4E08337480FC}" type="pres">
      <dgm:prSet presAssocID="{E4C097B4-68E9-40B2-A58A-9066690E9E0D}" presName="vert2" presStyleCnt="0"/>
      <dgm:spPr/>
    </dgm:pt>
    <dgm:pt modelId="{8B0ED12B-027A-4C02-B1B6-7BD19F9C5205}" type="pres">
      <dgm:prSet presAssocID="{E4C097B4-68E9-40B2-A58A-9066690E9E0D}" presName="thinLine2b" presStyleLbl="callout" presStyleIdx="2" presStyleCnt="3"/>
      <dgm:spPr/>
    </dgm:pt>
    <dgm:pt modelId="{E5EED2D3-6CC2-46E6-9A8C-24B6976D6A0F}" type="pres">
      <dgm:prSet presAssocID="{E4C097B4-68E9-40B2-A58A-9066690E9E0D}" presName="vertSpace2b" presStyleCnt="0"/>
      <dgm:spPr/>
    </dgm:pt>
  </dgm:ptLst>
  <dgm:cxnLst>
    <dgm:cxn modelId="{A82DE619-4040-48FF-B6AF-5CD719A6AD99}" type="presOf" srcId="{31117D63-064B-4169-98A5-A4DCE70E5D3B}" destId="{7A76D2B6-245F-4F49-94E3-3F73E35AEDC8}" srcOrd="0" destOrd="0" presId="urn:microsoft.com/office/officeart/2008/layout/LinedList"/>
    <dgm:cxn modelId="{357F5F26-E986-45B6-BC51-10DC9E28E66A}" srcId="{BBE28F61-4735-4079-9A03-FBB34C7D773C}" destId="{31117D63-064B-4169-98A5-A4DCE70E5D3B}" srcOrd="0" destOrd="0" parTransId="{B96BD23C-4D98-45D8-A680-B5B0F92EAB5E}" sibTransId="{1563C7BB-AA05-46BC-B951-D94CED3F7FE9}"/>
    <dgm:cxn modelId="{CF23B62A-0751-4FBE-A011-685AD98EAE86}" type="presOf" srcId="{274E2C17-9305-4D44-837D-A26FBEBB4AF2}" destId="{583D1740-3940-42FE-86C9-AF887EF6ACF0}" srcOrd="0" destOrd="0" presId="urn:microsoft.com/office/officeart/2008/layout/LinedList"/>
    <dgm:cxn modelId="{A01CBE31-E30D-455B-9D98-B4F0455B0A45}" srcId="{31117D63-064B-4169-98A5-A4DCE70E5D3B}" destId="{E4C097B4-68E9-40B2-A58A-9066690E9E0D}" srcOrd="2" destOrd="0" parTransId="{F8295DDE-EEC1-4AE0-8472-1A4ACAFF4541}" sibTransId="{12C17D2E-CA1E-4100-9DAA-A921B51276C2}"/>
    <dgm:cxn modelId="{2A42C442-E990-4D4A-B9ED-0A1B670A9676}" type="presOf" srcId="{BBE28F61-4735-4079-9A03-FBB34C7D773C}" destId="{75D0DDDF-659C-42D0-A938-DF5AD1DA0D75}" srcOrd="0" destOrd="0" presId="urn:microsoft.com/office/officeart/2008/layout/LinedList"/>
    <dgm:cxn modelId="{653F0D67-41DC-4608-A3D6-59875CD655EF}" srcId="{31117D63-064B-4169-98A5-A4DCE70E5D3B}" destId="{274E2C17-9305-4D44-837D-A26FBEBB4AF2}" srcOrd="1" destOrd="0" parTransId="{21D35BDF-E2EA-4029-9BD9-ED64DD8A2A1C}" sibTransId="{9830ED5C-244D-4254-B400-6A8AE418F581}"/>
    <dgm:cxn modelId="{433EC24C-62E6-4725-A13B-D7BE0DCA638F}" type="presOf" srcId="{E4C097B4-68E9-40B2-A58A-9066690E9E0D}" destId="{D51C1C49-2102-417F-8B18-A4AB64E8C6E7}" srcOrd="0" destOrd="0" presId="urn:microsoft.com/office/officeart/2008/layout/LinedList"/>
    <dgm:cxn modelId="{F1C0CCB1-5865-49FD-A090-161E228691A5}" type="presOf" srcId="{27489575-6B95-4FA8-AE3B-67805089CA85}" destId="{83F72C19-5DD7-4EBA-861B-206EE42B5E2A}" srcOrd="0" destOrd="0" presId="urn:microsoft.com/office/officeart/2008/layout/LinedList"/>
    <dgm:cxn modelId="{BA2446D7-685E-4F82-B12D-CD0DE376F062}" srcId="{31117D63-064B-4169-98A5-A4DCE70E5D3B}" destId="{27489575-6B95-4FA8-AE3B-67805089CA85}" srcOrd="0" destOrd="0" parTransId="{85FD2FA3-92BD-45A2-BCFD-5FE080CC9D4A}" sibTransId="{E26B29AF-65C0-4C28-A012-9701B69420B1}"/>
    <dgm:cxn modelId="{0222BEFC-849D-44AE-B111-190F7B7056C1}" type="presParOf" srcId="{75D0DDDF-659C-42D0-A938-DF5AD1DA0D75}" destId="{D4C45508-0878-4B6B-89AC-176758BE29DD}" srcOrd="0" destOrd="0" presId="urn:microsoft.com/office/officeart/2008/layout/LinedList"/>
    <dgm:cxn modelId="{30341EE0-9751-4778-A04F-71B4588AC765}" type="presParOf" srcId="{75D0DDDF-659C-42D0-A938-DF5AD1DA0D75}" destId="{7FEA3582-8535-42CE-9F09-3DBB22DAA21A}" srcOrd="1" destOrd="0" presId="urn:microsoft.com/office/officeart/2008/layout/LinedList"/>
    <dgm:cxn modelId="{508AE871-CA16-4594-AA34-45FCD6918A50}" type="presParOf" srcId="{7FEA3582-8535-42CE-9F09-3DBB22DAA21A}" destId="{7A76D2B6-245F-4F49-94E3-3F73E35AEDC8}" srcOrd="0" destOrd="0" presId="urn:microsoft.com/office/officeart/2008/layout/LinedList"/>
    <dgm:cxn modelId="{B085AD2C-6F45-4A3D-BDF7-858ACBAEF5BE}" type="presParOf" srcId="{7FEA3582-8535-42CE-9F09-3DBB22DAA21A}" destId="{0C03279F-B088-4612-B657-77BAD87927DD}" srcOrd="1" destOrd="0" presId="urn:microsoft.com/office/officeart/2008/layout/LinedList"/>
    <dgm:cxn modelId="{4A50243D-B3B3-460C-B6BF-E626957993A1}" type="presParOf" srcId="{0C03279F-B088-4612-B657-77BAD87927DD}" destId="{D0DA709E-C098-4F48-916E-4AA6704DBC07}" srcOrd="0" destOrd="0" presId="urn:microsoft.com/office/officeart/2008/layout/LinedList"/>
    <dgm:cxn modelId="{084F2780-DCBC-483C-920B-6D97C66F4C05}" type="presParOf" srcId="{0C03279F-B088-4612-B657-77BAD87927DD}" destId="{82C2319F-B82B-4DDD-9824-2DBA9F29344D}" srcOrd="1" destOrd="0" presId="urn:microsoft.com/office/officeart/2008/layout/LinedList"/>
    <dgm:cxn modelId="{AC0280A0-473C-4808-9D8A-4506054E8AA4}" type="presParOf" srcId="{82C2319F-B82B-4DDD-9824-2DBA9F29344D}" destId="{CA3D3AEC-B7E5-45B5-A8A5-EA6802E2F2A4}" srcOrd="0" destOrd="0" presId="urn:microsoft.com/office/officeart/2008/layout/LinedList"/>
    <dgm:cxn modelId="{4D520F9C-AF4C-4E2E-ACF1-00CA89B8E836}" type="presParOf" srcId="{82C2319F-B82B-4DDD-9824-2DBA9F29344D}" destId="{83F72C19-5DD7-4EBA-861B-206EE42B5E2A}" srcOrd="1" destOrd="0" presId="urn:microsoft.com/office/officeart/2008/layout/LinedList"/>
    <dgm:cxn modelId="{9A9F48B3-A087-4459-BFFC-525AF6088AD2}" type="presParOf" srcId="{82C2319F-B82B-4DDD-9824-2DBA9F29344D}" destId="{29BC28E5-4FAC-4074-B091-8A98F31F73EF}" srcOrd="2" destOrd="0" presId="urn:microsoft.com/office/officeart/2008/layout/LinedList"/>
    <dgm:cxn modelId="{B916E12B-172E-4304-B257-0F369A42118F}" type="presParOf" srcId="{0C03279F-B088-4612-B657-77BAD87927DD}" destId="{A6FEEC89-5331-4581-81D3-CAA5B526BD11}" srcOrd="2" destOrd="0" presId="urn:microsoft.com/office/officeart/2008/layout/LinedList"/>
    <dgm:cxn modelId="{5E6C60AF-2C50-4860-9949-A9AB1B3C9180}" type="presParOf" srcId="{0C03279F-B088-4612-B657-77BAD87927DD}" destId="{33B61B33-A4EE-4E38-B85D-8000214DE227}" srcOrd="3" destOrd="0" presId="urn:microsoft.com/office/officeart/2008/layout/LinedList"/>
    <dgm:cxn modelId="{76E5A54D-66D1-4A4A-8237-6A9598BD2323}" type="presParOf" srcId="{0C03279F-B088-4612-B657-77BAD87927DD}" destId="{32CAB4A9-62C2-4B9E-9B24-91FB5D2B47EA}" srcOrd="4" destOrd="0" presId="urn:microsoft.com/office/officeart/2008/layout/LinedList"/>
    <dgm:cxn modelId="{2F49CFA8-D3C0-4C45-9142-E1733A776160}" type="presParOf" srcId="{32CAB4A9-62C2-4B9E-9B24-91FB5D2B47EA}" destId="{0FC5B512-3EAD-48EE-871C-5B42B2B25567}" srcOrd="0" destOrd="0" presId="urn:microsoft.com/office/officeart/2008/layout/LinedList"/>
    <dgm:cxn modelId="{8EFCA10D-5B3D-4E6C-9108-14FF9D371B01}" type="presParOf" srcId="{32CAB4A9-62C2-4B9E-9B24-91FB5D2B47EA}" destId="{583D1740-3940-42FE-86C9-AF887EF6ACF0}" srcOrd="1" destOrd="0" presId="urn:microsoft.com/office/officeart/2008/layout/LinedList"/>
    <dgm:cxn modelId="{C3F979DF-4C64-4A20-98C0-BD71A3939EF3}" type="presParOf" srcId="{32CAB4A9-62C2-4B9E-9B24-91FB5D2B47EA}" destId="{836FC7AF-9AF5-4244-9092-6D5DE963E208}" srcOrd="2" destOrd="0" presId="urn:microsoft.com/office/officeart/2008/layout/LinedList"/>
    <dgm:cxn modelId="{D3F17F2F-2581-4948-8EFE-904B2C7849A5}" type="presParOf" srcId="{0C03279F-B088-4612-B657-77BAD87927DD}" destId="{69A35B72-73A0-4532-9A7B-F60DDA8AF913}" srcOrd="5" destOrd="0" presId="urn:microsoft.com/office/officeart/2008/layout/LinedList"/>
    <dgm:cxn modelId="{AB53347E-59DA-4407-8ECA-5E27CF0B79FE}" type="presParOf" srcId="{0C03279F-B088-4612-B657-77BAD87927DD}" destId="{273B7ED6-0657-4BED-97C1-2FF600F184BB}" srcOrd="6" destOrd="0" presId="urn:microsoft.com/office/officeart/2008/layout/LinedList"/>
    <dgm:cxn modelId="{E78A576B-4212-4F08-94F9-DE1502B3E85D}" type="presParOf" srcId="{0C03279F-B088-4612-B657-77BAD87927DD}" destId="{DF7EAB08-8709-4334-BFFD-A251EB20F829}" srcOrd="7" destOrd="0" presId="urn:microsoft.com/office/officeart/2008/layout/LinedList"/>
    <dgm:cxn modelId="{D947853A-415F-4CB6-8E73-B393A7AEF087}" type="presParOf" srcId="{DF7EAB08-8709-4334-BFFD-A251EB20F829}" destId="{595F67B3-8044-4FDB-8A72-8AC1E0485B6C}" srcOrd="0" destOrd="0" presId="urn:microsoft.com/office/officeart/2008/layout/LinedList"/>
    <dgm:cxn modelId="{2C7501F9-65D5-45BB-9F2F-2D4F43BB97C9}" type="presParOf" srcId="{DF7EAB08-8709-4334-BFFD-A251EB20F829}" destId="{D51C1C49-2102-417F-8B18-A4AB64E8C6E7}" srcOrd="1" destOrd="0" presId="urn:microsoft.com/office/officeart/2008/layout/LinedList"/>
    <dgm:cxn modelId="{59563DA5-5F33-42C4-963D-209A76DA2F4E}" type="presParOf" srcId="{DF7EAB08-8709-4334-BFFD-A251EB20F829}" destId="{4BA86FF1-3F05-4D27-B36E-4E08337480FC}" srcOrd="2" destOrd="0" presId="urn:microsoft.com/office/officeart/2008/layout/LinedList"/>
    <dgm:cxn modelId="{FC86116D-B372-4075-8D28-5EF5FC2312E2}" type="presParOf" srcId="{0C03279F-B088-4612-B657-77BAD87927DD}" destId="{8B0ED12B-027A-4C02-B1B6-7BD19F9C5205}" srcOrd="8" destOrd="0" presId="urn:microsoft.com/office/officeart/2008/layout/LinedList"/>
    <dgm:cxn modelId="{D50EF18A-8976-464C-AD4C-BAD391897C45}" type="presParOf" srcId="{0C03279F-B088-4612-B657-77BAD87927DD}" destId="{E5EED2D3-6CC2-46E6-9A8C-24B6976D6A0F}"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CCD5AD-F520-42A9-953C-1B7BC9C506BA}"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5FFBEF52-99A5-4024-8BD9-5FAB03DC0A4A}">
      <dgm:prSet/>
      <dgm:spPr/>
      <dgm:t>
        <a:bodyPr/>
        <a:lstStyle/>
        <a:p>
          <a:r>
            <a:rPr lang="en-GB"/>
            <a:t>People with Asperger syndrome do not have a learning disability. Most people with Asperger syndrome have gone through mainstream school and some may move into higher education and employment. </a:t>
          </a:r>
          <a:endParaRPr lang="en-US"/>
        </a:p>
      </dgm:t>
    </dgm:pt>
    <dgm:pt modelId="{9ED779AF-D6F1-4B5B-8043-B375E92C777E}" type="parTrans" cxnId="{F4329F41-6C0F-43BC-B71B-57BD3E1330C5}">
      <dgm:prSet/>
      <dgm:spPr/>
      <dgm:t>
        <a:bodyPr/>
        <a:lstStyle/>
        <a:p>
          <a:endParaRPr lang="en-US"/>
        </a:p>
      </dgm:t>
    </dgm:pt>
    <dgm:pt modelId="{6FA8DE0D-1311-458B-A032-6DD492A61F02}" type="sibTrans" cxnId="{F4329F41-6C0F-43BC-B71B-57BD3E1330C5}">
      <dgm:prSet/>
      <dgm:spPr/>
      <dgm:t>
        <a:bodyPr/>
        <a:lstStyle/>
        <a:p>
          <a:endParaRPr lang="en-US"/>
        </a:p>
      </dgm:t>
    </dgm:pt>
    <dgm:pt modelId="{41F690E7-E388-4A7B-8596-B3A7C77D2552}">
      <dgm:prSet/>
      <dgm:spPr/>
      <dgm:t>
        <a:bodyPr/>
        <a:lstStyle/>
        <a:p>
          <a:r>
            <a:rPr lang="en-GB"/>
            <a:t>Sometimes people will have specialist knowledge and understanding on one or two specific topics, such as I.T or maths. People with Asperger syndrome may excel in some areas, in particular: </a:t>
          </a:r>
          <a:endParaRPr lang="en-US"/>
        </a:p>
      </dgm:t>
    </dgm:pt>
    <dgm:pt modelId="{F33E5AFA-AF58-4EAE-BBA4-4D0A5B4D1488}" type="parTrans" cxnId="{8B0BB334-1F18-47F2-AB38-83346127BF19}">
      <dgm:prSet/>
      <dgm:spPr/>
      <dgm:t>
        <a:bodyPr/>
        <a:lstStyle/>
        <a:p>
          <a:endParaRPr lang="en-US"/>
        </a:p>
      </dgm:t>
    </dgm:pt>
    <dgm:pt modelId="{B13A45FD-98FB-4FD2-BB11-C8C8C3104D19}" type="sibTrans" cxnId="{8B0BB334-1F18-47F2-AB38-83346127BF19}">
      <dgm:prSet/>
      <dgm:spPr/>
      <dgm:t>
        <a:bodyPr/>
        <a:lstStyle/>
        <a:p>
          <a:endParaRPr lang="en-US"/>
        </a:p>
      </dgm:t>
    </dgm:pt>
    <dgm:pt modelId="{9D70DF64-E649-40C6-8C16-01107D7253F3}">
      <dgm:prSet/>
      <dgm:spPr/>
      <dgm:t>
        <a:bodyPr/>
        <a:lstStyle/>
        <a:p>
          <a:r>
            <a:rPr lang="en-GB"/>
            <a:t>Language skills </a:t>
          </a:r>
          <a:endParaRPr lang="en-US"/>
        </a:p>
      </dgm:t>
    </dgm:pt>
    <dgm:pt modelId="{99D2F83F-5052-4218-960A-07E6840AA3E1}" type="parTrans" cxnId="{5403666D-2A4A-4B84-BB38-07075F2ADFD8}">
      <dgm:prSet/>
      <dgm:spPr/>
      <dgm:t>
        <a:bodyPr/>
        <a:lstStyle/>
        <a:p>
          <a:endParaRPr lang="en-US"/>
        </a:p>
      </dgm:t>
    </dgm:pt>
    <dgm:pt modelId="{4C614896-A9B2-4777-9E27-4033F2E6BFF0}" type="sibTrans" cxnId="{5403666D-2A4A-4B84-BB38-07075F2ADFD8}">
      <dgm:prSet/>
      <dgm:spPr/>
      <dgm:t>
        <a:bodyPr/>
        <a:lstStyle/>
        <a:p>
          <a:endParaRPr lang="en-US"/>
        </a:p>
      </dgm:t>
    </dgm:pt>
    <dgm:pt modelId="{52B95D33-534E-44F2-8194-6EC259CB4E7A}">
      <dgm:prSet/>
      <dgm:spPr/>
      <dgm:t>
        <a:bodyPr/>
        <a:lstStyle/>
        <a:p>
          <a:r>
            <a:rPr lang="en-GB"/>
            <a:t>Memory </a:t>
          </a:r>
          <a:endParaRPr lang="en-US"/>
        </a:p>
      </dgm:t>
    </dgm:pt>
    <dgm:pt modelId="{533C2C31-ECC2-41FB-B527-281B55D09A50}" type="parTrans" cxnId="{93C48B4E-84F3-4FF2-8617-3DE07C9C80C5}">
      <dgm:prSet/>
      <dgm:spPr/>
      <dgm:t>
        <a:bodyPr/>
        <a:lstStyle/>
        <a:p>
          <a:endParaRPr lang="en-US"/>
        </a:p>
      </dgm:t>
    </dgm:pt>
    <dgm:pt modelId="{0DD271C0-5BDC-42A2-BB71-F549DEF261DA}" type="sibTrans" cxnId="{93C48B4E-84F3-4FF2-8617-3DE07C9C80C5}">
      <dgm:prSet/>
      <dgm:spPr/>
      <dgm:t>
        <a:bodyPr/>
        <a:lstStyle/>
        <a:p>
          <a:endParaRPr lang="en-US"/>
        </a:p>
      </dgm:t>
    </dgm:pt>
    <dgm:pt modelId="{70BEBA8A-57E6-4826-841C-714F9594F567}">
      <dgm:prSet/>
      <dgm:spPr/>
      <dgm:t>
        <a:bodyPr/>
        <a:lstStyle/>
        <a:p>
          <a:r>
            <a:rPr lang="en-GB"/>
            <a:t>Concentration on a preferred activity. </a:t>
          </a:r>
          <a:endParaRPr lang="en-US"/>
        </a:p>
      </dgm:t>
    </dgm:pt>
    <dgm:pt modelId="{2C8237BA-638B-405F-A79C-690DADD3D56C}" type="parTrans" cxnId="{2BF1ABF6-AE18-49CF-8D86-E7BDA9570E3D}">
      <dgm:prSet/>
      <dgm:spPr/>
      <dgm:t>
        <a:bodyPr/>
        <a:lstStyle/>
        <a:p>
          <a:endParaRPr lang="en-US"/>
        </a:p>
      </dgm:t>
    </dgm:pt>
    <dgm:pt modelId="{982DAC5C-1AC7-4980-8649-9A2D54EBCD9B}" type="sibTrans" cxnId="{2BF1ABF6-AE18-49CF-8D86-E7BDA9570E3D}">
      <dgm:prSet/>
      <dgm:spPr/>
      <dgm:t>
        <a:bodyPr/>
        <a:lstStyle/>
        <a:p>
          <a:endParaRPr lang="en-US"/>
        </a:p>
      </dgm:t>
    </dgm:pt>
    <dgm:pt modelId="{8D860FC2-7FBE-410E-BEFC-5D015E6F69C3}" type="pres">
      <dgm:prSet presAssocID="{83CCD5AD-F520-42A9-953C-1B7BC9C506BA}" presName="linear" presStyleCnt="0">
        <dgm:presLayoutVars>
          <dgm:animLvl val="lvl"/>
          <dgm:resizeHandles val="exact"/>
        </dgm:presLayoutVars>
      </dgm:prSet>
      <dgm:spPr/>
    </dgm:pt>
    <dgm:pt modelId="{9C0942FC-D3ED-4B59-8E90-A689C421FB12}" type="pres">
      <dgm:prSet presAssocID="{5FFBEF52-99A5-4024-8BD9-5FAB03DC0A4A}" presName="parentText" presStyleLbl="node1" presStyleIdx="0" presStyleCnt="5">
        <dgm:presLayoutVars>
          <dgm:chMax val="0"/>
          <dgm:bulletEnabled val="1"/>
        </dgm:presLayoutVars>
      </dgm:prSet>
      <dgm:spPr/>
    </dgm:pt>
    <dgm:pt modelId="{27E4D058-897B-4D29-8789-E9DC8178DD35}" type="pres">
      <dgm:prSet presAssocID="{6FA8DE0D-1311-458B-A032-6DD492A61F02}" presName="spacer" presStyleCnt="0"/>
      <dgm:spPr/>
    </dgm:pt>
    <dgm:pt modelId="{45C3E00A-60A7-4919-B3D3-02F10BE7141A}" type="pres">
      <dgm:prSet presAssocID="{41F690E7-E388-4A7B-8596-B3A7C77D2552}" presName="parentText" presStyleLbl="node1" presStyleIdx="1" presStyleCnt="5">
        <dgm:presLayoutVars>
          <dgm:chMax val="0"/>
          <dgm:bulletEnabled val="1"/>
        </dgm:presLayoutVars>
      </dgm:prSet>
      <dgm:spPr/>
    </dgm:pt>
    <dgm:pt modelId="{8B6484D6-9098-4557-938A-C097FB43D61C}" type="pres">
      <dgm:prSet presAssocID="{B13A45FD-98FB-4FD2-BB11-C8C8C3104D19}" presName="spacer" presStyleCnt="0"/>
      <dgm:spPr/>
    </dgm:pt>
    <dgm:pt modelId="{48994994-BB7D-414E-9065-ED62234D7089}" type="pres">
      <dgm:prSet presAssocID="{9D70DF64-E649-40C6-8C16-01107D7253F3}" presName="parentText" presStyleLbl="node1" presStyleIdx="2" presStyleCnt="5">
        <dgm:presLayoutVars>
          <dgm:chMax val="0"/>
          <dgm:bulletEnabled val="1"/>
        </dgm:presLayoutVars>
      </dgm:prSet>
      <dgm:spPr/>
    </dgm:pt>
    <dgm:pt modelId="{C9F664E8-77BD-4E86-B8C8-69AEAEED4230}" type="pres">
      <dgm:prSet presAssocID="{4C614896-A9B2-4777-9E27-4033F2E6BFF0}" presName="spacer" presStyleCnt="0"/>
      <dgm:spPr/>
    </dgm:pt>
    <dgm:pt modelId="{93971D27-42C3-4D81-89D8-3355ED08A27B}" type="pres">
      <dgm:prSet presAssocID="{52B95D33-534E-44F2-8194-6EC259CB4E7A}" presName="parentText" presStyleLbl="node1" presStyleIdx="3" presStyleCnt="5">
        <dgm:presLayoutVars>
          <dgm:chMax val="0"/>
          <dgm:bulletEnabled val="1"/>
        </dgm:presLayoutVars>
      </dgm:prSet>
      <dgm:spPr/>
    </dgm:pt>
    <dgm:pt modelId="{BA20D2F6-8280-46A3-BFDC-BEC1C3A667D7}" type="pres">
      <dgm:prSet presAssocID="{0DD271C0-5BDC-42A2-BB71-F549DEF261DA}" presName="spacer" presStyleCnt="0"/>
      <dgm:spPr/>
    </dgm:pt>
    <dgm:pt modelId="{1D19CF91-A79E-4A85-A090-B6724F43F4F7}" type="pres">
      <dgm:prSet presAssocID="{70BEBA8A-57E6-4826-841C-714F9594F567}" presName="parentText" presStyleLbl="node1" presStyleIdx="4" presStyleCnt="5">
        <dgm:presLayoutVars>
          <dgm:chMax val="0"/>
          <dgm:bulletEnabled val="1"/>
        </dgm:presLayoutVars>
      </dgm:prSet>
      <dgm:spPr/>
    </dgm:pt>
  </dgm:ptLst>
  <dgm:cxnLst>
    <dgm:cxn modelId="{04CF070F-C7DB-4FB7-AC27-1CC94B217E58}" type="presOf" srcId="{5FFBEF52-99A5-4024-8BD9-5FAB03DC0A4A}" destId="{9C0942FC-D3ED-4B59-8E90-A689C421FB12}" srcOrd="0" destOrd="0" presId="urn:microsoft.com/office/officeart/2005/8/layout/vList2"/>
    <dgm:cxn modelId="{C6FBC622-0DD4-487F-BEB2-691511B1EB66}" type="presOf" srcId="{52B95D33-534E-44F2-8194-6EC259CB4E7A}" destId="{93971D27-42C3-4D81-89D8-3355ED08A27B}" srcOrd="0" destOrd="0" presId="urn:microsoft.com/office/officeart/2005/8/layout/vList2"/>
    <dgm:cxn modelId="{8B0BB334-1F18-47F2-AB38-83346127BF19}" srcId="{83CCD5AD-F520-42A9-953C-1B7BC9C506BA}" destId="{41F690E7-E388-4A7B-8596-B3A7C77D2552}" srcOrd="1" destOrd="0" parTransId="{F33E5AFA-AF58-4EAE-BBA4-4D0A5B4D1488}" sibTransId="{B13A45FD-98FB-4FD2-BB11-C8C8C3104D19}"/>
    <dgm:cxn modelId="{F4329F41-6C0F-43BC-B71B-57BD3E1330C5}" srcId="{83CCD5AD-F520-42A9-953C-1B7BC9C506BA}" destId="{5FFBEF52-99A5-4024-8BD9-5FAB03DC0A4A}" srcOrd="0" destOrd="0" parTransId="{9ED779AF-D6F1-4B5B-8043-B375E92C777E}" sibTransId="{6FA8DE0D-1311-458B-A032-6DD492A61F02}"/>
    <dgm:cxn modelId="{82A12F6A-B169-43B9-B1F0-F6E5E1F28A4B}" type="presOf" srcId="{9D70DF64-E649-40C6-8C16-01107D7253F3}" destId="{48994994-BB7D-414E-9065-ED62234D7089}" srcOrd="0" destOrd="0" presId="urn:microsoft.com/office/officeart/2005/8/layout/vList2"/>
    <dgm:cxn modelId="{5403666D-2A4A-4B84-BB38-07075F2ADFD8}" srcId="{83CCD5AD-F520-42A9-953C-1B7BC9C506BA}" destId="{9D70DF64-E649-40C6-8C16-01107D7253F3}" srcOrd="2" destOrd="0" parTransId="{99D2F83F-5052-4218-960A-07E6840AA3E1}" sibTransId="{4C614896-A9B2-4777-9E27-4033F2E6BFF0}"/>
    <dgm:cxn modelId="{93C48B4E-84F3-4FF2-8617-3DE07C9C80C5}" srcId="{83CCD5AD-F520-42A9-953C-1B7BC9C506BA}" destId="{52B95D33-534E-44F2-8194-6EC259CB4E7A}" srcOrd="3" destOrd="0" parTransId="{533C2C31-ECC2-41FB-B527-281B55D09A50}" sibTransId="{0DD271C0-5BDC-42A2-BB71-F549DEF261DA}"/>
    <dgm:cxn modelId="{C717E072-E631-4AA7-BDCD-EF1596497E39}" type="presOf" srcId="{41F690E7-E388-4A7B-8596-B3A7C77D2552}" destId="{45C3E00A-60A7-4919-B3D3-02F10BE7141A}" srcOrd="0" destOrd="0" presId="urn:microsoft.com/office/officeart/2005/8/layout/vList2"/>
    <dgm:cxn modelId="{B6AA93A6-AB41-4572-831D-150DCD558A19}" type="presOf" srcId="{83CCD5AD-F520-42A9-953C-1B7BC9C506BA}" destId="{8D860FC2-7FBE-410E-BEFC-5D015E6F69C3}" srcOrd="0" destOrd="0" presId="urn:microsoft.com/office/officeart/2005/8/layout/vList2"/>
    <dgm:cxn modelId="{2BF1ABF6-AE18-49CF-8D86-E7BDA9570E3D}" srcId="{83CCD5AD-F520-42A9-953C-1B7BC9C506BA}" destId="{70BEBA8A-57E6-4826-841C-714F9594F567}" srcOrd="4" destOrd="0" parTransId="{2C8237BA-638B-405F-A79C-690DADD3D56C}" sibTransId="{982DAC5C-1AC7-4980-8649-9A2D54EBCD9B}"/>
    <dgm:cxn modelId="{2F2198F7-E80F-4A18-B5AC-6C2A83F8188E}" type="presOf" srcId="{70BEBA8A-57E6-4826-841C-714F9594F567}" destId="{1D19CF91-A79E-4A85-A090-B6724F43F4F7}" srcOrd="0" destOrd="0" presId="urn:microsoft.com/office/officeart/2005/8/layout/vList2"/>
    <dgm:cxn modelId="{A8CB6600-BB6D-42C6-837D-86CC43C07FE7}" type="presParOf" srcId="{8D860FC2-7FBE-410E-BEFC-5D015E6F69C3}" destId="{9C0942FC-D3ED-4B59-8E90-A689C421FB12}" srcOrd="0" destOrd="0" presId="urn:microsoft.com/office/officeart/2005/8/layout/vList2"/>
    <dgm:cxn modelId="{2D356DB3-AF5B-44E8-946C-D958A5A64882}" type="presParOf" srcId="{8D860FC2-7FBE-410E-BEFC-5D015E6F69C3}" destId="{27E4D058-897B-4D29-8789-E9DC8178DD35}" srcOrd="1" destOrd="0" presId="urn:microsoft.com/office/officeart/2005/8/layout/vList2"/>
    <dgm:cxn modelId="{B08EF06F-3F48-4A8A-805C-A26A432783D7}" type="presParOf" srcId="{8D860FC2-7FBE-410E-BEFC-5D015E6F69C3}" destId="{45C3E00A-60A7-4919-B3D3-02F10BE7141A}" srcOrd="2" destOrd="0" presId="urn:microsoft.com/office/officeart/2005/8/layout/vList2"/>
    <dgm:cxn modelId="{3AC618F0-F1C4-45E6-A29A-B46F6F9787E8}" type="presParOf" srcId="{8D860FC2-7FBE-410E-BEFC-5D015E6F69C3}" destId="{8B6484D6-9098-4557-938A-C097FB43D61C}" srcOrd="3" destOrd="0" presId="urn:microsoft.com/office/officeart/2005/8/layout/vList2"/>
    <dgm:cxn modelId="{4DF873B9-7F85-4354-9305-415D57F32586}" type="presParOf" srcId="{8D860FC2-7FBE-410E-BEFC-5D015E6F69C3}" destId="{48994994-BB7D-414E-9065-ED62234D7089}" srcOrd="4" destOrd="0" presId="urn:microsoft.com/office/officeart/2005/8/layout/vList2"/>
    <dgm:cxn modelId="{34B8388E-0F96-4993-A3E5-09C829364C28}" type="presParOf" srcId="{8D860FC2-7FBE-410E-BEFC-5D015E6F69C3}" destId="{C9F664E8-77BD-4E86-B8C8-69AEAEED4230}" srcOrd="5" destOrd="0" presId="urn:microsoft.com/office/officeart/2005/8/layout/vList2"/>
    <dgm:cxn modelId="{103261E2-B43D-43ED-AF51-6FFDFCDA8104}" type="presParOf" srcId="{8D860FC2-7FBE-410E-BEFC-5D015E6F69C3}" destId="{93971D27-42C3-4D81-89D8-3355ED08A27B}" srcOrd="6" destOrd="0" presId="urn:microsoft.com/office/officeart/2005/8/layout/vList2"/>
    <dgm:cxn modelId="{CF282441-7F8A-40BF-8BE0-98C7B109BA03}" type="presParOf" srcId="{8D860FC2-7FBE-410E-BEFC-5D015E6F69C3}" destId="{BA20D2F6-8280-46A3-BFDC-BEC1C3A667D7}" srcOrd="7" destOrd="0" presId="urn:microsoft.com/office/officeart/2005/8/layout/vList2"/>
    <dgm:cxn modelId="{22226509-2B80-44A7-B75C-0658CE15E21A}" type="presParOf" srcId="{8D860FC2-7FBE-410E-BEFC-5D015E6F69C3}" destId="{1D19CF91-A79E-4A85-A090-B6724F43F4F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F3BEE-EDE7-4BC2-9710-D2FDC0098D4A}">
      <dsp:nvSpPr>
        <dsp:cNvPr id="0" name=""/>
        <dsp:cNvSpPr/>
      </dsp:nvSpPr>
      <dsp:spPr>
        <a:xfrm>
          <a:off x="0" y="234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DD4217-E801-4D4D-9FA7-224296EF4DCF}">
      <dsp:nvSpPr>
        <dsp:cNvPr id="0" name=""/>
        <dsp:cNvSpPr/>
      </dsp:nvSpPr>
      <dsp:spPr>
        <a:xfrm>
          <a:off x="0" y="2345"/>
          <a:ext cx="10515600" cy="1599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Many people with ADHD also experience additional problems such as sleep disorders, and may have further learning difficulties caused by their difficulty with holding attention. </a:t>
          </a:r>
          <a:endParaRPr lang="en-US" sz="2500" kern="1200"/>
        </a:p>
      </dsp:txBody>
      <dsp:txXfrm>
        <a:off x="0" y="2345"/>
        <a:ext cx="10515600" cy="1599694"/>
      </dsp:txXfrm>
    </dsp:sp>
    <dsp:sp modelId="{4749705F-8E65-4953-8CFC-F101B0ED2951}">
      <dsp:nvSpPr>
        <dsp:cNvPr id="0" name=""/>
        <dsp:cNvSpPr/>
      </dsp:nvSpPr>
      <dsp:spPr>
        <a:xfrm>
          <a:off x="0" y="160204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274829-D4EC-409C-86EA-EEAFB12A42E8}">
      <dsp:nvSpPr>
        <dsp:cNvPr id="0" name=""/>
        <dsp:cNvSpPr/>
      </dsp:nvSpPr>
      <dsp:spPr>
        <a:xfrm>
          <a:off x="0" y="1602040"/>
          <a:ext cx="10515600" cy="1599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ADHD has no effect on intelligence, but some people with a learning disability may also have ADHD. </a:t>
          </a:r>
          <a:endParaRPr lang="en-US" sz="2500" kern="1200"/>
        </a:p>
      </dsp:txBody>
      <dsp:txXfrm>
        <a:off x="0" y="1602040"/>
        <a:ext cx="10515600" cy="1599694"/>
      </dsp:txXfrm>
    </dsp:sp>
    <dsp:sp modelId="{B96B53E6-3198-4CDD-85E5-89E2AA500A6D}">
      <dsp:nvSpPr>
        <dsp:cNvPr id="0" name=""/>
        <dsp:cNvSpPr/>
      </dsp:nvSpPr>
      <dsp:spPr>
        <a:xfrm>
          <a:off x="0" y="32017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8664C4-A1EE-46C6-BF15-E9E56C7C6F93}">
      <dsp:nvSpPr>
        <dsp:cNvPr id="0" name=""/>
        <dsp:cNvSpPr/>
      </dsp:nvSpPr>
      <dsp:spPr>
        <a:xfrm>
          <a:off x="0" y="3201734"/>
          <a:ext cx="10515600" cy="1599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Children will usually be diagnosed by a psychiatrist or psychologist, based on specific criteria. Adults are harder to diagnose because there is no definitive set of age-appropriate symptoms.  Approximately two in five children with ADHD will continue to have difficulties past the age of 18. </a:t>
          </a:r>
          <a:endParaRPr lang="en-US" sz="2500" kern="1200"/>
        </a:p>
      </dsp:txBody>
      <dsp:txXfrm>
        <a:off x="0" y="3201734"/>
        <a:ext cx="10515600" cy="1599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95118-3E49-46E8-B8BA-59CEC3607612}">
      <dsp:nvSpPr>
        <dsp:cNvPr id="0" name=""/>
        <dsp:cNvSpPr/>
      </dsp:nvSpPr>
      <dsp:spPr>
        <a:xfrm>
          <a:off x="0" y="280827"/>
          <a:ext cx="6666833" cy="2405812"/>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a:t>It's estimated that up to 1 in every 10 to 20 people in the UK has some degree of dyslexia.</a:t>
          </a:r>
          <a:endParaRPr lang="en-US" sz="2800" kern="1200"/>
        </a:p>
      </dsp:txBody>
      <dsp:txXfrm>
        <a:off x="117442" y="398269"/>
        <a:ext cx="6431949" cy="2170928"/>
      </dsp:txXfrm>
    </dsp:sp>
    <dsp:sp modelId="{3EE158AC-9412-4BC4-9871-6FD108819DC9}">
      <dsp:nvSpPr>
        <dsp:cNvPr id="0" name=""/>
        <dsp:cNvSpPr/>
      </dsp:nvSpPr>
      <dsp:spPr>
        <a:xfrm>
          <a:off x="0" y="2767279"/>
          <a:ext cx="6666833" cy="2405812"/>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a:t>Dyslexia is lifelong problem that can present challenges on a daily basis, but support is available to improve reading and writing skills and help those with the problem be successful at school and work</a:t>
          </a:r>
          <a:endParaRPr lang="en-US" sz="2800" kern="1200"/>
        </a:p>
      </dsp:txBody>
      <dsp:txXfrm>
        <a:off x="117442" y="2884721"/>
        <a:ext cx="6431949" cy="21709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58450-1FDF-47BC-9C76-E5AEA9E784DD}">
      <dsp:nvSpPr>
        <dsp:cNvPr id="0" name=""/>
        <dsp:cNvSpPr/>
      </dsp:nvSpPr>
      <dsp:spPr>
        <a:xfrm>
          <a:off x="0" y="76234"/>
          <a:ext cx="6666833" cy="261904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Types of learning disabilities differ hugely. Someone with mild disabilities may be able to live independently with minimal support, whereas someone with severe and profound disabilities may require 24 hour care, and help with performing most daily living skills. </a:t>
          </a:r>
          <a:endParaRPr lang="en-US" sz="2200" kern="1200"/>
        </a:p>
      </dsp:txBody>
      <dsp:txXfrm>
        <a:off x="127851" y="204085"/>
        <a:ext cx="6411131" cy="2363343"/>
      </dsp:txXfrm>
    </dsp:sp>
    <dsp:sp modelId="{440AA4BB-2E95-4AFA-94A7-5A1443A53F9A}">
      <dsp:nvSpPr>
        <dsp:cNvPr id="0" name=""/>
        <dsp:cNvSpPr/>
      </dsp:nvSpPr>
      <dsp:spPr>
        <a:xfrm>
          <a:off x="0" y="2758639"/>
          <a:ext cx="6666833" cy="2619045"/>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A learning disability is defined by the Department of Health as a “significant reduced ability to understand new or complex information, to learn new skills (impaired intelligence), with a reduced ability to cope independently (impaired social functioning), which started before adulthood” (</a:t>
          </a:r>
          <a:r>
            <a:rPr lang="en-GB" sz="2200" kern="1200">
              <a:hlinkClick xmlns:r="http://schemas.openxmlformats.org/officeDocument/2006/relationships" r:id="rId1"/>
            </a:rPr>
            <a:t>Department of Health, 2001</a:t>
          </a:r>
          <a:r>
            <a:rPr lang="en-GB" sz="2200" kern="1200"/>
            <a:t>). </a:t>
          </a:r>
          <a:endParaRPr lang="en-US" sz="2200" kern="1200"/>
        </a:p>
      </dsp:txBody>
      <dsp:txXfrm>
        <a:off x="127851" y="2886490"/>
        <a:ext cx="6411131" cy="23633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67289-CB30-44AD-A5CC-91725886B28F}">
      <dsp:nvSpPr>
        <dsp:cNvPr id="0" name=""/>
        <dsp:cNvSpPr/>
      </dsp:nvSpPr>
      <dsp:spPr>
        <a:xfrm>
          <a:off x="0" y="3428332"/>
          <a:ext cx="10515600" cy="11252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a:t>Learning disabilities can be caused by any one of a variety of factors, or by a combination. Sometimes the specific cause is not known. Possible causes include the following: </a:t>
          </a:r>
          <a:endParaRPr lang="en-US" sz="2000" kern="1200"/>
        </a:p>
      </dsp:txBody>
      <dsp:txXfrm>
        <a:off x="0" y="3428332"/>
        <a:ext cx="10515600" cy="1125255"/>
      </dsp:txXfrm>
    </dsp:sp>
    <dsp:sp modelId="{5387BFCB-82B1-4516-BB3A-7EE195C7E106}">
      <dsp:nvSpPr>
        <dsp:cNvPr id="0" name=""/>
        <dsp:cNvSpPr/>
      </dsp:nvSpPr>
      <dsp:spPr>
        <a:xfrm rot="10800000">
          <a:off x="0" y="1714568"/>
          <a:ext cx="10515600" cy="173064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a:t>Learning disabilities are caused by something affecting the development of the brain. This may occur before birth (prenatally), during birth, or in early childhood. </a:t>
          </a:r>
          <a:endParaRPr lang="en-US" sz="2000" kern="1200"/>
        </a:p>
      </dsp:txBody>
      <dsp:txXfrm rot="10800000">
        <a:off x="0" y="1714568"/>
        <a:ext cx="10515600" cy="1124519"/>
      </dsp:txXfrm>
    </dsp:sp>
    <dsp:sp modelId="{D071E74E-56EF-4EF9-B9D7-BE0B68F533BD}">
      <dsp:nvSpPr>
        <dsp:cNvPr id="0" name=""/>
        <dsp:cNvSpPr/>
      </dsp:nvSpPr>
      <dsp:spPr>
        <a:xfrm rot="10800000">
          <a:off x="0" y="805"/>
          <a:ext cx="10515600" cy="173064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a:t>What causes a learning disability? </a:t>
          </a:r>
          <a:endParaRPr lang="en-US" sz="2000" kern="1200"/>
        </a:p>
      </dsp:txBody>
      <dsp:txXfrm rot="10800000">
        <a:off x="0" y="805"/>
        <a:ext cx="10515600" cy="11245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45508-0878-4B6B-89AC-176758BE29DD}">
      <dsp:nvSpPr>
        <dsp:cNvPr id="0" name=""/>
        <dsp:cNvSpPr/>
      </dsp:nvSpPr>
      <dsp:spPr>
        <a:xfrm>
          <a:off x="0" y="0"/>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A76D2B6-245F-4F49-94E3-3F73E35AEDC8}">
      <dsp:nvSpPr>
        <dsp:cNvPr id="0" name=""/>
        <dsp:cNvSpPr/>
      </dsp:nvSpPr>
      <dsp:spPr>
        <a:xfrm>
          <a:off x="0" y="0"/>
          <a:ext cx="1333366" cy="545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a:t>Non-verbal and verbal communication </a:t>
          </a:r>
          <a:endParaRPr lang="en-US" sz="1400" kern="1200"/>
        </a:p>
      </dsp:txBody>
      <dsp:txXfrm>
        <a:off x="0" y="0"/>
        <a:ext cx="1333366" cy="5453920"/>
      </dsp:txXfrm>
    </dsp:sp>
    <dsp:sp modelId="{83F72C19-5DD7-4EBA-861B-206EE42B5E2A}">
      <dsp:nvSpPr>
        <dsp:cNvPr id="0" name=""/>
        <dsp:cNvSpPr/>
      </dsp:nvSpPr>
      <dsp:spPr>
        <a:xfrm>
          <a:off x="1433369" y="85217"/>
          <a:ext cx="5233463" cy="1704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People with an ASD have difficulty in understanding the communication and language of others, and in communicating themselves. </a:t>
          </a:r>
          <a:endParaRPr lang="en-US" sz="2200" kern="1200"/>
        </a:p>
      </dsp:txBody>
      <dsp:txXfrm>
        <a:off x="1433369" y="85217"/>
        <a:ext cx="5233463" cy="1704350"/>
      </dsp:txXfrm>
    </dsp:sp>
    <dsp:sp modelId="{A6FEEC89-5331-4581-81D3-CAA5B526BD11}">
      <dsp:nvSpPr>
        <dsp:cNvPr id="0" name=""/>
        <dsp:cNvSpPr/>
      </dsp:nvSpPr>
      <dsp:spPr>
        <a:xfrm>
          <a:off x="1333366" y="1789567"/>
          <a:ext cx="53334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583D1740-3940-42FE-86C9-AF887EF6ACF0}">
      <dsp:nvSpPr>
        <dsp:cNvPr id="0" name=""/>
        <dsp:cNvSpPr/>
      </dsp:nvSpPr>
      <dsp:spPr>
        <a:xfrm>
          <a:off x="1433369" y="1874784"/>
          <a:ext cx="5233463" cy="1704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Many children are delayed in learning to speak and a small minority do not develop much functional speech. This does not mean they cannot communicate, as they use other methods to communicate their needs. </a:t>
          </a:r>
          <a:endParaRPr lang="en-US" sz="2200" kern="1200"/>
        </a:p>
      </dsp:txBody>
      <dsp:txXfrm>
        <a:off x="1433369" y="1874784"/>
        <a:ext cx="5233463" cy="1704350"/>
      </dsp:txXfrm>
    </dsp:sp>
    <dsp:sp modelId="{69A35B72-73A0-4532-9A7B-F60DDA8AF913}">
      <dsp:nvSpPr>
        <dsp:cNvPr id="0" name=""/>
        <dsp:cNvSpPr/>
      </dsp:nvSpPr>
      <dsp:spPr>
        <a:xfrm>
          <a:off x="1333366" y="3579134"/>
          <a:ext cx="53334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D51C1C49-2102-417F-8B18-A4AB64E8C6E7}">
      <dsp:nvSpPr>
        <dsp:cNvPr id="0" name=""/>
        <dsp:cNvSpPr/>
      </dsp:nvSpPr>
      <dsp:spPr>
        <a:xfrm>
          <a:off x="1433369" y="3664352"/>
          <a:ext cx="5233463" cy="1704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People with an ASD tend to have a literal understanding of language, so the use of metaphors such as ‘it’s raining cats and dogs’ should be avoided</a:t>
          </a:r>
          <a:endParaRPr lang="en-US" sz="2200" kern="1200"/>
        </a:p>
      </dsp:txBody>
      <dsp:txXfrm>
        <a:off x="1433369" y="3664352"/>
        <a:ext cx="5233463" cy="1704350"/>
      </dsp:txXfrm>
    </dsp:sp>
    <dsp:sp modelId="{8B0ED12B-027A-4C02-B1B6-7BD19F9C5205}">
      <dsp:nvSpPr>
        <dsp:cNvPr id="0" name=""/>
        <dsp:cNvSpPr/>
      </dsp:nvSpPr>
      <dsp:spPr>
        <a:xfrm>
          <a:off x="1333366" y="5368702"/>
          <a:ext cx="53334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0942FC-D3ED-4B59-8E90-A689C421FB12}">
      <dsp:nvSpPr>
        <dsp:cNvPr id="0" name=""/>
        <dsp:cNvSpPr/>
      </dsp:nvSpPr>
      <dsp:spPr>
        <a:xfrm>
          <a:off x="0" y="291964"/>
          <a:ext cx="6666833" cy="93483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People with Asperger syndrome do not have a learning disability. Most people with Asperger syndrome have gone through mainstream school and some may move into higher education and employment. </a:t>
          </a:r>
          <a:endParaRPr lang="en-US" sz="1700" kern="1200"/>
        </a:p>
      </dsp:txBody>
      <dsp:txXfrm>
        <a:off x="45635" y="337599"/>
        <a:ext cx="6575563" cy="843560"/>
      </dsp:txXfrm>
    </dsp:sp>
    <dsp:sp modelId="{45C3E00A-60A7-4919-B3D3-02F10BE7141A}">
      <dsp:nvSpPr>
        <dsp:cNvPr id="0" name=""/>
        <dsp:cNvSpPr/>
      </dsp:nvSpPr>
      <dsp:spPr>
        <a:xfrm>
          <a:off x="0" y="1275754"/>
          <a:ext cx="6666833" cy="934830"/>
        </a:xfrm>
        <a:prstGeom prst="roundRect">
          <a:avLst/>
        </a:prstGeom>
        <a:gradFill rotWithShape="0">
          <a:gsLst>
            <a:gs pos="0">
              <a:schemeClr val="accent5">
                <a:hueOff val="-1838336"/>
                <a:satOff val="-2557"/>
                <a:lumOff val="-981"/>
                <a:alphaOff val="0"/>
                <a:satMod val="103000"/>
                <a:lumMod val="102000"/>
                <a:tint val="94000"/>
              </a:schemeClr>
            </a:gs>
            <a:gs pos="50000">
              <a:schemeClr val="accent5">
                <a:hueOff val="-1838336"/>
                <a:satOff val="-2557"/>
                <a:lumOff val="-981"/>
                <a:alphaOff val="0"/>
                <a:satMod val="110000"/>
                <a:lumMod val="100000"/>
                <a:shade val="100000"/>
              </a:schemeClr>
            </a:gs>
            <a:gs pos="100000">
              <a:schemeClr val="accent5">
                <a:hueOff val="-1838336"/>
                <a:satOff val="-2557"/>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Sometimes people will have specialist knowledge and understanding on one or two specific topics, such as I.T or maths. People with Asperger syndrome may excel in some areas, in particular: </a:t>
          </a:r>
          <a:endParaRPr lang="en-US" sz="1700" kern="1200"/>
        </a:p>
      </dsp:txBody>
      <dsp:txXfrm>
        <a:off x="45635" y="1321389"/>
        <a:ext cx="6575563" cy="843560"/>
      </dsp:txXfrm>
    </dsp:sp>
    <dsp:sp modelId="{48994994-BB7D-414E-9065-ED62234D7089}">
      <dsp:nvSpPr>
        <dsp:cNvPr id="0" name=""/>
        <dsp:cNvSpPr/>
      </dsp:nvSpPr>
      <dsp:spPr>
        <a:xfrm>
          <a:off x="0" y="2259545"/>
          <a:ext cx="6666833" cy="934830"/>
        </a:xfrm>
        <a:prstGeom prst="roundRect">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Language skills </a:t>
          </a:r>
          <a:endParaRPr lang="en-US" sz="1700" kern="1200"/>
        </a:p>
      </dsp:txBody>
      <dsp:txXfrm>
        <a:off x="45635" y="2305180"/>
        <a:ext cx="6575563" cy="843560"/>
      </dsp:txXfrm>
    </dsp:sp>
    <dsp:sp modelId="{93971D27-42C3-4D81-89D8-3355ED08A27B}">
      <dsp:nvSpPr>
        <dsp:cNvPr id="0" name=""/>
        <dsp:cNvSpPr/>
      </dsp:nvSpPr>
      <dsp:spPr>
        <a:xfrm>
          <a:off x="0" y="3243335"/>
          <a:ext cx="6666833" cy="934830"/>
        </a:xfrm>
        <a:prstGeom prst="roundRect">
          <a:avLst/>
        </a:prstGeom>
        <a:gradFill rotWithShape="0">
          <a:gsLst>
            <a:gs pos="0">
              <a:schemeClr val="accent5">
                <a:hueOff val="-5515009"/>
                <a:satOff val="-7671"/>
                <a:lumOff val="-2942"/>
                <a:alphaOff val="0"/>
                <a:satMod val="103000"/>
                <a:lumMod val="102000"/>
                <a:tint val="94000"/>
              </a:schemeClr>
            </a:gs>
            <a:gs pos="50000">
              <a:schemeClr val="accent5">
                <a:hueOff val="-5515009"/>
                <a:satOff val="-7671"/>
                <a:lumOff val="-2942"/>
                <a:alphaOff val="0"/>
                <a:satMod val="110000"/>
                <a:lumMod val="100000"/>
                <a:shade val="100000"/>
              </a:schemeClr>
            </a:gs>
            <a:gs pos="100000">
              <a:schemeClr val="accent5">
                <a:hueOff val="-5515009"/>
                <a:satOff val="-7671"/>
                <a:lumOff val="-294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Memory </a:t>
          </a:r>
          <a:endParaRPr lang="en-US" sz="1700" kern="1200"/>
        </a:p>
      </dsp:txBody>
      <dsp:txXfrm>
        <a:off x="45635" y="3288970"/>
        <a:ext cx="6575563" cy="843560"/>
      </dsp:txXfrm>
    </dsp:sp>
    <dsp:sp modelId="{1D19CF91-A79E-4A85-A090-B6724F43F4F7}">
      <dsp:nvSpPr>
        <dsp:cNvPr id="0" name=""/>
        <dsp:cNvSpPr/>
      </dsp:nvSpPr>
      <dsp:spPr>
        <a:xfrm>
          <a:off x="0" y="4227125"/>
          <a:ext cx="6666833" cy="934830"/>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Concentration on a preferred activity. </a:t>
          </a:r>
          <a:endParaRPr lang="en-US" sz="1700" kern="1200"/>
        </a:p>
      </dsp:txBody>
      <dsp:txXfrm>
        <a:off x="45635" y="4272760"/>
        <a:ext cx="6575563" cy="84356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40D6D71-DC5A-4855-BDA2-3979EF1E1ADF}" type="datetimeFigureOut">
              <a:rPr lang="en-GB" smtClean="0"/>
              <a:t>18/09/2025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FB23F3-E542-4AB8-9C5C-8EA2A2C206B2}" type="slidenum">
              <a:rPr lang="en-GB" smtClean="0"/>
              <a:t>‹#›</a:t>
            </a:fld>
            <a:endParaRPr lang="en-GB"/>
          </a:p>
        </p:txBody>
      </p:sp>
    </p:spTree>
    <p:extLst>
      <p:ext uri="{BB962C8B-B14F-4D97-AF65-F5344CB8AC3E}">
        <p14:creationId xmlns:p14="http://schemas.microsoft.com/office/powerpoint/2010/main" val="3117485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40D6D71-DC5A-4855-BDA2-3979EF1E1ADF}" type="datetimeFigureOut">
              <a:rPr lang="en-GB" smtClean="0"/>
              <a:t>18/09/2025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FB23F3-E542-4AB8-9C5C-8EA2A2C206B2}" type="slidenum">
              <a:rPr lang="en-GB" smtClean="0"/>
              <a:t>‹#›</a:t>
            </a:fld>
            <a:endParaRPr lang="en-GB"/>
          </a:p>
        </p:txBody>
      </p:sp>
    </p:spTree>
    <p:extLst>
      <p:ext uri="{BB962C8B-B14F-4D97-AF65-F5344CB8AC3E}">
        <p14:creationId xmlns:p14="http://schemas.microsoft.com/office/powerpoint/2010/main" val="2433069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40D6D71-DC5A-4855-BDA2-3979EF1E1ADF}" type="datetimeFigureOut">
              <a:rPr lang="en-GB" smtClean="0"/>
              <a:t>18/09/2025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FB23F3-E542-4AB8-9C5C-8EA2A2C206B2}" type="slidenum">
              <a:rPr lang="en-GB" smtClean="0"/>
              <a:t>‹#›</a:t>
            </a:fld>
            <a:endParaRPr lang="en-GB"/>
          </a:p>
        </p:txBody>
      </p:sp>
    </p:spTree>
    <p:extLst>
      <p:ext uri="{BB962C8B-B14F-4D97-AF65-F5344CB8AC3E}">
        <p14:creationId xmlns:p14="http://schemas.microsoft.com/office/powerpoint/2010/main" val="298321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40D6D71-DC5A-4855-BDA2-3979EF1E1ADF}" type="datetimeFigureOut">
              <a:rPr lang="en-GB" smtClean="0"/>
              <a:t>18/09/2025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FB23F3-E542-4AB8-9C5C-8EA2A2C206B2}" type="slidenum">
              <a:rPr lang="en-GB" smtClean="0"/>
              <a:t>‹#›</a:t>
            </a:fld>
            <a:endParaRPr lang="en-GB"/>
          </a:p>
        </p:txBody>
      </p:sp>
    </p:spTree>
    <p:extLst>
      <p:ext uri="{BB962C8B-B14F-4D97-AF65-F5344CB8AC3E}">
        <p14:creationId xmlns:p14="http://schemas.microsoft.com/office/powerpoint/2010/main" val="3440300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0D6D71-DC5A-4855-BDA2-3979EF1E1ADF}" type="datetimeFigureOut">
              <a:rPr lang="en-GB" smtClean="0"/>
              <a:t>18/09/2025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FB23F3-E542-4AB8-9C5C-8EA2A2C206B2}" type="slidenum">
              <a:rPr lang="en-GB" smtClean="0"/>
              <a:t>‹#›</a:t>
            </a:fld>
            <a:endParaRPr lang="en-GB"/>
          </a:p>
        </p:txBody>
      </p:sp>
    </p:spTree>
    <p:extLst>
      <p:ext uri="{BB962C8B-B14F-4D97-AF65-F5344CB8AC3E}">
        <p14:creationId xmlns:p14="http://schemas.microsoft.com/office/powerpoint/2010/main" val="302205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40D6D71-DC5A-4855-BDA2-3979EF1E1ADF}" type="datetimeFigureOut">
              <a:rPr lang="en-GB" smtClean="0"/>
              <a:t>18/09/2025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FB23F3-E542-4AB8-9C5C-8EA2A2C206B2}" type="slidenum">
              <a:rPr lang="en-GB" smtClean="0"/>
              <a:t>‹#›</a:t>
            </a:fld>
            <a:endParaRPr lang="en-GB"/>
          </a:p>
        </p:txBody>
      </p:sp>
    </p:spTree>
    <p:extLst>
      <p:ext uri="{BB962C8B-B14F-4D97-AF65-F5344CB8AC3E}">
        <p14:creationId xmlns:p14="http://schemas.microsoft.com/office/powerpoint/2010/main" val="4115224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40D6D71-DC5A-4855-BDA2-3979EF1E1ADF}" type="datetimeFigureOut">
              <a:rPr lang="en-GB" smtClean="0"/>
              <a:t>18/09/2025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AFB23F3-E542-4AB8-9C5C-8EA2A2C206B2}" type="slidenum">
              <a:rPr lang="en-GB" smtClean="0"/>
              <a:t>‹#›</a:t>
            </a:fld>
            <a:endParaRPr lang="en-GB"/>
          </a:p>
        </p:txBody>
      </p:sp>
    </p:spTree>
    <p:extLst>
      <p:ext uri="{BB962C8B-B14F-4D97-AF65-F5344CB8AC3E}">
        <p14:creationId xmlns:p14="http://schemas.microsoft.com/office/powerpoint/2010/main" val="2831794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40D6D71-DC5A-4855-BDA2-3979EF1E1ADF}" type="datetimeFigureOut">
              <a:rPr lang="en-GB" smtClean="0"/>
              <a:t>18/09/2025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AFB23F3-E542-4AB8-9C5C-8EA2A2C206B2}" type="slidenum">
              <a:rPr lang="en-GB" smtClean="0"/>
              <a:t>‹#›</a:t>
            </a:fld>
            <a:endParaRPr lang="en-GB"/>
          </a:p>
        </p:txBody>
      </p:sp>
    </p:spTree>
    <p:extLst>
      <p:ext uri="{BB962C8B-B14F-4D97-AF65-F5344CB8AC3E}">
        <p14:creationId xmlns:p14="http://schemas.microsoft.com/office/powerpoint/2010/main" val="2876683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0D6D71-DC5A-4855-BDA2-3979EF1E1ADF}" type="datetimeFigureOut">
              <a:rPr lang="en-GB" smtClean="0"/>
              <a:t>18/09/2025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AFB23F3-E542-4AB8-9C5C-8EA2A2C206B2}" type="slidenum">
              <a:rPr lang="en-GB" smtClean="0"/>
              <a:t>‹#›</a:t>
            </a:fld>
            <a:endParaRPr lang="en-GB"/>
          </a:p>
        </p:txBody>
      </p:sp>
    </p:spTree>
    <p:extLst>
      <p:ext uri="{BB962C8B-B14F-4D97-AF65-F5344CB8AC3E}">
        <p14:creationId xmlns:p14="http://schemas.microsoft.com/office/powerpoint/2010/main" val="3590358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0D6D71-DC5A-4855-BDA2-3979EF1E1ADF}" type="datetimeFigureOut">
              <a:rPr lang="en-GB" smtClean="0"/>
              <a:t>18/09/2025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FB23F3-E542-4AB8-9C5C-8EA2A2C206B2}" type="slidenum">
              <a:rPr lang="en-GB" smtClean="0"/>
              <a:t>‹#›</a:t>
            </a:fld>
            <a:endParaRPr lang="en-GB"/>
          </a:p>
        </p:txBody>
      </p:sp>
    </p:spTree>
    <p:extLst>
      <p:ext uri="{BB962C8B-B14F-4D97-AF65-F5344CB8AC3E}">
        <p14:creationId xmlns:p14="http://schemas.microsoft.com/office/powerpoint/2010/main" val="2672980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0D6D71-DC5A-4855-BDA2-3979EF1E1ADF}" type="datetimeFigureOut">
              <a:rPr lang="en-GB" smtClean="0"/>
              <a:t>18/09/2025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FB23F3-E542-4AB8-9C5C-8EA2A2C206B2}" type="slidenum">
              <a:rPr lang="en-GB" smtClean="0"/>
              <a:t>‹#›</a:t>
            </a:fld>
            <a:endParaRPr lang="en-GB"/>
          </a:p>
        </p:txBody>
      </p:sp>
    </p:spTree>
    <p:extLst>
      <p:ext uri="{BB962C8B-B14F-4D97-AF65-F5344CB8AC3E}">
        <p14:creationId xmlns:p14="http://schemas.microsoft.com/office/powerpoint/2010/main" val="418175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t="-41000" b="-4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D6D71-DC5A-4855-BDA2-3979EF1E1ADF}" type="datetimeFigureOut">
              <a:rPr lang="en-GB" smtClean="0"/>
              <a:t>18/09/2025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FB23F3-E542-4AB8-9C5C-8EA2A2C206B2}" type="slidenum">
              <a:rPr lang="en-GB" smtClean="0"/>
              <a:t>‹#›</a:t>
            </a:fld>
            <a:endParaRPr lang="en-GB"/>
          </a:p>
        </p:txBody>
      </p:sp>
    </p:spTree>
    <p:extLst>
      <p:ext uri="{BB962C8B-B14F-4D97-AF65-F5344CB8AC3E}">
        <p14:creationId xmlns:p14="http://schemas.microsoft.com/office/powerpoint/2010/main" val="383874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addiss.co.uk/" TargetMode="External"/><Relationship Id="rId2" Type="http://schemas.openxmlformats.org/officeDocument/2006/relationships/hyperlink" Target="http://www.nhs.uk/Conditions/Attention-deficit-hyperactivity-disorder/Pages/Introduction.aspx"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ncbi.nlm.nih.gov/pubmed/22186361" TargetMode="External"/><Relationship Id="rId2" Type="http://schemas.openxmlformats.org/officeDocument/2006/relationships/hyperlink" Target="http://www.sciencedirect.com/science/article/pii/S0167945798000104"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nhs.uk/Livewell/Childrenwithalearningdisability/Pages/Whatislearningdisability.aspx"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www.learningdisabilities.org.uk/help-information/learning-disability-a-z/c/communication/"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hyperlink" Target="http://www.learningdisabilities.org.uk/help-information/learning-disability-a-z/d/downs-syndrome/" TargetMode="External"/><Relationship Id="rId2" Type="http://schemas.openxmlformats.org/officeDocument/2006/relationships/hyperlink" Target="http://www.learningdisabilities.org.uk/help-information/learning-disability-a-z/f/fragile-x-syndrome/"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learningdisabilities.org.uk/help-information/learning-disability-a-z/d/downs-syndrome/" TargetMode="External"/><Relationship Id="rId2" Type="http://schemas.openxmlformats.org/officeDocument/2006/relationships/hyperlink" Target="http://www.learningdisabilities.org.uk/help-information/learning-disability-a-z/f/fragile-x-syndrome/"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improvinghealthandlives.org.uk/numbers/howmany/laestimate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learningdisabilities.org.uk/help-information/learning-disability-a-z/h/hearing-los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www.learningdisabilities.org.uk/help-information/learning-disability-a-z/m/mental-health/"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nhs.uk/Conditions/Downs-syndrome/Pages/Complications.aspx" TargetMode="External"/><Relationship Id="rId2" Type="http://schemas.openxmlformats.org/officeDocument/2006/relationships/hyperlink" Target="http://www.nhs.uk/conditions/Sleep-apnoea/Pages/Introduction.aspx" TargetMode="External"/><Relationship Id="rId1" Type="http://schemas.openxmlformats.org/officeDocument/2006/relationships/slideLayout" Target="../slideLayouts/slideLayout2.xml"/><Relationship Id="rId4" Type="http://schemas.openxmlformats.org/officeDocument/2006/relationships/hyperlink" Target="http://www.dhg.org.uk/"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dyspraxiafoundation.org.uk/services/ad_employers.php" TargetMode="External"/><Relationship Id="rId2" Type="http://schemas.openxmlformats.org/officeDocument/2006/relationships/hyperlink" Target="http://www.youtube.com/watch?v=VIxkqoNi8I4" TargetMode="External"/><Relationship Id="rId1" Type="http://schemas.openxmlformats.org/officeDocument/2006/relationships/slideLayout" Target="../slideLayouts/slideLayout2.xml"/><Relationship Id="rId4" Type="http://schemas.openxmlformats.org/officeDocument/2006/relationships/hyperlink" Target="http://www.adhdfoundation.org.uk/introduction.php"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learningdisability.co.uk/wp-content/uploads/2014/09/pradawillie.jpg"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Floating Numbers And Letters On Top Of A Book">
            <a:extLst>
              <a:ext uri="{FF2B5EF4-FFF2-40B4-BE49-F238E27FC236}">
                <a16:creationId xmlns:a16="http://schemas.microsoft.com/office/drawing/2014/main" id="{34A9F084-6C7A-147F-365E-34948A3C2F6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200" dirty="0">
                <a:solidFill>
                  <a:srgbClr val="FFFFFF"/>
                </a:solidFill>
              </a:rPr>
              <a:t>LEARNING DISABILITY AND LEARNING DIFFICULTIES</a:t>
            </a:r>
          </a:p>
        </p:txBody>
      </p:sp>
      <p:sp>
        <p:nvSpPr>
          <p:cNvPr id="3" name="Subtitle 2"/>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GB">
                <a:solidFill>
                  <a:srgbClr val="FFFFFF"/>
                </a:solidFill>
              </a:rPr>
              <a:t>GARY WOODWARD   GCARE CONSULTANTS </a:t>
            </a:r>
          </a:p>
        </p:txBody>
      </p:sp>
    </p:spTree>
    <p:extLst>
      <p:ext uri="{BB962C8B-B14F-4D97-AF65-F5344CB8AC3E}">
        <p14:creationId xmlns:p14="http://schemas.microsoft.com/office/powerpoint/2010/main" val="169694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b="1" dirty="0"/>
              <a:t>Learning Difficulties - ADHD</a:t>
            </a:r>
          </a:p>
        </p:txBody>
      </p:sp>
      <p:sp>
        <p:nvSpPr>
          <p:cNvPr id="3" name="Content Placeholder 2"/>
          <p:cNvSpPr>
            <a:spLocks noGrp="1"/>
          </p:cNvSpPr>
          <p:nvPr>
            <p:ph idx="1"/>
          </p:nvPr>
        </p:nvSpPr>
        <p:spPr>
          <a:xfrm>
            <a:off x="838200" y="1825624"/>
            <a:ext cx="10515600" cy="4803775"/>
          </a:xfrm>
        </p:spPr>
        <p:txBody>
          <a:bodyPr>
            <a:normAutofit/>
          </a:bodyPr>
          <a:lstStyle/>
          <a:p>
            <a:r>
              <a:rPr lang="en-GB" b="1" dirty="0"/>
              <a:t>How many people have Attention Deficit Hyperactivity Disorder? </a:t>
            </a:r>
            <a:endParaRPr lang="en-GB" dirty="0"/>
          </a:p>
          <a:p>
            <a:r>
              <a:rPr lang="en-GB" dirty="0"/>
              <a:t>It is estimated that </a:t>
            </a:r>
            <a:r>
              <a:rPr lang="en-GB" dirty="0">
                <a:hlinkClick r:id="rId2"/>
              </a:rPr>
              <a:t>the condition affects 2-5% of school-aged children and young people</a:t>
            </a:r>
            <a:r>
              <a:rPr lang="en-GB" dirty="0"/>
              <a:t>.  It is up to four times more common in male children than in female children. </a:t>
            </a:r>
          </a:p>
          <a:p>
            <a:r>
              <a:rPr lang="en-GB" dirty="0"/>
              <a:t>Our work at the Foundation focuses primarily on people with learning disabilities as opposed to people with specific learning difficulties. For more information about this condition we suggest you contact an organisation which specialises in these conditions, like the </a:t>
            </a:r>
            <a:r>
              <a:rPr lang="en-GB" dirty="0">
                <a:hlinkClick r:id="rId3" tooltip="National Attention Disorder Information Support Service"/>
              </a:rPr>
              <a:t>National Attention Disorder Information Support Service</a:t>
            </a:r>
            <a:r>
              <a:rPr lang="en-GB" dirty="0"/>
              <a:t>. </a:t>
            </a:r>
          </a:p>
        </p:txBody>
      </p:sp>
    </p:spTree>
    <p:extLst>
      <p:ext uri="{BB962C8B-B14F-4D97-AF65-F5344CB8AC3E}">
        <p14:creationId xmlns:p14="http://schemas.microsoft.com/office/powerpoint/2010/main" val="4075142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5240" y="1050595"/>
            <a:ext cx="8074815" cy="1618489"/>
          </a:xfrm>
        </p:spPr>
        <p:txBody>
          <a:bodyPr anchor="ctr">
            <a:normAutofit/>
          </a:bodyPr>
          <a:lstStyle/>
          <a:p>
            <a:r>
              <a:rPr lang="en-GB" sz="5000" b="1"/>
              <a:t>Learning Difficulties - DYSPRAXIA</a:t>
            </a:r>
            <a:endParaRPr lang="en-GB" sz="5000"/>
          </a:p>
        </p:txBody>
      </p:sp>
      <p:sp>
        <p:nvSpPr>
          <p:cNvPr id="3" name="Content Placeholder 2"/>
          <p:cNvSpPr>
            <a:spLocks noGrp="1"/>
          </p:cNvSpPr>
          <p:nvPr>
            <p:ph idx="1"/>
          </p:nvPr>
        </p:nvSpPr>
        <p:spPr>
          <a:xfrm>
            <a:off x="1285240" y="2969469"/>
            <a:ext cx="8074815" cy="2800395"/>
          </a:xfrm>
        </p:spPr>
        <p:txBody>
          <a:bodyPr anchor="t">
            <a:normAutofit/>
          </a:bodyPr>
          <a:lstStyle/>
          <a:p>
            <a:r>
              <a:rPr lang="en-GB" sz="2000" b="1"/>
              <a:t>Dyspraxia is usually recognised as being an impairment or ‘immaturity’ of movement control.  There is no known cause, although some research suggests that it may be linked to neuron development.  </a:t>
            </a:r>
            <a:endParaRPr lang="en-GB" sz="2000"/>
          </a:p>
          <a:p>
            <a:r>
              <a:rPr lang="en-GB" sz="2000"/>
              <a:t>Its effects are caused by messages not being properly or fully transmitted by the brain. Dyspraxia affects the planning of future acts, and is associated with problems of perception, language and thought. </a:t>
            </a:r>
          </a:p>
          <a:p>
            <a:r>
              <a:rPr lang="en-GB" sz="2000"/>
              <a:t>There is a lot of overlap between the signs and symptoms of dyspraxia and dyslexia. </a:t>
            </a:r>
          </a:p>
        </p:txBody>
      </p:sp>
    </p:spTree>
    <p:extLst>
      <p:ext uri="{BB962C8B-B14F-4D97-AF65-F5344CB8AC3E}">
        <p14:creationId xmlns:p14="http://schemas.microsoft.com/office/powerpoint/2010/main" val="4111569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Difficulties - DYSPRAXIA</a:t>
            </a:r>
            <a:endParaRPr lang="en-GB" dirty="0"/>
          </a:p>
        </p:txBody>
      </p:sp>
      <p:sp>
        <p:nvSpPr>
          <p:cNvPr id="3" name="Content Placeholder 2"/>
          <p:cNvSpPr>
            <a:spLocks noGrp="1"/>
          </p:cNvSpPr>
          <p:nvPr>
            <p:ph idx="1"/>
          </p:nvPr>
        </p:nvSpPr>
        <p:spPr>
          <a:xfrm>
            <a:off x="270164" y="1690688"/>
            <a:ext cx="11637818" cy="5416693"/>
          </a:xfrm>
        </p:spPr>
        <p:txBody>
          <a:bodyPr>
            <a:normAutofit/>
          </a:bodyPr>
          <a:lstStyle/>
          <a:p>
            <a:pPr marL="0" indent="0">
              <a:buNone/>
            </a:pPr>
            <a:r>
              <a:rPr lang="en-GB" sz="4400" dirty="0"/>
              <a:t>It's rare for an individual to be affected by a single learning difficulty.  People will usually have two or more simultaneous conditions, ranging from mild to severe.  For example, </a:t>
            </a:r>
            <a:r>
              <a:rPr lang="en-GB" sz="4400" dirty="0">
                <a:hlinkClick r:id="rId2" tooltip="Kaplan et al - 'DCD may not be a discrete disorder'"/>
              </a:rPr>
              <a:t>research suggests</a:t>
            </a:r>
            <a:r>
              <a:rPr lang="en-GB" sz="4400" dirty="0"/>
              <a:t> that 52% of children with dyslexia also have features of dyspraxia, and </a:t>
            </a:r>
            <a:r>
              <a:rPr lang="en-GB" sz="4400" dirty="0">
                <a:hlinkClick r:id="rId3" tooltip="'Motor problems in children with ADHD receive too little attention in clinical pracitce'"/>
              </a:rPr>
              <a:t>up to 50% of people with dyspraxia will also have ADHD</a:t>
            </a:r>
            <a:endParaRPr lang="en-GB" sz="4400" dirty="0"/>
          </a:p>
          <a:p>
            <a:pPr marL="0" indent="0">
              <a:buNone/>
            </a:pPr>
            <a:endParaRPr lang="en-GB" dirty="0"/>
          </a:p>
        </p:txBody>
      </p:sp>
    </p:spTree>
    <p:extLst>
      <p:ext uri="{BB962C8B-B14F-4D97-AF65-F5344CB8AC3E}">
        <p14:creationId xmlns:p14="http://schemas.microsoft.com/office/powerpoint/2010/main" val="449693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5240" y="1050595"/>
            <a:ext cx="8074815" cy="1618489"/>
          </a:xfrm>
        </p:spPr>
        <p:txBody>
          <a:bodyPr anchor="ctr">
            <a:normAutofit/>
          </a:bodyPr>
          <a:lstStyle/>
          <a:p>
            <a:r>
              <a:rPr lang="en-GB" sz="5000" b="1"/>
              <a:t>Learning Difficulties - DYSPRAXIA</a:t>
            </a:r>
            <a:endParaRPr lang="en-GB" sz="5000"/>
          </a:p>
        </p:txBody>
      </p:sp>
      <p:sp>
        <p:nvSpPr>
          <p:cNvPr id="15" name="Content Placeholder 2"/>
          <p:cNvSpPr>
            <a:spLocks noGrp="1"/>
          </p:cNvSpPr>
          <p:nvPr>
            <p:ph idx="1"/>
          </p:nvPr>
        </p:nvSpPr>
        <p:spPr>
          <a:xfrm>
            <a:off x="1285240" y="2969469"/>
            <a:ext cx="8074815" cy="2800395"/>
          </a:xfrm>
        </p:spPr>
        <p:txBody>
          <a:bodyPr anchor="t">
            <a:normAutofit/>
          </a:bodyPr>
          <a:lstStyle/>
          <a:p>
            <a:r>
              <a:rPr lang="en-GB" sz="1700" b="1"/>
              <a:t>How it affects people </a:t>
            </a:r>
            <a:endParaRPr lang="en-GB" sz="1700"/>
          </a:p>
          <a:p>
            <a:r>
              <a:rPr lang="en-GB" sz="1700"/>
              <a:t>The term dyspraxia is used to describe a set of symptoms. Typical ways in which dyspraxia may affect people include the following: </a:t>
            </a:r>
          </a:p>
          <a:p>
            <a:pPr lvl="0"/>
            <a:r>
              <a:rPr lang="en-GB" sz="1700"/>
              <a:t>Movements such as running, jumping and balancing are difficult to control. </a:t>
            </a:r>
          </a:p>
          <a:p>
            <a:pPr lvl="0"/>
            <a:r>
              <a:rPr lang="en-GB" sz="1700"/>
              <a:t>Movements can be slow and hesitant, and are not picked up instinctively. </a:t>
            </a:r>
          </a:p>
          <a:p>
            <a:pPr lvl="0"/>
            <a:r>
              <a:rPr lang="en-GB" sz="1700"/>
              <a:t>A lack of confidence in tackling new skills.   </a:t>
            </a:r>
          </a:p>
          <a:p>
            <a:pPr lvl="0"/>
            <a:r>
              <a:rPr lang="en-GB" sz="1700"/>
              <a:t>The control of fine motor skills such as writing and art work are usually more difficult. </a:t>
            </a:r>
          </a:p>
          <a:p>
            <a:pPr marL="0" indent="0">
              <a:buNone/>
            </a:pPr>
            <a:endParaRPr lang="en-GB" sz="1700"/>
          </a:p>
        </p:txBody>
      </p:sp>
    </p:spTree>
    <p:extLst>
      <p:ext uri="{BB962C8B-B14F-4D97-AF65-F5344CB8AC3E}">
        <p14:creationId xmlns:p14="http://schemas.microsoft.com/office/powerpoint/2010/main" val="1167526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GB" b="1">
                <a:solidFill>
                  <a:schemeClr val="tx1">
                    <a:lumMod val="85000"/>
                    <a:lumOff val="15000"/>
                  </a:schemeClr>
                </a:solidFill>
              </a:rPr>
              <a:t>Learning Difficulties - DYSPRAXIA</a:t>
            </a:r>
            <a:endParaRPr lang="en-GB">
              <a:solidFill>
                <a:schemeClr val="tx1">
                  <a:lumMod val="85000"/>
                  <a:lumOff val="15000"/>
                </a:schemeClr>
              </a:solidFill>
            </a:endParaRPr>
          </a:p>
        </p:txBody>
      </p:sp>
      <p:sp>
        <p:nvSpPr>
          <p:cNvPr id="3" name="Content Placeholder 2"/>
          <p:cNvSpPr>
            <a:spLocks noGrp="1"/>
          </p:cNvSpPr>
          <p:nvPr>
            <p:ph idx="1"/>
          </p:nvPr>
        </p:nvSpPr>
        <p:spPr>
          <a:xfrm>
            <a:off x="1957987" y="2431765"/>
            <a:ext cx="8276026" cy="3320031"/>
          </a:xfrm>
        </p:spPr>
        <p:txBody>
          <a:bodyPr anchor="ctr">
            <a:normAutofit/>
          </a:bodyPr>
          <a:lstStyle/>
          <a:p>
            <a:r>
              <a:rPr lang="en-GB" sz="2000">
                <a:solidFill>
                  <a:schemeClr val="tx1">
                    <a:lumMod val="85000"/>
                    <a:lumOff val="15000"/>
                  </a:schemeClr>
                </a:solidFill>
              </a:rPr>
              <a:t>Problems with conceptual skills can occur.  These may include mastering jigsaws and sorting games when young, and analysing scientific or mathematical problems when older. </a:t>
            </a:r>
          </a:p>
          <a:p>
            <a:pPr lvl="0"/>
            <a:r>
              <a:rPr lang="en-GB" sz="2000">
                <a:solidFill>
                  <a:schemeClr val="tx1">
                    <a:lumMod val="85000"/>
                    <a:lumOff val="15000"/>
                  </a:schemeClr>
                </a:solidFill>
              </a:rPr>
              <a:t>Routine’ tasks such as driving, household chores, cooking and self-grooming may present greater difficulties. </a:t>
            </a:r>
          </a:p>
          <a:p>
            <a:r>
              <a:rPr lang="en-GB" sz="2000">
                <a:solidFill>
                  <a:schemeClr val="tx1">
                    <a:lumMod val="85000"/>
                    <a:lumOff val="15000"/>
                  </a:schemeClr>
                </a:solidFill>
              </a:rPr>
              <a:t>There is no cure for dyspraxia, but a number of therapies can make it easier for the child to cope with their problems. </a:t>
            </a:r>
          </a:p>
          <a:p>
            <a:r>
              <a:rPr lang="en-GB" sz="2000">
                <a:solidFill>
                  <a:schemeClr val="tx1">
                    <a:lumMod val="85000"/>
                    <a:lumOff val="15000"/>
                  </a:schemeClr>
                </a:solidFill>
              </a:rPr>
              <a:t>Speech and language therapy can aid in improving speech and communication skills, and occupational therapy can aid in finding ways to remain independent in completing everyday tasks. </a:t>
            </a:r>
          </a:p>
          <a:p>
            <a:pPr marL="0" indent="0">
              <a:buNone/>
            </a:pPr>
            <a:endParaRPr lang="en-GB" sz="200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168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Difficulties - DYSLEXIA</a:t>
            </a:r>
            <a:endParaRPr lang="en-GB" dirty="0"/>
          </a:p>
        </p:txBody>
      </p:sp>
      <p:sp>
        <p:nvSpPr>
          <p:cNvPr id="3" name="Content Placeholder 2"/>
          <p:cNvSpPr>
            <a:spLocks noGrp="1"/>
          </p:cNvSpPr>
          <p:nvPr>
            <p:ph idx="1"/>
          </p:nvPr>
        </p:nvSpPr>
        <p:spPr/>
        <p:txBody>
          <a:bodyPr/>
          <a:lstStyle/>
          <a:p>
            <a:r>
              <a:rPr lang="en-GB" sz="4000" b="1" dirty="0">
                <a:effectLst/>
              </a:rPr>
              <a:t>Dyslexia is a common learning difficulty that can cause problems with reading, writing and spelling.</a:t>
            </a:r>
            <a:endParaRPr lang="en-GB" sz="4000" dirty="0">
              <a:effectLst/>
            </a:endParaRPr>
          </a:p>
          <a:p>
            <a:r>
              <a:rPr lang="en-GB" sz="4000" dirty="0">
                <a:effectLst/>
              </a:rPr>
              <a:t>It's a "specific learning difficulty", which means it causes problems with certain abilities used for learning, such as reading and writing. Unlike a </a:t>
            </a:r>
            <a:r>
              <a:rPr lang="en-GB" sz="4000" dirty="0">
                <a:effectLst/>
                <a:hlinkClick r:id="rId2"/>
              </a:rPr>
              <a:t>learning disability</a:t>
            </a:r>
            <a:r>
              <a:rPr lang="en-GB" sz="4000" dirty="0">
                <a:effectLst/>
              </a:rPr>
              <a:t>, intelligence isn't affected.</a:t>
            </a:r>
          </a:p>
          <a:p>
            <a:endParaRPr lang="en-GB" dirty="0"/>
          </a:p>
        </p:txBody>
      </p:sp>
    </p:spTree>
    <p:extLst>
      <p:ext uri="{BB962C8B-B14F-4D97-AF65-F5344CB8AC3E}">
        <p14:creationId xmlns:p14="http://schemas.microsoft.com/office/powerpoint/2010/main" val="3210970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6478" y="1683756"/>
            <a:ext cx="3115265" cy="2396359"/>
          </a:xfrm>
        </p:spPr>
        <p:txBody>
          <a:bodyPr anchor="b">
            <a:normAutofit/>
          </a:bodyPr>
          <a:lstStyle/>
          <a:p>
            <a:pPr algn="r"/>
            <a:r>
              <a:rPr lang="en-GB" sz="4000" b="1">
                <a:solidFill>
                  <a:srgbClr val="FFFFFF"/>
                </a:solidFill>
              </a:rPr>
              <a:t>Learning Difficulties - DYSLEXIA</a:t>
            </a:r>
            <a:endParaRPr lang="en-GB" sz="4000">
              <a:solidFill>
                <a:srgbClr val="FFFFFF"/>
              </a:solidFill>
            </a:endParaRPr>
          </a:p>
        </p:txBody>
      </p:sp>
      <p:graphicFrame>
        <p:nvGraphicFramePr>
          <p:cNvPr id="5" name="Content Placeholder 2">
            <a:extLst>
              <a:ext uri="{FF2B5EF4-FFF2-40B4-BE49-F238E27FC236}">
                <a16:creationId xmlns:a16="http://schemas.microsoft.com/office/drawing/2014/main" id="{1BA44F01-E336-075C-FE62-52F2658AB60E}"/>
              </a:ext>
            </a:extLst>
          </p:cNvPr>
          <p:cNvGraphicFramePr>
            <a:graphicFrameLocks noGrp="1"/>
          </p:cNvGraphicFramePr>
          <p:nvPr>
            <p:ph idx="1"/>
            <p:extLst>
              <p:ext uri="{D42A27DB-BD31-4B8C-83A1-F6EECF244321}">
                <p14:modId xmlns:p14="http://schemas.microsoft.com/office/powerpoint/2010/main" val="139396499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4650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Difficulties - DYSLEXIA</a:t>
            </a:r>
            <a:endParaRPr lang="en-GB" dirty="0"/>
          </a:p>
        </p:txBody>
      </p:sp>
      <p:sp>
        <p:nvSpPr>
          <p:cNvPr id="3" name="Content Placeholder 2"/>
          <p:cNvSpPr>
            <a:spLocks noGrp="1"/>
          </p:cNvSpPr>
          <p:nvPr>
            <p:ph idx="1"/>
          </p:nvPr>
        </p:nvSpPr>
        <p:spPr>
          <a:xfrm>
            <a:off x="394855" y="1690688"/>
            <a:ext cx="11797145" cy="5167312"/>
          </a:xfrm>
        </p:spPr>
        <p:txBody>
          <a:bodyPr>
            <a:normAutofit fontScale="92500" lnSpcReduction="10000"/>
          </a:bodyPr>
          <a:lstStyle/>
          <a:p>
            <a:r>
              <a:rPr lang="en-GB" b="1" dirty="0">
                <a:effectLst/>
              </a:rPr>
              <a:t>What are the signs of dyslexia?</a:t>
            </a:r>
          </a:p>
          <a:p>
            <a:pPr marL="0" indent="0">
              <a:buNone/>
            </a:pPr>
            <a:r>
              <a:rPr lang="en-GB" dirty="0">
                <a:effectLst/>
              </a:rPr>
              <a:t>Signs of dyslexia usually become apparent when a child starts school and begins to focus more on learning how to read and write.</a:t>
            </a:r>
          </a:p>
          <a:p>
            <a:pPr marL="0" indent="0">
              <a:buNone/>
            </a:pPr>
            <a:r>
              <a:rPr lang="en-GB" dirty="0">
                <a:effectLst/>
              </a:rPr>
              <a:t>A person with dyslexia may:</a:t>
            </a:r>
          </a:p>
          <a:p>
            <a:r>
              <a:rPr lang="en-GB" dirty="0">
                <a:effectLst/>
              </a:rPr>
              <a:t>read and write very slowly </a:t>
            </a:r>
          </a:p>
          <a:p>
            <a:r>
              <a:rPr lang="en-GB" dirty="0">
                <a:effectLst/>
              </a:rPr>
              <a:t>confuse the order of letters in words </a:t>
            </a:r>
          </a:p>
          <a:p>
            <a:r>
              <a:rPr lang="en-GB" dirty="0">
                <a:effectLst/>
              </a:rPr>
              <a:t>put letters the wrong way round – such as writing "b" instead of "d" </a:t>
            </a:r>
          </a:p>
          <a:p>
            <a:r>
              <a:rPr lang="en-GB" dirty="0">
                <a:effectLst/>
              </a:rPr>
              <a:t>have poor or inconsistent spelling </a:t>
            </a:r>
          </a:p>
          <a:p>
            <a:r>
              <a:rPr lang="en-GB" dirty="0">
                <a:effectLst/>
              </a:rPr>
              <a:t>understand information when told verbally, but have difficulty with information that's written down </a:t>
            </a:r>
          </a:p>
          <a:p>
            <a:r>
              <a:rPr lang="en-GB" dirty="0">
                <a:effectLst/>
              </a:rPr>
              <a:t>find it hard to carry out a sequence of directions </a:t>
            </a:r>
          </a:p>
          <a:p>
            <a:r>
              <a:rPr lang="en-GB" dirty="0">
                <a:effectLst/>
              </a:rPr>
              <a:t>struggle with planning and organisation</a:t>
            </a:r>
          </a:p>
          <a:p>
            <a:pPr marL="0" indent="0">
              <a:buNone/>
            </a:pPr>
            <a:endParaRPr lang="en-GB" dirty="0"/>
          </a:p>
        </p:txBody>
      </p:sp>
    </p:spTree>
    <p:extLst>
      <p:ext uri="{BB962C8B-B14F-4D97-AF65-F5344CB8AC3E}">
        <p14:creationId xmlns:p14="http://schemas.microsoft.com/office/powerpoint/2010/main" val="324800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6000" b="1" dirty="0"/>
              <a:t>LEARNING DISABILITIES</a:t>
            </a:r>
          </a:p>
        </p:txBody>
      </p:sp>
      <p:pic>
        <p:nvPicPr>
          <p:cNvPr id="4" name="ctl00_ContentPlaceHolder1_SummaryImage" descr="Three young men with learning disabilities enjoying an Autumn day in London"/>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0327" y="1690688"/>
            <a:ext cx="10619509" cy="5167311"/>
          </a:xfrm>
          <a:prstGeom prst="rect">
            <a:avLst/>
          </a:prstGeom>
          <a:noFill/>
          <a:ln>
            <a:noFill/>
          </a:ln>
        </p:spPr>
      </p:pic>
    </p:spTree>
    <p:extLst>
      <p:ext uri="{BB962C8B-B14F-4D97-AF65-F5344CB8AC3E}">
        <p14:creationId xmlns:p14="http://schemas.microsoft.com/office/powerpoint/2010/main" val="709450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a:t>
            </a:r>
          </a:p>
        </p:txBody>
      </p:sp>
      <p:sp>
        <p:nvSpPr>
          <p:cNvPr id="3" name="Content Placeholder 2"/>
          <p:cNvSpPr>
            <a:spLocks noGrp="1"/>
          </p:cNvSpPr>
          <p:nvPr>
            <p:ph idx="1"/>
          </p:nvPr>
        </p:nvSpPr>
        <p:spPr/>
        <p:txBody>
          <a:bodyPr>
            <a:normAutofit lnSpcReduction="10000"/>
          </a:bodyPr>
          <a:lstStyle/>
          <a:p>
            <a:pPr marL="0" indent="0">
              <a:buNone/>
            </a:pPr>
            <a:r>
              <a:rPr lang="en-GB" sz="3600" b="1" dirty="0"/>
              <a:t>What is a learning disability? </a:t>
            </a:r>
            <a:endParaRPr lang="en-GB" sz="3600" dirty="0"/>
          </a:p>
          <a:p>
            <a:pPr marL="0" indent="0">
              <a:buNone/>
            </a:pPr>
            <a:r>
              <a:rPr lang="en-GB" sz="3600" dirty="0"/>
              <a:t>Having a learning disability means that people find it harder to learn certain life skills. The problems experienced vary from person to person, but may include aspects such as learning new things, </a:t>
            </a:r>
            <a:r>
              <a:rPr lang="en-GB" sz="3600" dirty="0">
                <a:hlinkClick r:id="rId2" tooltip="Communication"/>
              </a:rPr>
              <a:t>communication</a:t>
            </a:r>
            <a:r>
              <a:rPr lang="en-GB" sz="3600" dirty="0"/>
              <a:t>, managing money, reading, writing, or personal care.  Some people are born with a disability, whereas others may develop one as a result of an accident or illness in childhood. </a:t>
            </a:r>
          </a:p>
          <a:p>
            <a:endParaRPr lang="en-GB" dirty="0"/>
          </a:p>
        </p:txBody>
      </p:sp>
    </p:spTree>
    <p:extLst>
      <p:ext uri="{BB962C8B-B14F-4D97-AF65-F5344CB8AC3E}">
        <p14:creationId xmlns:p14="http://schemas.microsoft.com/office/powerpoint/2010/main" val="1443063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75767" y="1188637"/>
            <a:ext cx="2988234" cy="4480726"/>
          </a:xfrm>
        </p:spPr>
        <p:txBody>
          <a:bodyPr>
            <a:normAutofit/>
          </a:bodyPr>
          <a:lstStyle/>
          <a:p>
            <a:pPr algn="r"/>
            <a:r>
              <a:rPr lang="en-GB" sz="4100" b="1"/>
              <a:t>The difference between a learning difficulty and learning disability </a:t>
            </a:r>
            <a:endParaRPr lang="en-GB" sz="4100"/>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55260" y="1648870"/>
            <a:ext cx="4702848" cy="3560260"/>
          </a:xfrm>
        </p:spPr>
        <p:txBody>
          <a:bodyPr anchor="ctr">
            <a:normAutofit/>
          </a:bodyPr>
          <a:lstStyle/>
          <a:p>
            <a:r>
              <a:rPr lang="en-GB" sz="2400"/>
              <a:t>Distinguishing between learning difficulties and learning disabilities is quite a complex issue. </a:t>
            </a:r>
          </a:p>
          <a:p>
            <a:r>
              <a:rPr lang="en-GB" sz="2400"/>
              <a:t>A learning difficulty does not affect general intelligence, whereas a learning disability is linked to an overall cognitive impairment.  </a:t>
            </a:r>
          </a:p>
          <a:p>
            <a:endParaRPr lang="en-GB" sz="2400"/>
          </a:p>
        </p:txBody>
      </p:sp>
    </p:spTree>
    <p:extLst>
      <p:ext uri="{BB962C8B-B14F-4D97-AF65-F5344CB8AC3E}">
        <p14:creationId xmlns:p14="http://schemas.microsoft.com/office/powerpoint/2010/main" val="35858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6478" y="1683756"/>
            <a:ext cx="3115265" cy="2396359"/>
          </a:xfrm>
        </p:spPr>
        <p:txBody>
          <a:bodyPr anchor="b">
            <a:normAutofit/>
          </a:bodyPr>
          <a:lstStyle/>
          <a:p>
            <a:pPr algn="r"/>
            <a:r>
              <a:rPr lang="en-GB" sz="4000" b="1">
                <a:solidFill>
                  <a:srgbClr val="FFFFFF"/>
                </a:solidFill>
              </a:rPr>
              <a:t>Learning Disabilities</a:t>
            </a:r>
          </a:p>
        </p:txBody>
      </p:sp>
      <p:graphicFrame>
        <p:nvGraphicFramePr>
          <p:cNvPr id="5" name="Content Placeholder 2">
            <a:extLst>
              <a:ext uri="{FF2B5EF4-FFF2-40B4-BE49-F238E27FC236}">
                <a16:creationId xmlns:a16="http://schemas.microsoft.com/office/drawing/2014/main" id="{BE736A9C-958C-C594-CE84-B94E035B57A8}"/>
              </a:ext>
            </a:extLst>
          </p:cNvPr>
          <p:cNvGraphicFramePr>
            <a:graphicFrameLocks noGrp="1"/>
          </p:cNvGraphicFramePr>
          <p:nvPr>
            <p:ph idx="1"/>
            <p:extLst>
              <p:ext uri="{D42A27DB-BD31-4B8C-83A1-F6EECF244321}">
                <p14:modId xmlns:p14="http://schemas.microsoft.com/office/powerpoint/2010/main" val="1166958939"/>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3891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5240" y="1050595"/>
            <a:ext cx="8074815" cy="1618489"/>
          </a:xfrm>
        </p:spPr>
        <p:txBody>
          <a:bodyPr anchor="ctr">
            <a:normAutofit/>
          </a:bodyPr>
          <a:lstStyle/>
          <a:p>
            <a:r>
              <a:rPr lang="en-GB" sz="7200" b="1"/>
              <a:t>Learning Disabilities</a:t>
            </a:r>
          </a:p>
        </p:txBody>
      </p:sp>
      <p:sp>
        <p:nvSpPr>
          <p:cNvPr id="3" name="Content Placeholder 2"/>
          <p:cNvSpPr>
            <a:spLocks noGrp="1"/>
          </p:cNvSpPr>
          <p:nvPr>
            <p:ph idx="1"/>
          </p:nvPr>
        </p:nvSpPr>
        <p:spPr>
          <a:xfrm>
            <a:off x="1446106" y="2581281"/>
            <a:ext cx="8074815" cy="2800395"/>
          </a:xfrm>
        </p:spPr>
        <p:txBody>
          <a:bodyPr anchor="t">
            <a:normAutofit/>
          </a:bodyPr>
          <a:lstStyle/>
          <a:p>
            <a:pPr marL="0" indent="0">
              <a:buNone/>
            </a:pPr>
            <a:r>
              <a:rPr lang="en-GB" sz="2400" dirty="0"/>
              <a:t>Sometimes, the term </a:t>
            </a:r>
            <a:r>
              <a:rPr lang="en-GB" sz="2400" dirty="0">
                <a:solidFill>
                  <a:srgbClr val="FF0000"/>
                </a:solidFill>
              </a:rPr>
              <a:t>'Global Developmental Delay' (GDD) is used to describe a learning disability</a:t>
            </a:r>
            <a:r>
              <a:rPr lang="en-GB" sz="2400" dirty="0"/>
              <a:t>. GDD describes a condition that occurs between birth and the age of 18 which prevents a child from reaching key milestones of development like learning to communicate, processing information, remembering things and organising their thoughts. </a:t>
            </a:r>
          </a:p>
          <a:p>
            <a:endParaRPr lang="en-GB" sz="2400" dirty="0"/>
          </a:p>
        </p:txBody>
      </p:sp>
    </p:spTree>
    <p:extLst>
      <p:ext uri="{BB962C8B-B14F-4D97-AF65-F5344CB8AC3E}">
        <p14:creationId xmlns:p14="http://schemas.microsoft.com/office/powerpoint/2010/main" val="112928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a:t>
            </a:r>
          </a:p>
        </p:txBody>
      </p:sp>
      <p:graphicFrame>
        <p:nvGraphicFramePr>
          <p:cNvPr id="5" name="Content Placeholder 2">
            <a:extLst>
              <a:ext uri="{FF2B5EF4-FFF2-40B4-BE49-F238E27FC236}">
                <a16:creationId xmlns:a16="http://schemas.microsoft.com/office/drawing/2014/main" id="{6984AC23-A5F3-9DD8-90F9-B51EBFC71ADB}"/>
              </a:ext>
            </a:extLst>
          </p:cNvPr>
          <p:cNvGraphicFramePr>
            <a:graphicFrameLocks noGrp="1"/>
          </p:cNvGraphicFramePr>
          <p:nvPr>
            <p:ph idx="1"/>
          </p:nvPr>
        </p:nvGraphicFramePr>
        <p:xfrm>
          <a:off x="838200" y="1825624"/>
          <a:ext cx="10515600" cy="45543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2437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a:t>
            </a:r>
          </a:p>
        </p:txBody>
      </p:sp>
      <p:sp>
        <p:nvSpPr>
          <p:cNvPr id="3" name="Content Placeholder 2"/>
          <p:cNvSpPr>
            <a:spLocks noGrp="1"/>
          </p:cNvSpPr>
          <p:nvPr>
            <p:ph idx="1"/>
          </p:nvPr>
        </p:nvSpPr>
        <p:spPr>
          <a:xfrm>
            <a:off x="838199" y="1825624"/>
            <a:ext cx="10986655" cy="4616739"/>
          </a:xfrm>
        </p:spPr>
        <p:txBody>
          <a:bodyPr>
            <a:normAutofit fontScale="92500"/>
          </a:bodyPr>
          <a:lstStyle/>
          <a:p>
            <a:pPr marL="0" indent="0">
              <a:buNone/>
            </a:pPr>
            <a:r>
              <a:rPr lang="en-GB" sz="3200" b="1" dirty="0"/>
              <a:t>What causes a learning disability? </a:t>
            </a:r>
            <a:endParaRPr lang="en-GB" sz="3200" dirty="0"/>
          </a:p>
          <a:p>
            <a:pPr lvl="0"/>
            <a:r>
              <a:rPr lang="en-GB" sz="3200" dirty="0"/>
              <a:t>An inherited condition, meaning that certain genes passed from the parents affected the brain development, for example </a:t>
            </a:r>
            <a:r>
              <a:rPr lang="en-GB" sz="3200" dirty="0">
                <a:hlinkClick r:id="rId2" tooltip="Fragile X Syndrome"/>
              </a:rPr>
              <a:t>Fragile X</a:t>
            </a:r>
            <a:endParaRPr lang="en-GB" sz="3200" dirty="0"/>
          </a:p>
          <a:p>
            <a:pPr lvl="0"/>
            <a:r>
              <a:rPr lang="en-GB" sz="3200" dirty="0"/>
              <a:t>Chromosome abnormalities such as </a:t>
            </a:r>
            <a:r>
              <a:rPr lang="en-GB" sz="3200" dirty="0">
                <a:hlinkClick r:id="rId3" tooltip="Down's Syndrome"/>
              </a:rPr>
              <a:t>Down’s syndrome</a:t>
            </a:r>
            <a:r>
              <a:rPr lang="en-GB" sz="3200" dirty="0"/>
              <a:t> or Turner syndrome </a:t>
            </a:r>
          </a:p>
          <a:p>
            <a:pPr lvl="0"/>
            <a:r>
              <a:rPr lang="en-GB" sz="3200" dirty="0"/>
              <a:t>Complications during birth resulting in a lack of oxygen to the brain </a:t>
            </a:r>
          </a:p>
          <a:p>
            <a:pPr lvl="0"/>
            <a:r>
              <a:rPr lang="en-GB" sz="3200" dirty="0"/>
              <a:t>A very premature birth </a:t>
            </a:r>
          </a:p>
          <a:p>
            <a:pPr lvl="0"/>
            <a:r>
              <a:rPr lang="en-GB" sz="3200" dirty="0"/>
              <a:t>Mother’s illness during pregnancy </a:t>
            </a:r>
          </a:p>
          <a:p>
            <a:pPr marL="0" indent="0">
              <a:buNone/>
            </a:pPr>
            <a:endParaRPr lang="en-GB" dirty="0"/>
          </a:p>
        </p:txBody>
      </p:sp>
    </p:spTree>
    <p:extLst>
      <p:ext uri="{BB962C8B-B14F-4D97-AF65-F5344CB8AC3E}">
        <p14:creationId xmlns:p14="http://schemas.microsoft.com/office/powerpoint/2010/main" val="1185113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GB" b="1">
                <a:solidFill>
                  <a:schemeClr val="tx1">
                    <a:lumMod val="85000"/>
                    <a:lumOff val="15000"/>
                  </a:schemeClr>
                </a:solidFill>
              </a:rPr>
              <a:t>Learning Disabilities</a:t>
            </a:r>
          </a:p>
        </p:txBody>
      </p:sp>
      <p:sp>
        <p:nvSpPr>
          <p:cNvPr id="3" name="Content Placeholder 2"/>
          <p:cNvSpPr>
            <a:spLocks noGrp="1"/>
          </p:cNvSpPr>
          <p:nvPr>
            <p:ph idx="1"/>
          </p:nvPr>
        </p:nvSpPr>
        <p:spPr>
          <a:xfrm>
            <a:off x="1957987" y="2431765"/>
            <a:ext cx="8276026" cy="3320031"/>
          </a:xfrm>
        </p:spPr>
        <p:txBody>
          <a:bodyPr anchor="ctr">
            <a:normAutofit/>
          </a:bodyPr>
          <a:lstStyle/>
          <a:p>
            <a:pPr lvl="0"/>
            <a:r>
              <a:rPr lang="en-GB" sz="2000">
                <a:solidFill>
                  <a:schemeClr val="tx1">
                    <a:lumMod val="85000"/>
                    <a:lumOff val="15000"/>
                  </a:schemeClr>
                </a:solidFill>
              </a:rPr>
              <a:t>An inherited condition, meaning that certain genes passed from the parents affected the brain development, for example </a:t>
            </a:r>
            <a:r>
              <a:rPr lang="en-GB" sz="2000">
                <a:solidFill>
                  <a:schemeClr val="tx1">
                    <a:lumMod val="85000"/>
                    <a:lumOff val="15000"/>
                  </a:schemeClr>
                </a:solidFill>
                <a:hlinkClick r:id="rId2" tooltip="Fragile X Syndrome"/>
              </a:rPr>
              <a:t>Fragile X</a:t>
            </a:r>
            <a:endParaRPr lang="en-GB" sz="2000">
              <a:solidFill>
                <a:schemeClr val="tx1">
                  <a:lumMod val="85000"/>
                  <a:lumOff val="15000"/>
                </a:schemeClr>
              </a:solidFill>
            </a:endParaRPr>
          </a:p>
          <a:p>
            <a:pPr lvl="0"/>
            <a:r>
              <a:rPr lang="en-GB" sz="2000">
                <a:solidFill>
                  <a:schemeClr val="tx1">
                    <a:lumMod val="85000"/>
                    <a:lumOff val="15000"/>
                  </a:schemeClr>
                </a:solidFill>
              </a:rPr>
              <a:t>Chromosome abnormalities such as </a:t>
            </a:r>
            <a:r>
              <a:rPr lang="en-GB" sz="2000">
                <a:solidFill>
                  <a:schemeClr val="tx1">
                    <a:lumMod val="85000"/>
                    <a:lumOff val="15000"/>
                  </a:schemeClr>
                </a:solidFill>
                <a:hlinkClick r:id="rId3" tooltip="Down's Syndrome"/>
              </a:rPr>
              <a:t>Down’s syndrome</a:t>
            </a:r>
            <a:r>
              <a:rPr lang="en-GB" sz="2000">
                <a:solidFill>
                  <a:schemeClr val="tx1">
                    <a:lumMod val="85000"/>
                    <a:lumOff val="15000"/>
                  </a:schemeClr>
                </a:solidFill>
              </a:rPr>
              <a:t> or Turner syndrome </a:t>
            </a:r>
          </a:p>
          <a:p>
            <a:pPr lvl="0"/>
            <a:r>
              <a:rPr lang="en-GB" sz="2000">
                <a:solidFill>
                  <a:schemeClr val="tx1">
                    <a:lumMod val="85000"/>
                    <a:lumOff val="15000"/>
                  </a:schemeClr>
                </a:solidFill>
              </a:rPr>
              <a:t>Complications during birth resulting in a lack of oxygen to the brain </a:t>
            </a:r>
          </a:p>
          <a:p>
            <a:pPr lvl="0"/>
            <a:r>
              <a:rPr lang="en-GB" sz="2000">
                <a:solidFill>
                  <a:schemeClr val="tx1">
                    <a:lumMod val="85000"/>
                    <a:lumOff val="15000"/>
                  </a:schemeClr>
                </a:solidFill>
              </a:rPr>
              <a:t>A very premature birth </a:t>
            </a:r>
          </a:p>
          <a:p>
            <a:pPr lvl="0"/>
            <a:r>
              <a:rPr lang="en-GB" sz="2000">
                <a:solidFill>
                  <a:schemeClr val="tx1">
                    <a:lumMod val="85000"/>
                    <a:lumOff val="15000"/>
                  </a:schemeClr>
                </a:solidFill>
              </a:rPr>
              <a:t>Mother’s illness during pregnancy </a:t>
            </a:r>
          </a:p>
          <a:p>
            <a:r>
              <a:rPr lang="en-GB" sz="2000">
                <a:solidFill>
                  <a:schemeClr val="tx1">
                    <a:lumMod val="85000"/>
                    <a:lumOff val="15000"/>
                  </a:schemeClr>
                </a:solidFill>
              </a:rPr>
              <a:t>Some people with learning disabilities have additional physical disabilities and/or sensory impairments</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5629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a:t>
            </a:r>
          </a:p>
        </p:txBody>
      </p:sp>
      <p:sp>
        <p:nvSpPr>
          <p:cNvPr id="3" name="Content Placeholder 2"/>
          <p:cNvSpPr>
            <a:spLocks noGrp="1"/>
          </p:cNvSpPr>
          <p:nvPr>
            <p:ph idx="1"/>
          </p:nvPr>
        </p:nvSpPr>
        <p:spPr/>
        <p:txBody>
          <a:bodyPr>
            <a:noAutofit/>
          </a:bodyPr>
          <a:lstStyle/>
          <a:p>
            <a:r>
              <a:rPr lang="en-GB" sz="3600" b="1" dirty="0"/>
              <a:t>How many people have a learning disability? </a:t>
            </a:r>
            <a:endParaRPr lang="en-GB" sz="3600" dirty="0"/>
          </a:p>
          <a:p>
            <a:r>
              <a:rPr lang="en-GB" sz="3600" dirty="0"/>
              <a:t>It has been estimated that 1.5 million people in England (2% of the population) have a learning disability. </a:t>
            </a:r>
          </a:p>
          <a:p>
            <a:r>
              <a:rPr lang="en-GB" sz="3600" dirty="0"/>
              <a:t>The numbers known to learning disability services are much smaller: an estimated 346,235 people. </a:t>
            </a:r>
          </a:p>
          <a:p>
            <a:r>
              <a:rPr lang="en-GB" sz="3600" dirty="0"/>
              <a:t>Figures taken from </a:t>
            </a:r>
            <a:r>
              <a:rPr lang="en-GB" sz="3600" dirty="0">
                <a:hlinkClick r:id="rId2" tooltip="Estimates for local areas - IHAL"/>
              </a:rPr>
              <a:t>The Improving Health and Lives Learning Disabilities Observatory (IHAL), 2013</a:t>
            </a:r>
            <a:endParaRPr lang="en-GB" sz="3600" dirty="0"/>
          </a:p>
        </p:txBody>
      </p:sp>
    </p:spTree>
    <p:extLst>
      <p:ext uri="{BB962C8B-B14F-4D97-AF65-F5344CB8AC3E}">
        <p14:creationId xmlns:p14="http://schemas.microsoft.com/office/powerpoint/2010/main" val="3195083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5240" y="1050595"/>
            <a:ext cx="8074815" cy="1618489"/>
          </a:xfrm>
        </p:spPr>
        <p:txBody>
          <a:bodyPr anchor="ctr">
            <a:normAutofit/>
          </a:bodyPr>
          <a:lstStyle/>
          <a:p>
            <a:r>
              <a:rPr lang="en-GB" sz="7200" b="1"/>
              <a:t>Learning Disabilities</a:t>
            </a:r>
          </a:p>
        </p:txBody>
      </p:sp>
      <p:sp>
        <p:nvSpPr>
          <p:cNvPr id="3" name="Content Placeholder 2"/>
          <p:cNvSpPr>
            <a:spLocks noGrp="1"/>
          </p:cNvSpPr>
          <p:nvPr>
            <p:ph idx="1"/>
          </p:nvPr>
        </p:nvSpPr>
        <p:spPr>
          <a:xfrm>
            <a:off x="1285240" y="2669085"/>
            <a:ext cx="9513940" cy="3100780"/>
          </a:xfrm>
        </p:spPr>
        <p:txBody>
          <a:bodyPr anchor="t">
            <a:normAutofit/>
          </a:bodyPr>
          <a:lstStyle/>
          <a:p>
            <a:pPr marL="0" indent="0">
              <a:buNone/>
            </a:pPr>
            <a:r>
              <a:rPr lang="en-GB" sz="1700" b="1" dirty="0"/>
              <a:t>How does a learning disability affect a person’s life? </a:t>
            </a:r>
            <a:endParaRPr lang="en-GB" sz="1700" dirty="0"/>
          </a:p>
          <a:p>
            <a:r>
              <a:rPr lang="en-GB" sz="1700" dirty="0"/>
              <a:t>People with learning disabilities do not learn certain skills as quickly as other people and may therefore need extra help in certain aspects of their lives. The specific skills in question will depend upon the type of disability. People with mild learning disabilities may live alone, travel independently, and work. They may not require any support from their local authority, or may just need support in managing their finances. Other people may require more regular support to ensure their safety and </a:t>
            </a:r>
            <a:r>
              <a:rPr lang="en-GB" sz="1700" dirty="0">
                <a:hlinkClick r:id="rId2" tooltip="Hearing Loss"/>
              </a:rPr>
              <a:t>health</a:t>
            </a:r>
            <a:r>
              <a:rPr lang="en-GB" sz="1700" dirty="0"/>
              <a:t> on a daily basis. Those with more severe or complex needs may need extensive, hour-to-hour help in performing basic skills, such as eating, dressing and washing. </a:t>
            </a:r>
          </a:p>
          <a:p>
            <a:endParaRPr lang="en-GB" sz="1700" dirty="0"/>
          </a:p>
        </p:txBody>
      </p:sp>
    </p:spTree>
    <p:extLst>
      <p:ext uri="{BB962C8B-B14F-4D97-AF65-F5344CB8AC3E}">
        <p14:creationId xmlns:p14="http://schemas.microsoft.com/office/powerpoint/2010/main" val="3858718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a:t>
            </a:r>
          </a:p>
        </p:txBody>
      </p:sp>
      <p:sp>
        <p:nvSpPr>
          <p:cNvPr id="3" name="Content Placeholder 2"/>
          <p:cNvSpPr>
            <a:spLocks noGrp="1"/>
          </p:cNvSpPr>
          <p:nvPr>
            <p:ph idx="1"/>
          </p:nvPr>
        </p:nvSpPr>
        <p:spPr>
          <a:xfrm>
            <a:off x="838200" y="1825624"/>
            <a:ext cx="11353800" cy="5032375"/>
          </a:xfrm>
        </p:spPr>
        <p:txBody>
          <a:bodyPr>
            <a:normAutofit lnSpcReduction="10000"/>
          </a:bodyPr>
          <a:lstStyle/>
          <a:p>
            <a:pPr marL="0" indent="0">
              <a:buNone/>
            </a:pPr>
            <a:r>
              <a:rPr lang="en-GB" b="1" dirty="0"/>
              <a:t>What is the difference between a learning disability and a mental health problem? </a:t>
            </a:r>
            <a:endParaRPr lang="en-GB" dirty="0"/>
          </a:p>
          <a:p>
            <a:pPr marL="0" indent="0">
              <a:buNone/>
            </a:pPr>
            <a:r>
              <a:rPr lang="en-GB" dirty="0"/>
              <a:t>A learning disability is a permanent condition developing at the latest in early childhood, whereas mental illness (or a </a:t>
            </a:r>
            <a:r>
              <a:rPr lang="en-GB" dirty="0">
                <a:hlinkClick r:id="rId2" tooltip="Mental Health"/>
              </a:rPr>
              <a:t>mental health</a:t>
            </a:r>
            <a:r>
              <a:rPr lang="en-GB" dirty="0"/>
              <a:t> problem) can develop at any time, and is not necessarily permanent. People can get better and resolve mental health problems with help and treatment. </a:t>
            </a:r>
          </a:p>
          <a:p>
            <a:pPr marL="0" indent="0">
              <a:buNone/>
            </a:pPr>
            <a:r>
              <a:rPr lang="en-GB" dirty="0"/>
              <a:t>Whilst mental health problems can be treated through therapy, social support, medication, or a combination of these, people with learning disabilities are not ‘treated’ but rather receive support which enables them to most effectively and happily lead their lives. Anyone can develop a mental health problem at any stage of their life, which means that they must be given the necessary support to deal with it, and ideally to prevent it from occurring at all</a:t>
            </a:r>
          </a:p>
          <a:p>
            <a:endParaRPr lang="en-GB" dirty="0"/>
          </a:p>
        </p:txBody>
      </p:sp>
    </p:spTree>
    <p:extLst>
      <p:ext uri="{BB962C8B-B14F-4D97-AF65-F5344CB8AC3E}">
        <p14:creationId xmlns:p14="http://schemas.microsoft.com/office/powerpoint/2010/main" val="3474834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5240" y="1050595"/>
            <a:ext cx="8074815" cy="1618489"/>
          </a:xfrm>
        </p:spPr>
        <p:txBody>
          <a:bodyPr anchor="ctr">
            <a:normAutofit/>
          </a:bodyPr>
          <a:lstStyle/>
          <a:p>
            <a:r>
              <a:rPr lang="en-GB" sz="7200" b="1"/>
              <a:t>Learning Disabilities</a:t>
            </a:r>
          </a:p>
        </p:txBody>
      </p:sp>
      <p:sp>
        <p:nvSpPr>
          <p:cNvPr id="3" name="Content Placeholder 2"/>
          <p:cNvSpPr>
            <a:spLocks noGrp="1"/>
          </p:cNvSpPr>
          <p:nvPr>
            <p:ph idx="1"/>
          </p:nvPr>
        </p:nvSpPr>
        <p:spPr>
          <a:xfrm>
            <a:off x="1285240" y="2476982"/>
            <a:ext cx="9375044" cy="3292883"/>
          </a:xfrm>
        </p:spPr>
        <p:txBody>
          <a:bodyPr anchor="t">
            <a:normAutofit/>
          </a:bodyPr>
          <a:lstStyle/>
          <a:p>
            <a:pPr marL="0" indent="0">
              <a:buNone/>
            </a:pPr>
            <a:r>
              <a:rPr lang="en-US" sz="1800" b="1" dirty="0"/>
              <a:t>People with a learning disability are a very diverse group</a:t>
            </a:r>
            <a:endParaRPr lang="en-GB" sz="1800" b="1" dirty="0"/>
          </a:p>
          <a:p>
            <a:pPr marL="0" indent="0">
              <a:buNone/>
            </a:pPr>
            <a:r>
              <a:rPr lang="en-US" sz="1800" dirty="0"/>
              <a:t>A person with a learning disability is someone who, from childhood, has had difficulty in learning and processing information so that it significantly reduces his or her ability to carry out the full range of everyday tasks.</a:t>
            </a:r>
            <a:r>
              <a:rPr lang="en-US" sz="1800" dirty="0">
                <a:solidFill>
                  <a:srgbClr val="FF0000"/>
                </a:solidFill>
              </a:rPr>
              <a:t> The term ‘learning disability’ is only used in the UK – other countries use ‘intellectual disability’ or ‘mental retardation’.</a:t>
            </a:r>
            <a:endParaRPr lang="en-GB" sz="1800" dirty="0">
              <a:solidFill>
                <a:srgbClr val="FF0000"/>
              </a:solidFill>
            </a:endParaRPr>
          </a:p>
          <a:p>
            <a:pPr marL="0" indent="0">
              <a:buNone/>
            </a:pPr>
            <a:r>
              <a:rPr lang="en-US" sz="1800" dirty="0"/>
              <a:t>People with a learning disability are a very diverse group with a wide range of abilities. A person with a ‘mild learning disability’ may live in their own house (or in a house shared with other people), work, and raise children. They will probably need advice and support in these tasks from time to time. By contrast, someone with a ‘severe or profound learning disability’ will probably be unable to use speech, may be incontinent and physically-disabled and require 24 </a:t>
            </a:r>
            <a:r>
              <a:rPr lang="en-US" sz="1500" dirty="0"/>
              <a:t>hour care</a:t>
            </a:r>
            <a:endParaRPr lang="en-GB" sz="1500" dirty="0"/>
          </a:p>
        </p:txBody>
      </p:sp>
    </p:spTree>
    <p:extLst>
      <p:ext uri="{BB962C8B-B14F-4D97-AF65-F5344CB8AC3E}">
        <p14:creationId xmlns:p14="http://schemas.microsoft.com/office/powerpoint/2010/main" val="3090762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a:t>
            </a:r>
          </a:p>
        </p:txBody>
      </p:sp>
      <p:sp>
        <p:nvSpPr>
          <p:cNvPr id="3" name="Content Placeholder 2"/>
          <p:cNvSpPr>
            <a:spLocks noGrp="1"/>
          </p:cNvSpPr>
          <p:nvPr>
            <p:ph idx="1"/>
          </p:nvPr>
        </p:nvSpPr>
        <p:spPr>
          <a:xfrm>
            <a:off x="838199" y="1825624"/>
            <a:ext cx="10737273" cy="4595957"/>
          </a:xfrm>
        </p:spPr>
        <p:txBody>
          <a:bodyPr>
            <a:normAutofit lnSpcReduction="10000"/>
          </a:bodyPr>
          <a:lstStyle/>
          <a:p>
            <a:pPr marL="0" indent="0">
              <a:buNone/>
            </a:pPr>
            <a:r>
              <a:rPr lang="en-US" b="1" dirty="0"/>
              <a:t>Communication is the key to effective support</a:t>
            </a:r>
            <a:endParaRPr lang="en-GB" b="1" dirty="0"/>
          </a:p>
          <a:p>
            <a:pPr marL="0" indent="0">
              <a:buNone/>
            </a:pPr>
            <a:r>
              <a:rPr lang="en-US" dirty="0"/>
              <a:t>Many people with a learning disability experience problems in communicating. They may have limited vocabulary and understanding of grammar, problems in articulating words, or no understanding of speech at all. But almost all are capable of communicating. Those with limited speech are usually able to use visual signs and symbols, while even those with the most profound learning disability are able to express pleasure and distress. Even when people are unable to express speech, they may be able to understand some words. The main problem for many people with a learning disability is that those they wish to communicate with often lack the time and commitment to understand their particular style of communication.</a:t>
            </a:r>
            <a:endParaRPr lang="en-GB" dirty="0"/>
          </a:p>
          <a:p>
            <a:endParaRPr lang="en-GB" dirty="0"/>
          </a:p>
        </p:txBody>
      </p:sp>
    </p:spTree>
    <p:extLst>
      <p:ext uri="{BB962C8B-B14F-4D97-AF65-F5344CB8AC3E}">
        <p14:creationId xmlns:p14="http://schemas.microsoft.com/office/powerpoint/2010/main" val="1373473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615141"/>
            <a:ext cx="9144000" cy="1165774"/>
          </a:xfrm>
        </p:spPr>
        <p:txBody>
          <a:bodyPr/>
          <a:lstStyle/>
          <a:p>
            <a:r>
              <a:rPr lang="en-GB" dirty="0"/>
              <a:t>Learning Difficulties</a:t>
            </a:r>
          </a:p>
        </p:txBody>
      </p:sp>
      <p:sp>
        <p:nvSpPr>
          <p:cNvPr id="3" name="Subtitle 2"/>
          <p:cNvSpPr>
            <a:spLocks noGrp="1"/>
          </p:cNvSpPr>
          <p:nvPr>
            <p:ph type="subTitle" idx="1"/>
          </p:nvPr>
        </p:nvSpPr>
        <p:spPr>
          <a:xfrm>
            <a:off x="1524000" y="1780916"/>
            <a:ext cx="9265920" cy="5077084"/>
          </a:xfrm>
        </p:spPr>
        <p:txBody>
          <a:bodyPr/>
          <a:lstStyle/>
          <a:p>
            <a:endParaRPr lang="en-GB" dirty="0"/>
          </a:p>
        </p:txBody>
      </p:sp>
      <p:pic>
        <p:nvPicPr>
          <p:cNvPr id="4" name="ctl00_ContentPlaceHolder1_SummaryImage" descr="A little boy with learning difficulties."/>
          <p:cNvPicPr/>
          <p:nvPr/>
        </p:nvPicPr>
        <p:blipFill>
          <a:blip r:embed="rId2">
            <a:extLst>
              <a:ext uri="{28A0092B-C50C-407E-A947-70E740481C1C}">
                <a14:useLocalDpi xmlns:a14="http://schemas.microsoft.com/office/drawing/2010/main" val="0"/>
              </a:ext>
            </a:extLst>
          </a:blip>
          <a:srcRect/>
          <a:stretch>
            <a:fillRect/>
          </a:stretch>
        </p:blipFill>
        <p:spPr bwMode="auto">
          <a:xfrm>
            <a:off x="2344190" y="1780915"/>
            <a:ext cx="7448204" cy="5077084"/>
          </a:xfrm>
          <a:prstGeom prst="rect">
            <a:avLst/>
          </a:prstGeom>
          <a:noFill/>
          <a:ln>
            <a:noFill/>
          </a:ln>
        </p:spPr>
      </p:pic>
    </p:spTree>
    <p:extLst>
      <p:ext uri="{BB962C8B-B14F-4D97-AF65-F5344CB8AC3E}">
        <p14:creationId xmlns:p14="http://schemas.microsoft.com/office/powerpoint/2010/main" val="3139242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a:t>
            </a:r>
          </a:p>
        </p:txBody>
      </p:sp>
      <p:sp>
        <p:nvSpPr>
          <p:cNvPr id="3" name="Content Placeholder 2"/>
          <p:cNvSpPr>
            <a:spLocks noGrp="1"/>
          </p:cNvSpPr>
          <p:nvPr>
            <p:ph idx="1"/>
          </p:nvPr>
        </p:nvSpPr>
        <p:spPr>
          <a:xfrm>
            <a:off x="838199" y="1825624"/>
            <a:ext cx="10820401" cy="4866121"/>
          </a:xfrm>
        </p:spPr>
        <p:txBody>
          <a:bodyPr>
            <a:normAutofit/>
          </a:bodyPr>
          <a:lstStyle/>
          <a:p>
            <a:pPr marL="0" indent="0">
              <a:buNone/>
            </a:pPr>
            <a:r>
              <a:rPr lang="en-US" b="1" dirty="0"/>
              <a:t>Many people with a learning disability have unmet health needs</a:t>
            </a:r>
            <a:endParaRPr lang="en-GB" b="1" dirty="0"/>
          </a:p>
          <a:p>
            <a:pPr marL="0" indent="0">
              <a:buNone/>
            </a:pPr>
            <a:r>
              <a:rPr lang="en-US" dirty="0"/>
              <a:t>Most people with a learning disability have chronic disorders, illnesses or disabilities in addition to the learning disability itself. They are at much greater risk of injuries than the general population because they often have less capacity to assess risk, and have high rates of epilepsy, sensory impairments and mobility problems. They are four times more likely than the rest of us to suffer from anxiety and depression, which may result from the stress they experience in coping with dependence on others, unemployment and lack of friends. They may also lead sedentary lifestyles, and people with a learning disability have rates of obesity double that of the rest of the population.</a:t>
            </a:r>
            <a:endParaRPr lang="en-GB" dirty="0"/>
          </a:p>
          <a:p>
            <a:pPr marL="0" indent="0">
              <a:buNone/>
            </a:pPr>
            <a:endParaRPr lang="en-GB" dirty="0"/>
          </a:p>
        </p:txBody>
      </p:sp>
    </p:spTree>
    <p:extLst>
      <p:ext uri="{BB962C8B-B14F-4D97-AF65-F5344CB8AC3E}">
        <p14:creationId xmlns:p14="http://schemas.microsoft.com/office/powerpoint/2010/main" val="2599727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5240" y="1050595"/>
            <a:ext cx="8074815" cy="1618489"/>
          </a:xfrm>
        </p:spPr>
        <p:txBody>
          <a:bodyPr anchor="ctr">
            <a:normAutofit/>
          </a:bodyPr>
          <a:lstStyle/>
          <a:p>
            <a:r>
              <a:rPr lang="en-GB" sz="7200" b="1" dirty="0"/>
              <a:t>Learning Disabilities</a:t>
            </a:r>
          </a:p>
        </p:txBody>
      </p:sp>
      <p:sp>
        <p:nvSpPr>
          <p:cNvPr id="3" name="Content Placeholder 2"/>
          <p:cNvSpPr>
            <a:spLocks noGrp="1"/>
          </p:cNvSpPr>
          <p:nvPr>
            <p:ph idx="1"/>
          </p:nvPr>
        </p:nvSpPr>
        <p:spPr>
          <a:xfrm>
            <a:off x="1285240" y="2453833"/>
            <a:ext cx="8074815" cy="3316031"/>
          </a:xfrm>
        </p:spPr>
        <p:txBody>
          <a:bodyPr anchor="t">
            <a:normAutofit/>
          </a:bodyPr>
          <a:lstStyle/>
          <a:p>
            <a:pPr marL="0" indent="0">
              <a:buNone/>
            </a:pPr>
            <a:r>
              <a:rPr lang="en-US" sz="1600" dirty="0">
                <a:solidFill>
                  <a:srgbClr val="FF0000"/>
                </a:solidFill>
              </a:rPr>
              <a:t>Many people with a learning disability have problems accessing appropriate medical care. In some cases, families and support workers may mis-interpret expressions of pain as ‘challenging </a:t>
            </a:r>
            <a:r>
              <a:rPr lang="en-US" sz="1600" dirty="0" err="1">
                <a:solidFill>
                  <a:srgbClr val="FF0000"/>
                </a:solidFill>
              </a:rPr>
              <a:t>behaviour</a:t>
            </a:r>
            <a:r>
              <a:rPr lang="en-US" sz="1600" dirty="0">
                <a:solidFill>
                  <a:srgbClr val="FF0000"/>
                </a:solidFill>
              </a:rPr>
              <a:t>’, or may regard illnesses as an untreatable aspect of the learning disability. </a:t>
            </a:r>
            <a:r>
              <a:rPr lang="en-US" sz="1600" dirty="0"/>
              <a:t>But a more common problem is that many healthcare workers have problems communicating with patients with a learning disability, and are concerned about their capacity to consent to intrusive examinations or routine health screenings. It is therefore essential that healthcare workers are trained in working with people with a learning disability, or can call on people with this expertise, whether in primary care or in hospitals.</a:t>
            </a:r>
            <a:endParaRPr lang="en-GB" sz="1600" dirty="0"/>
          </a:p>
          <a:p>
            <a:pPr marL="0" indent="0">
              <a:buNone/>
            </a:pPr>
            <a:r>
              <a:rPr lang="en-US" sz="1600" dirty="0"/>
              <a:t>As a result of all these factors, people with a learning disability have, on average, shorter lives than the rest of the population. The average age at death for men is 65 years, and 63 years for women. This is 13 years less than the life-expectancy for men and 20 years less than the life-expectancy for women in the general population. For people with profound learning disability, the median age at death is 46 years</a:t>
            </a:r>
            <a:endParaRPr lang="en-GB" sz="1600" dirty="0"/>
          </a:p>
        </p:txBody>
      </p:sp>
    </p:spTree>
    <p:extLst>
      <p:ext uri="{BB962C8B-B14F-4D97-AF65-F5344CB8AC3E}">
        <p14:creationId xmlns:p14="http://schemas.microsoft.com/office/powerpoint/2010/main" val="1847989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a:t>
            </a:r>
          </a:p>
        </p:txBody>
      </p:sp>
      <p:sp>
        <p:nvSpPr>
          <p:cNvPr id="3" name="Content Placeholder 2"/>
          <p:cNvSpPr>
            <a:spLocks noGrp="1"/>
          </p:cNvSpPr>
          <p:nvPr>
            <p:ph idx="1"/>
          </p:nvPr>
        </p:nvSpPr>
        <p:spPr>
          <a:xfrm>
            <a:off x="838199" y="1825624"/>
            <a:ext cx="10737273" cy="4595957"/>
          </a:xfrm>
        </p:spPr>
        <p:txBody>
          <a:bodyPr>
            <a:normAutofit/>
          </a:bodyPr>
          <a:lstStyle/>
          <a:p>
            <a:pPr marL="0" indent="0">
              <a:buNone/>
            </a:pPr>
            <a:r>
              <a:rPr lang="en-US" b="1" dirty="0"/>
              <a:t>People with a learning disability have a right to live how and where they wish</a:t>
            </a:r>
            <a:endParaRPr lang="en-GB" b="1" dirty="0"/>
          </a:p>
          <a:p>
            <a:pPr marL="0" indent="0">
              <a:buNone/>
            </a:pPr>
            <a:r>
              <a:rPr lang="en-US" dirty="0"/>
              <a:t>Just like the rest of the population, adults with a learning disability live in many different types of accommodation. The largest group live with their family, while a similar number live in homes they either rent or own, often shared with other people with a learning disability. These often depend on varying levels of assistance from support workers. There are also substantial numbers in residential care homes, and small numbers in nursing homes and residential hospitals (usually provided by the independent sector). Small numbers also live in ‘adult placements’ with families paid to provide care</a:t>
            </a:r>
            <a:endParaRPr lang="en-GB" dirty="0"/>
          </a:p>
        </p:txBody>
      </p:sp>
    </p:spTree>
    <p:extLst>
      <p:ext uri="{BB962C8B-B14F-4D97-AF65-F5344CB8AC3E}">
        <p14:creationId xmlns:p14="http://schemas.microsoft.com/office/powerpoint/2010/main" val="1710269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a:t>
            </a:r>
            <a:endParaRPr lang="en-GB" dirty="0"/>
          </a:p>
        </p:txBody>
      </p:sp>
      <p:sp>
        <p:nvSpPr>
          <p:cNvPr id="3" name="Content Placeholder 2"/>
          <p:cNvSpPr>
            <a:spLocks noGrp="1"/>
          </p:cNvSpPr>
          <p:nvPr>
            <p:ph idx="1"/>
          </p:nvPr>
        </p:nvSpPr>
        <p:spPr/>
        <p:txBody>
          <a:bodyPr>
            <a:normAutofit/>
          </a:bodyPr>
          <a:lstStyle/>
          <a:p>
            <a:pPr marL="0" indent="0" algn="ctr">
              <a:buNone/>
            </a:pPr>
            <a:r>
              <a:rPr lang="en-GB" sz="7200" dirty="0"/>
              <a:t>CAUSES AND TYPES OF LEARNING DISABILITY </a:t>
            </a:r>
          </a:p>
        </p:txBody>
      </p:sp>
    </p:spTree>
    <p:extLst>
      <p:ext uri="{BB962C8B-B14F-4D97-AF65-F5344CB8AC3E}">
        <p14:creationId xmlns:p14="http://schemas.microsoft.com/office/powerpoint/2010/main" val="937090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Down’s Syndrome </a:t>
            </a:r>
          </a:p>
        </p:txBody>
      </p:sp>
      <p:pic>
        <p:nvPicPr>
          <p:cNvPr id="4" name="ctl00_ContentPlaceHolder1_SummaryImage" descr="A young woman with Downs Syndrome."/>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2673" y="1690688"/>
            <a:ext cx="11346872" cy="5167312"/>
          </a:xfrm>
          <a:prstGeom prst="rect">
            <a:avLst/>
          </a:prstGeom>
          <a:noFill/>
          <a:ln>
            <a:noFill/>
          </a:ln>
        </p:spPr>
      </p:pic>
    </p:spTree>
    <p:extLst>
      <p:ext uri="{BB962C8B-B14F-4D97-AF65-F5344CB8AC3E}">
        <p14:creationId xmlns:p14="http://schemas.microsoft.com/office/powerpoint/2010/main" val="1552154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Down’s Syndrome </a:t>
            </a:r>
          </a:p>
        </p:txBody>
      </p:sp>
      <p:sp>
        <p:nvSpPr>
          <p:cNvPr id="3" name="Content Placeholder 2"/>
          <p:cNvSpPr>
            <a:spLocks noGrp="1"/>
          </p:cNvSpPr>
          <p:nvPr>
            <p:ph idx="1"/>
          </p:nvPr>
        </p:nvSpPr>
        <p:spPr>
          <a:xfrm>
            <a:off x="838199" y="1825624"/>
            <a:ext cx="10737273" cy="4595957"/>
          </a:xfrm>
        </p:spPr>
        <p:txBody>
          <a:bodyPr>
            <a:normAutofit/>
          </a:bodyPr>
          <a:lstStyle/>
          <a:p>
            <a:r>
              <a:rPr lang="en-GB" sz="3600" b="1" dirty="0"/>
              <a:t>Down’s syndrome is one of the best-known causes of a learning disability. It is a genetic condition, resulting from either an extra chromosome or extra genetic material from chromosome 21. </a:t>
            </a:r>
            <a:endParaRPr lang="en-GB" sz="3600" dirty="0"/>
          </a:p>
          <a:p>
            <a:r>
              <a:rPr lang="en-GB" sz="3600" dirty="0"/>
              <a:t>There are three different types of Down’s syndrome: trisomy 21 (the most common type at around 90-95%), translocation (around 3%) and mosaicism (around 1-5%). </a:t>
            </a:r>
          </a:p>
        </p:txBody>
      </p:sp>
    </p:spTree>
    <p:extLst>
      <p:ext uri="{BB962C8B-B14F-4D97-AF65-F5344CB8AC3E}">
        <p14:creationId xmlns:p14="http://schemas.microsoft.com/office/powerpoint/2010/main" val="33122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Down’s Syndrome </a:t>
            </a:r>
            <a:endParaRPr lang="en-GB" dirty="0"/>
          </a:p>
        </p:txBody>
      </p:sp>
      <p:sp>
        <p:nvSpPr>
          <p:cNvPr id="3" name="Content Placeholder 2"/>
          <p:cNvSpPr>
            <a:spLocks noGrp="1"/>
          </p:cNvSpPr>
          <p:nvPr>
            <p:ph idx="1"/>
          </p:nvPr>
        </p:nvSpPr>
        <p:spPr>
          <a:xfrm>
            <a:off x="838200" y="1825625"/>
            <a:ext cx="10778836" cy="4512830"/>
          </a:xfrm>
        </p:spPr>
        <p:txBody>
          <a:bodyPr>
            <a:normAutofit lnSpcReduction="10000"/>
          </a:bodyPr>
          <a:lstStyle/>
          <a:p>
            <a:pPr marL="0" indent="0">
              <a:buNone/>
            </a:pPr>
            <a:r>
              <a:rPr lang="en-US" sz="3600" dirty="0"/>
              <a:t>Ask people to ‘define’ a ‘learning disability’, and they will usually describe someone with Down’s Syndrome (DS). This is because people with DS have a distinctive appearance, with eyes that are almond-shaped and slant upwards, together with other physical features including a short neck, a face that is flatter than usual, small hands and feet, short stature, and a tongue that tends to stick out of the mouth. Despite these shared characteristics, people with DS, like all of us, resemble their parents.</a:t>
            </a:r>
            <a:endParaRPr lang="en-GB" sz="3600" dirty="0"/>
          </a:p>
          <a:p>
            <a:pPr marL="0" indent="0">
              <a:buNone/>
            </a:pPr>
            <a:endParaRPr lang="en-GB" dirty="0"/>
          </a:p>
        </p:txBody>
      </p:sp>
    </p:spTree>
    <p:extLst>
      <p:ext uri="{BB962C8B-B14F-4D97-AF65-F5344CB8AC3E}">
        <p14:creationId xmlns:p14="http://schemas.microsoft.com/office/powerpoint/2010/main" val="12099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Down’s Syndrome </a:t>
            </a:r>
            <a:endParaRPr lang="en-GB" dirty="0"/>
          </a:p>
        </p:txBody>
      </p:sp>
      <p:sp>
        <p:nvSpPr>
          <p:cNvPr id="3" name="Content Placeholder 2"/>
          <p:cNvSpPr>
            <a:spLocks noGrp="1"/>
          </p:cNvSpPr>
          <p:nvPr>
            <p:ph idx="1"/>
          </p:nvPr>
        </p:nvSpPr>
        <p:spPr>
          <a:xfrm>
            <a:off x="734027" y="1316338"/>
            <a:ext cx="11173691" cy="5032375"/>
          </a:xfrm>
        </p:spPr>
        <p:txBody>
          <a:bodyPr>
            <a:noAutofit/>
          </a:bodyPr>
          <a:lstStyle/>
          <a:p>
            <a:pPr marL="0" indent="0">
              <a:buNone/>
            </a:pPr>
            <a:r>
              <a:rPr lang="en-US" sz="3200" dirty="0"/>
              <a:t>DS is a genetic abnormality, which occurs at conception for unknown reasons. Each person with DS has an extra copy of chromosome 21 in their body’s cells. Apart from a few rare cases, DS is not an inherited disease and can occur in all racial groups. Although the chance of having a baby with DS increases with maternal age, babies with the syndrome are born to mothers of all ages. There is as yet no means of reversing DS, but all pregnant women in England and Wales are now offered screening with the option of termination if tests prove positive for DS. The great majority (92%) choose termination, and the number of lives births with DS in England and Wales is about 750/year, equivalent to one in a thousand live births</a:t>
            </a:r>
            <a:endParaRPr lang="en-GB" sz="3200" dirty="0"/>
          </a:p>
        </p:txBody>
      </p:sp>
    </p:spTree>
    <p:extLst>
      <p:ext uri="{BB962C8B-B14F-4D97-AF65-F5344CB8AC3E}">
        <p14:creationId xmlns:p14="http://schemas.microsoft.com/office/powerpoint/2010/main" val="4146934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Down’s Syndrome </a:t>
            </a:r>
          </a:p>
        </p:txBody>
      </p:sp>
      <p:sp>
        <p:nvSpPr>
          <p:cNvPr id="3" name="Content Placeholder 2"/>
          <p:cNvSpPr>
            <a:spLocks noGrp="1"/>
          </p:cNvSpPr>
          <p:nvPr>
            <p:ph idx="1"/>
          </p:nvPr>
        </p:nvSpPr>
        <p:spPr>
          <a:xfrm>
            <a:off x="745602" y="1432085"/>
            <a:ext cx="10903528" cy="5240194"/>
          </a:xfrm>
        </p:spPr>
        <p:txBody>
          <a:bodyPr>
            <a:normAutofit fontScale="92500" lnSpcReduction="20000"/>
          </a:bodyPr>
          <a:lstStyle/>
          <a:p>
            <a:pPr marL="0" indent="0">
              <a:buNone/>
            </a:pPr>
            <a:r>
              <a:rPr lang="en-GB" sz="3600" dirty="0"/>
              <a:t>Down’s syndrome affects people in different ways. It is generally associated with cognitive impairment, physical characteristics and certain health issues. </a:t>
            </a:r>
          </a:p>
          <a:p>
            <a:r>
              <a:rPr lang="en-GB" sz="3600" dirty="0"/>
              <a:t>There is a wide range of cognitive impairment, with some young people attending mainstream school and even sitting GCSE exams, and others having a high degree of learning disability. </a:t>
            </a:r>
          </a:p>
          <a:p>
            <a:r>
              <a:rPr lang="en-GB" sz="3600" dirty="0"/>
              <a:t>It is estimated that in developed countries, approximately 1 in 1000 babies are born with Down’s syndrome</a:t>
            </a:r>
          </a:p>
          <a:p>
            <a:r>
              <a:rPr lang="en-GB" sz="3600" dirty="0"/>
              <a:t>in </a:t>
            </a:r>
            <a:r>
              <a:rPr lang="en-GB" sz="3600" dirty="0" err="1"/>
              <a:t>uk</a:t>
            </a:r>
            <a:r>
              <a:rPr lang="en-GB" sz="3600" dirty="0"/>
              <a:t> 1 in 336 pregnancies and 1 in 854 births </a:t>
            </a:r>
          </a:p>
          <a:p>
            <a:r>
              <a:rPr lang="en-GB" sz="3600" dirty="0"/>
              <a:t>Most babies with Down's syndrome are born to women under 35, but older women are more likely to give birth to a child with the condition. </a:t>
            </a:r>
          </a:p>
          <a:p>
            <a:endParaRPr lang="en-GB" sz="3600" dirty="0"/>
          </a:p>
        </p:txBody>
      </p:sp>
    </p:spTree>
    <p:extLst>
      <p:ext uri="{BB962C8B-B14F-4D97-AF65-F5344CB8AC3E}">
        <p14:creationId xmlns:p14="http://schemas.microsoft.com/office/powerpoint/2010/main" val="449096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Down’s Syndrome</a:t>
            </a:r>
          </a:p>
        </p:txBody>
      </p:sp>
      <p:sp>
        <p:nvSpPr>
          <p:cNvPr id="3" name="Content Placeholder 2"/>
          <p:cNvSpPr>
            <a:spLocks noGrp="1"/>
          </p:cNvSpPr>
          <p:nvPr>
            <p:ph idx="1"/>
          </p:nvPr>
        </p:nvSpPr>
        <p:spPr>
          <a:xfrm>
            <a:off x="838199" y="1825624"/>
            <a:ext cx="11353801" cy="5032376"/>
          </a:xfrm>
        </p:spPr>
        <p:txBody>
          <a:bodyPr>
            <a:normAutofit/>
          </a:bodyPr>
          <a:lstStyle/>
          <a:p>
            <a:pPr marL="0" indent="0">
              <a:buNone/>
            </a:pPr>
            <a:r>
              <a:rPr lang="en-US" b="1" dirty="0"/>
              <a:t>Most people with DS have multiple disabilities and health problems.</a:t>
            </a:r>
            <a:endParaRPr lang="en-GB" b="1" dirty="0"/>
          </a:p>
          <a:p>
            <a:pPr marL="0" indent="0">
              <a:buNone/>
            </a:pPr>
            <a:r>
              <a:rPr lang="en-US" sz="3600" dirty="0"/>
              <a:t>All people with DS have a learning disability, and the majority also have a range of disabilities and health problems typically associated with the syndrome. Some of these occur from birth, but most are associated with premature ageing, and the health of most people with DS deteriorates sharply after the age of 40 years. About half of all people with DS live beyond 60 years of age.</a:t>
            </a:r>
            <a:endParaRPr lang="en-GB" sz="3600" dirty="0"/>
          </a:p>
          <a:p>
            <a:endParaRPr lang="en-GB" dirty="0"/>
          </a:p>
        </p:txBody>
      </p:sp>
    </p:spTree>
    <p:extLst>
      <p:ext uri="{BB962C8B-B14F-4D97-AF65-F5344CB8AC3E}">
        <p14:creationId xmlns:p14="http://schemas.microsoft.com/office/powerpoint/2010/main" val="4227011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5240" y="1050595"/>
            <a:ext cx="8074815" cy="1618489"/>
          </a:xfrm>
        </p:spPr>
        <p:txBody>
          <a:bodyPr anchor="ctr">
            <a:normAutofit/>
          </a:bodyPr>
          <a:lstStyle/>
          <a:p>
            <a:r>
              <a:rPr lang="en-GB" sz="7200" b="1"/>
              <a:t>Learning Difficulties</a:t>
            </a:r>
          </a:p>
        </p:txBody>
      </p:sp>
      <p:sp>
        <p:nvSpPr>
          <p:cNvPr id="3" name="Content Placeholder 2"/>
          <p:cNvSpPr>
            <a:spLocks noGrp="1"/>
          </p:cNvSpPr>
          <p:nvPr>
            <p:ph idx="1"/>
          </p:nvPr>
        </p:nvSpPr>
        <p:spPr>
          <a:xfrm>
            <a:off x="1285240" y="2969469"/>
            <a:ext cx="8074815" cy="2800395"/>
          </a:xfrm>
        </p:spPr>
        <p:txBody>
          <a:bodyPr anchor="t">
            <a:normAutofit/>
          </a:bodyPr>
          <a:lstStyle/>
          <a:p>
            <a:r>
              <a:rPr lang="en-GB" sz="2400"/>
              <a:t>Unlike a learning disability, a learning difficulty does not affect general intelligence (IQ).  An individual may often have more than one specific learning difficulty (for example, dyslexia and dyspraxia are often encountered together), and other conditions may also be experienced alongside each other. </a:t>
            </a:r>
          </a:p>
          <a:p>
            <a:endParaRPr lang="en-GB" sz="2400"/>
          </a:p>
        </p:txBody>
      </p:sp>
    </p:spTree>
    <p:extLst>
      <p:ext uri="{BB962C8B-B14F-4D97-AF65-F5344CB8AC3E}">
        <p14:creationId xmlns:p14="http://schemas.microsoft.com/office/powerpoint/2010/main" val="2494063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Down’s Syndrome </a:t>
            </a:r>
          </a:p>
        </p:txBody>
      </p:sp>
      <p:sp>
        <p:nvSpPr>
          <p:cNvPr id="3" name="Content Placeholder 2"/>
          <p:cNvSpPr>
            <a:spLocks noGrp="1"/>
          </p:cNvSpPr>
          <p:nvPr>
            <p:ph idx="1"/>
          </p:nvPr>
        </p:nvSpPr>
        <p:spPr>
          <a:xfrm>
            <a:off x="374074" y="1350818"/>
            <a:ext cx="11637818" cy="5507182"/>
          </a:xfrm>
        </p:spPr>
        <p:txBody>
          <a:bodyPr>
            <a:normAutofit fontScale="85000" lnSpcReduction="20000"/>
          </a:bodyPr>
          <a:lstStyle/>
          <a:p>
            <a:r>
              <a:rPr lang="en-GB" sz="3600" b="1" dirty="0"/>
              <a:t>Related health issues </a:t>
            </a:r>
            <a:endParaRPr lang="en-GB" sz="3600" dirty="0"/>
          </a:p>
          <a:p>
            <a:r>
              <a:rPr lang="en-GB" sz="3600" dirty="0"/>
              <a:t>People with Down’s syndrome may have a variety of related health issues. Generally, the main health problems are: </a:t>
            </a:r>
          </a:p>
          <a:p>
            <a:pPr lvl="0"/>
            <a:r>
              <a:rPr lang="en-GB" sz="3600" dirty="0"/>
              <a:t>Respiratory system – a number of people breathe mainly or solely through their mouths, which can result in sleeping problems (</a:t>
            </a:r>
            <a:r>
              <a:rPr lang="en-GB" sz="3600" dirty="0">
                <a:hlinkClick r:id="rId2" tooltip="NHS Sleep Apnoea"/>
              </a:rPr>
              <a:t>sleep apnoea</a:t>
            </a:r>
            <a:r>
              <a:rPr lang="en-GB" sz="3600" dirty="0"/>
              <a:t>). Very young children can be more prone to chest infections, but this disposition reduces when they become more active. </a:t>
            </a:r>
          </a:p>
          <a:p>
            <a:pPr lvl="0"/>
            <a:r>
              <a:rPr lang="en-GB" sz="3600" dirty="0"/>
              <a:t>Heart – around 40-50% of babies with Down’s syndrome are </a:t>
            </a:r>
            <a:r>
              <a:rPr lang="en-GB" sz="3600" dirty="0">
                <a:hlinkClick r:id="rId3" tooltip="NHS Choices - Complications of Down syndrome"/>
              </a:rPr>
              <a:t>born with a congenital heart condition</a:t>
            </a:r>
            <a:r>
              <a:rPr lang="en-GB" sz="3600" dirty="0"/>
              <a:t>, some of which require heart surgery. For more information see the </a:t>
            </a:r>
            <a:r>
              <a:rPr lang="en-GB" sz="3600" dirty="0">
                <a:hlinkClick r:id="rId4" tooltip="Down's Heart Group website"/>
              </a:rPr>
              <a:t>Down’s Heart Group website</a:t>
            </a:r>
            <a:r>
              <a:rPr lang="en-GB" sz="3600" dirty="0"/>
              <a:t>. </a:t>
            </a:r>
          </a:p>
          <a:p>
            <a:pPr lvl="0"/>
            <a:r>
              <a:rPr lang="en-GB" sz="3600" dirty="0"/>
              <a:t>Ears and hearing – hearing problems are common, and this can then affect speech and communication. </a:t>
            </a:r>
          </a:p>
          <a:p>
            <a:pPr lvl="0"/>
            <a:r>
              <a:rPr lang="en-GB" sz="3600" dirty="0"/>
              <a:t>Eyes and vision – visual problems again are very common, with many people requiring glasses. </a:t>
            </a:r>
          </a:p>
          <a:p>
            <a:pPr marL="0" indent="0">
              <a:buNone/>
            </a:pPr>
            <a:endParaRPr lang="en-GB" sz="3600" dirty="0"/>
          </a:p>
        </p:txBody>
      </p:sp>
    </p:spTree>
    <p:extLst>
      <p:ext uri="{BB962C8B-B14F-4D97-AF65-F5344CB8AC3E}">
        <p14:creationId xmlns:p14="http://schemas.microsoft.com/office/powerpoint/2010/main" val="3038607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Down’s Syndrome </a:t>
            </a:r>
          </a:p>
        </p:txBody>
      </p:sp>
      <p:sp>
        <p:nvSpPr>
          <p:cNvPr id="3" name="Content Placeholder 2"/>
          <p:cNvSpPr>
            <a:spLocks noGrp="1"/>
          </p:cNvSpPr>
          <p:nvPr>
            <p:ph idx="1"/>
          </p:nvPr>
        </p:nvSpPr>
        <p:spPr>
          <a:xfrm>
            <a:off x="838199" y="1825624"/>
            <a:ext cx="11173692" cy="5032376"/>
          </a:xfrm>
        </p:spPr>
        <p:txBody>
          <a:bodyPr>
            <a:normAutofit fontScale="85000" lnSpcReduction="10000"/>
          </a:bodyPr>
          <a:lstStyle/>
          <a:p>
            <a:pPr lvl="0"/>
            <a:r>
              <a:rPr lang="en-GB" sz="3600" dirty="0"/>
              <a:t>Thyroid disorders – people may experience overactive or underactive thyroid glands (with underactive being more common) and extra care must be taken to ensure that these are detected. </a:t>
            </a:r>
          </a:p>
          <a:p>
            <a:pPr lvl="0"/>
            <a:r>
              <a:rPr lang="en-GB" sz="3600" dirty="0"/>
              <a:t>Ageing – people with Down’s syndrome tend to age earlier and have a greater risk of developing dementia. </a:t>
            </a:r>
          </a:p>
          <a:p>
            <a:pPr lvl="0"/>
            <a:r>
              <a:rPr lang="en-US" sz="3600" dirty="0"/>
              <a:t>Digestive problems. These include constipation, </a:t>
            </a:r>
            <a:r>
              <a:rPr lang="en-US" sz="3600" dirty="0" err="1"/>
              <a:t>diarrhoea</a:t>
            </a:r>
            <a:r>
              <a:rPr lang="en-US" sz="3600" dirty="0"/>
              <a:t> and indigestion, and small bowel obstruction. About one in ten people with DS also develop coeliac disease, which involves an intolerance to gluten.</a:t>
            </a:r>
            <a:endParaRPr lang="en-GB" sz="3600" dirty="0"/>
          </a:p>
          <a:p>
            <a:r>
              <a:rPr lang="en-US" sz="3600" dirty="0"/>
              <a:t>​Musculoskeletal problems. About one in ten people with DS experience </a:t>
            </a:r>
            <a:r>
              <a:rPr lang="en-US" sz="3600" dirty="0" err="1"/>
              <a:t>orthopaedic</a:t>
            </a:r>
            <a:r>
              <a:rPr lang="en-US" sz="3600" dirty="0"/>
              <a:t> problems, especially with dislocated kneecaps, flat feet, and dislocation of the hip</a:t>
            </a:r>
            <a:endParaRPr lang="en-GB" sz="3600" dirty="0"/>
          </a:p>
        </p:txBody>
      </p:sp>
    </p:spTree>
    <p:extLst>
      <p:ext uri="{BB962C8B-B14F-4D97-AF65-F5344CB8AC3E}">
        <p14:creationId xmlns:p14="http://schemas.microsoft.com/office/powerpoint/2010/main" val="322260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Down’s Syndrome </a:t>
            </a:r>
          </a:p>
        </p:txBody>
      </p:sp>
      <p:sp>
        <p:nvSpPr>
          <p:cNvPr id="3" name="Content Placeholder 2"/>
          <p:cNvSpPr>
            <a:spLocks noGrp="1"/>
          </p:cNvSpPr>
          <p:nvPr>
            <p:ph idx="1"/>
          </p:nvPr>
        </p:nvSpPr>
        <p:spPr>
          <a:xfrm>
            <a:off x="838199" y="1825624"/>
            <a:ext cx="10737273" cy="4595957"/>
          </a:xfrm>
        </p:spPr>
        <p:txBody>
          <a:bodyPr>
            <a:normAutofit fontScale="92500" lnSpcReduction="20000"/>
          </a:bodyPr>
          <a:lstStyle/>
          <a:p>
            <a:pPr marL="0" indent="0">
              <a:buNone/>
            </a:pPr>
            <a:r>
              <a:rPr lang="en-US" sz="3600" b="1" dirty="0"/>
              <a:t>People with DS can lead happy and fulfilled lives</a:t>
            </a:r>
            <a:r>
              <a:rPr lang="en-US" sz="3600" dirty="0"/>
              <a:t>.</a:t>
            </a:r>
            <a:endParaRPr lang="en-GB" sz="3600" dirty="0"/>
          </a:p>
          <a:p>
            <a:r>
              <a:rPr lang="en-US" sz="3600" dirty="0"/>
              <a:t>With suitable help and encouragement, people with DS can lead happy and fulfilled lives, with the opportunity to attend normal school and college, move into their own home, find work, and develop friendships and sexual partners. Parents of children with DS can benefit from the advice and support of other parents, and should always be advised to get in touch with the Down’s Syndrome Association. This has details of all local groups of parents of children with DS, and provides information for people with DS, their parents, and professionals.</a:t>
            </a:r>
            <a:endParaRPr lang="en-GB" sz="3600" dirty="0"/>
          </a:p>
          <a:p>
            <a:pPr marL="0" indent="0">
              <a:buNone/>
            </a:pPr>
            <a:endParaRPr lang="en-GB" sz="3600" dirty="0"/>
          </a:p>
        </p:txBody>
      </p:sp>
    </p:spTree>
    <p:extLst>
      <p:ext uri="{BB962C8B-B14F-4D97-AF65-F5344CB8AC3E}">
        <p14:creationId xmlns:p14="http://schemas.microsoft.com/office/powerpoint/2010/main" val="2542106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Autism</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0" y="1428535"/>
            <a:ext cx="7564581" cy="5221504"/>
          </a:xfrm>
        </p:spPr>
      </p:pic>
    </p:spTree>
    <p:extLst>
      <p:ext uri="{BB962C8B-B14F-4D97-AF65-F5344CB8AC3E}">
        <p14:creationId xmlns:p14="http://schemas.microsoft.com/office/powerpoint/2010/main" val="9022145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Autism</a:t>
            </a:r>
          </a:p>
        </p:txBody>
      </p:sp>
      <p:sp>
        <p:nvSpPr>
          <p:cNvPr id="3" name="Content Placeholder 2"/>
          <p:cNvSpPr>
            <a:spLocks noGrp="1"/>
          </p:cNvSpPr>
          <p:nvPr>
            <p:ph idx="1"/>
          </p:nvPr>
        </p:nvSpPr>
        <p:spPr>
          <a:xfrm>
            <a:off x="838200" y="1451551"/>
            <a:ext cx="10799618" cy="5219413"/>
          </a:xfrm>
        </p:spPr>
        <p:txBody>
          <a:bodyPr>
            <a:noAutofit/>
          </a:bodyPr>
          <a:lstStyle/>
          <a:p>
            <a:pPr marL="0" indent="0">
              <a:buNone/>
            </a:pPr>
            <a:r>
              <a:rPr lang="en-US" sz="3600" dirty="0"/>
              <a:t>Autism is a lifelong condition that includes Asperger Syndrome. Let’s get the language right first. There is Autism Spectrum Disorder or condition, but our view is just to use the term Autism.</a:t>
            </a:r>
            <a:endParaRPr lang="en-GB" sz="3600" dirty="0"/>
          </a:p>
          <a:p>
            <a:pPr marL="0" indent="0">
              <a:buNone/>
            </a:pPr>
            <a:r>
              <a:rPr lang="en-US" sz="3600" dirty="0"/>
              <a:t>Autism affects individuals in different ways, just like having your own unique fingerprints. There is a saying that when you have met one person with Autism then you have met one person only. The causes are a combination of genetics and environmental factors, although research is finding various new theories</a:t>
            </a:r>
            <a:endParaRPr lang="en-GB" sz="3600" dirty="0"/>
          </a:p>
        </p:txBody>
      </p:sp>
    </p:spTree>
    <p:extLst>
      <p:ext uri="{BB962C8B-B14F-4D97-AF65-F5344CB8AC3E}">
        <p14:creationId xmlns:p14="http://schemas.microsoft.com/office/powerpoint/2010/main" val="514824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Autism</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33945"/>
            <a:ext cx="10515600" cy="4909273"/>
          </a:xfrm>
        </p:spPr>
      </p:pic>
    </p:spTree>
    <p:extLst>
      <p:ext uri="{BB962C8B-B14F-4D97-AF65-F5344CB8AC3E}">
        <p14:creationId xmlns:p14="http://schemas.microsoft.com/office/powerpoint/2010/main" val="256605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26396" y="586855"/>
            <a:ext cx="4230100" cy="3387497"/>
          </a:xfrm>
        </p:spPr>
        <p:txBody>
          <a:bodyPr anchor="b">
            <a:normAutofit/>
          </a:bodyPr>
          <a:lstStyle/>
          <a:p>
            <a:pPr algn="r"/>
            <a:r>
              <a:rPr lang="en-GB" sz="4000" b="1">
                <a:solidFill>
                  <a:srgbClr val="FFFFFF"/>
                </a:solidFill>
              </a:rPr>
              <a:t>Learning Disabilities - Autism</a:t>
            </a:r>
          </a:p>
        </p:txBody>
      </p:sp>
      <p:sp>
        <p:nvSpPr>
          <p:cNvPr id="3" name="Content Placeholder 2"/>
          <p:cNvSpPr>
            <a:spLocks noGrp="1"/>
          </p:cNvSpPr>
          <p:nvPr>
            <p:ph idx="1"/>
          </p:nvPr>
        </p:nvSpPr>
        <p:spPr>
          <a:xfrm>
            <a:off x="6503158" y="649480"/>
            <a:ext cx="4862447" cy="5546047"/>
          </a:xfrm>
        </p:spPr>
        <p:txBody>
          <a:bodyPr anchor="ctr">
            <a:normAutofit/>
          </a:bodyPr>
          <a:lstStyle/>
          <a:p>
            <a:pPr marL="0" indent="0">
              <a:buNone/>
            </a:pPr>
            <a:r>
              <a:rPr lang="en-GB" sz="2000"/>
              <a:t>As a ‘spectrum disorder’, the symptoms and characteristics of autism can present themselves in a variety of combinations, ranging from extremely mild to severe. All children and adults with an ASD will have the following core symptoms in what is known as the ‘triad’ of impairments: </a:t>
            </a:r>
          </a:p>
          <a:p>
            <a:endParaRPr lang="en-GB" sz="2000"/>
          </a:p>
        </p:txBody>
      </p:sp>
    </p:spTree>
    <p:extLst>
      <p:ext uri="{BB962C8B-B14F-4D97-AF65-F5344CB8AC3E}">
        <p14:creationId xmlns:p14="http://schemas.microsoft.com/office/powerpoint/2010/main" val="2930516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Autism</a:t>
            </a:r>
          </a:p>
        </p:txBody>
      </p:sp>
      <p:sp>
        <p:nvSpPr>
          <p:cNvPr id="3" name="Content Placeholder 2"/>
          <p:cNvSpPr>
            <a:spLocks noGrp="1"/>
          </p:cNvSpPr>
          <p:nvPr>
            <p:ph idx="1"/>
          </p:nvPr>
        </p:nvSpPr>
        <p:spPr>
          <a:xfrm>
            <a:off x="838199" y="1825624"/>
            <a:ext cx="10737273" cy="4595957"/>
          </a:xfrm>
        </p:spPr>
        <p:txBody>
          <a:bodyPr>
            <a:normAutofit/>
          </a:bodyPr>
          <a:lstStyle/>
          <a:p>
            <a:pPr marL="0" indent="0">
              <a:buNone/>
            </a:pPr>
            <a:r>
              <a:rPr lang="en-US" sz="3600"/>
              <a:t>Most </a:t>
            </a:r>
            <a:r>
              <a:rPr lang="en-US" sz="3600" dirty="0"/>
              <a:t>people with Autism have learning disabilities, also known as Classical Autism whilst those with Asperger Syndrome predominantly do not have a learning disability. The numbers of people with Autism has a progressively changing landscape and this maybe affected by the various diagnostic tools used. The Department of Health estimate that 1% of the population have Autism, this equates to approximately 620,000 people.</a:t>
            </a:r>
            <a:endParaRPr lang="en-GB" sz="3600" dirty="0"/>
          </a:p>
        </p:txBody>
      </p:sp>
    </p:spTree>
    <p:extLst>
      <p:ext uri="{BB962C8B-B14F-4D97-AF65-F5344CB8AC3E}">
        <p14:creationId xmlns:p14="http://schemas.microsoft.com/office/powerpoint/2010/main" val="31116999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6478" y="1683756"/>
            <a:ext cx="3115265" cy="2396359"/>
          </a:xfrm>
        </p:spPr>
        <p:txBody>
          <a:bodyPr anchor="b">
            <a:normAutofit/>
          </a:bodyPr>
          <a:lstStyle/>
          <a:p>
            <a:pPr algn="r"/>
            <a:r>
              <a:rPr lang="en-GB" sz="4000" b="1">
                <a:solidFill>
                  <a:srgbClr val="FFFFFF"/>
                </a:solidFill>
              </a:rPr>
              <a:t>Learning Disabilities - Autism</a:t>
            </a:r>
          </a:p>
        </p:txBody>
      </p:sp>
      <p:graphicFrame>
        <p:nvGraphicFramePr>
          <p:cNvPr id="5" name="Content Placeholder 2">
            <a:extLst>
              <a:ext uri="{FF2B5EF4-FFF2-40B4-BE49-F238E27FC236}">
                <a16:creationId xmlns:a16="http://schemas.microsoft.com/office/drawing/2014/main" id="{A07B351A-1BA5-A08A-E6EA-5F5C9A2D9623}"/>
              </a:ext>
            </a:extLst>
          </p:cNvPr>
          <p:cNvGraphicFramePr>
            <a:graphicFrameLocks noGrp="1"/>
          </p:cNvGraphicFramePr>
          <p:nvPr>
            <p:ph idx="1"/>
            <p:extLst>
              <p:ext uri="{D42A27DB-BD31-4B8C-83A1-F6EECF244321}">
                <p14:modId xmlns:p14="http://schemas.microsoft.com/office/powerpoint/2010/main" val="3840210441"/>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7397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Autism</a:t>
            </a:r>
          </a:p>
        </p:txBody>
      </p:sp>
      <p:sp>
        <p:nvSpPr>
          <p:cNvPr id="3" name="Content Placeholder 2"/>
          <p:cNvSpPr>
            <a:spLocks noGrp="1"/>
          </p:cNvSpPr>
          <p:nvPr>
            <p:ph idx="1"/>
          </p:nvPr>
        </p:nvSpPr>
        <p:spPr>
          <a:xfrm>
            <a:off x="838199" y="1825624"/>
            <a:ext cx="10737273" cy="4595957"/>
          </a:xfrm>
        </p:spPr>
        <p:txBody>
          <a:bodyPr>
            <a:normAutofit/>
          </a:bodyPr>
          <a:lstStyle/>
          <a:p>
            <a:pPr marL="0" indent="0">
              <a:buNone/>
            </a:pPr>
            <a:r>
              <a:rPr lang="en-GB" sz="3200" b="1" dirty="0"/>
              <a:t>Social understanding and social behaviour </a:t>
            </a:r>
            <a:endParaRPr lang="en-GB" sz="3200" dirty="0"/>
          </a:p>
          <a:p>
            <a:pPr lvl="0"/>
            <a:r>
              <a:rPr lang="en-GB" sz="3200" dirty="0"/>
              <a:t>People with an ASD have difficulty understanding the social behaviour of others and can behave in socially inappropriate ways. </a:t>
            </a:r>
          </a:p>
          <a:p>
            <a:pPr lvl="0"/>
            <a:r>
              <a:rPr lang="en-GB" sz="3200" dirty="0"/>
              <a:t>People with an ASD have difficulty empathising with others, and as a result are unable to read social contexts. </a:t>
            </a:r>
          </a:p>
          <a:p>
            <a:r>
              <a:rPr lang="en-GB" sz="3200" dirty="0"/>
              <a:t>Children with an ASD often find it hard to play and communicate with other children, because of their difficulties with empathy</a:t>
            </a:r>
          </a:p>
        </p:txBody>
      </p:sp>
    </p:spTree>
    <p:extLst>
      <p:ext uri="{BB962C8B-B14F-4D97-AF65-F5344CB8AC3E}">
        <p14:creationId xmlns:p14="http://schemas.microsoft.com/office/powerpoint/2010/main" val="2468136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n-GB" sz="5400" b="1"/>
              <a:t>Learning Difficulties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872899"/>
            <a:ext cx="4243589" cy="3320668"/>
          </a:xfrm>
        </p:spPr>
        <p:txBody>
          <a:bodyPr>
            <a:normAutofit/>
          </a:bodyPr>
          <a:lstStyle/>
          <a:p>
            <a:pPr marL="0" indent="0">
              <a:buNone/>
            </a:pPr>
            <a:r>
              <a:rPr lang="en-GB" sz="2200" b="1"/>
              <a:t>Some examples of specific learning difficulties are: </a:t>
            </a:r>
            <a:endParaRPr lang="en-GB" sz="2200"/>
          </a:p>
          <a:p>
            <a:r>
              <a:rPr lang="en-GB" sz="2200"/>
              <a:t>Attention Deficit Hyperactivity Disorder (ADHD) </a:t>
            </a:r>
          </a:p>
          <a:p>
            <a:pPr lvl="0"/>
            <a:r>
              <a:rPr lang="en-GB" sz="2200"/>
              <a:t>Dyspraxia </a:t>
            </a:r>
          </a:p>
          <a:p>
            <a:pPr lvl="0"/>
            <a:r>
              <a:rPr lang="en-GB" sz="2200"/>
              <a:t>Dyslexia </a:t>
            </a:r>
          </a:p>
          <a:p>
            <a:endParaRPr lang="en-GB" sz="2200"/>
          </a:p>
        </p:txBody>
      </p:sp>
      <p:pic>
        <p:nvPicPr>
          <p:cNvPr id="5" name="Picture 4">
            <a:extLst>
              <a:ext uri="{FF2B5EF4-FFF2-40B4-BE49-F238E27FC236}">
                <a16:creationId xmlns:a16="http://schemas.microsoft.com/office/drawing/2014/main" id="{F743EA44-BBF0-0291-008B-F53352A7CAF2}"/>
              </a:ext>
            </a:extLst>
          </p:cNvPr>
          <p:cNvPicPr>
            <a:picLocks noChangeAspect="1"/>
          </p:cNvPicPr>
          <p:nvPr/>
        </p:nvPicPr>
        <p:blipFill>
          <a:blip r:embed="rId2"/>
          <a:srcRect l="19512" r="2406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6924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Autism </a:t>
            </a:r>
          </a:p>
        </p:txBody>
      </p:sp>
      <p:sp>
        <p:nvSpPr>
          <p:cNvPr id="3" name="Content Placeholder 2"/>
          <p:cNvSpPr>
            <a:spLocks noGrp="1"/>
          </p:cNvSpPr>
          <p:nvPr>
            <p:ph idx="1"/>
          </p:nvPr>
        </p:nvSpPr>
        <p:spPr>
          <a:xfrm>
            <a:off x="838199" y="1825624"/>
            <a:ext cx="11353801" cy="5032376"/>
          </a:xfrm>
        </p:spPr>
        <p:txBody>
          <a:bodyPr>
            <a:normAutofit/>
          </a:bodyPr>
          <a:lstStyle/>
          <a:p>
            <a:pPr marL="0" indent="0">
              <a:buNone/>
            </a:pPr>
            <a:r>
              <a:rPr lang="en-GB" sz="3200" b="1" dirty="0"/>
              <a:t>Imagining and thinking/behaving flexibly </a:t>
            </a:r>
            <a:endParaRPr lang="en-GB" sz="3200" dirty="0"/>
          </a:p>
          <a:p>
            <a:pPr lvl="0"/>
            <a:r>
              <a:rPr lang="en-GB" sz="3200" dirty="0"/>
              <a:t>Children with an ASD find it difficult to engage in imaginative play, so they tend to spend more time in solitary play. </a:t>
            </a:r>
          </a:p>
          <a:p>
            <a:pPr lvl="0"/>
            <a:r>
              <a:rPr lang="en-GB" sz="3200" dirty="0"/>
              <a:t>Children with an ASD can have an excellent memory concerning toys or activities they are passionate about. People with an ASD tend to have particular interests in specific topics or activities, which they may pursue obsessively. </a:t>
            </a:r>
          </a:p>
          <a:p>
            <a:pPr lvl="0"/>
            <a:r>
              <a:rPr lang="en-GB" sz="3200" dirty="0"/>
              <a:t>People with an ASD often find change difficult to cope with, and have a preference for routine. They may also struggle to transfer skills to other activities. </a:t>
            </a:r>
          </a:p>
          <a:p>
            <a:pPr marL="0" indent="0">
              <a:buNone/>
            </a:pPr>
            <a:endParaRPr lang="en-GB" dirty="0"/>
          </a:p>
        </p:txBody>
      </p:sp>
    </p:spTree>
    <p:extLst>
      <p:ext uri="{BB962C8B-B14F-4D97-AF65-F5344CB8AC3E}">
        <p14:creationId xmlns:p14="http://schemas.microsoft.com/office/powerpoint/2010/main" val="12840805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Autism </a:t>
            </a:r>
          </a:p>
        </p:txBody>
      </p:sp>
      <p:sp>
        <p:nvSpPr>
          <p:cNvPr id="3" name="Content Placeholder 2"/>
          <p:cNvSpPr>
            <a:spLocks noGrp="1"/>
          </p:cNvSpPr>
          <p:nvPr>
            <p:ph idx="1"/>
          </p:nvPr>
        </p:nvSpPr>
        <p:spPr>
          <a:xfrm>
            <a:off x="838199" y="1825624"/>
            <a:ext cx="10737273" cy="4595957"/>
          </a:xfrm>
        </p:spPr>
        <p:txBody>
          <a:bodyPr>
            <a:normAutofit/>
          </a:bodyPr>
          <a:lstStyle/>
          <a:p>
            <a:pPr marL="0" indent="0">
              <a:buNone/>
            </a:pPr>
            <a:r>
              <a:rPr lang="en-GB" sz="3200" dirty="0"/>
              <a:t>In addition to the above ‘triad’, some people with an ASD are very sensitive to certain sounds, sights, tastes and textures. This can affect their responses to things like clothes, food or noise. Some people with autism may require 24-hour support, whereas others may be able to lead more independent lives. </a:t>
            </a:r>
          </a:p>
          <a:p>
            <a:pPr lvl="0"/>
            <a:r>
              <a:rPr lang="en-GB" sz="3200" dirty="0"/>
              <a:t>Approximately 1% of the population has an autistic spectrum condition. </a:t>
            </a:r>
          </a:p>
          <a:p>
            <a:pPr lvl="0"/>
            <a:r>
              <a:rPr lang="en-GB" sz="3200" dirty="0"/>
              <a:t>The prevalence rate of autistic spectrum conditions is higher in men than it is in women (1.8% vs. 0.2%). </a:t>
            </a:r>
          </a:p>
          <a:p>
            <a:pPr marL="0" indent="0">
              <a:buNone/>
            </a:pPr>
            <a:endParaRPr lang="en-GB" dirty="0"/>
          </a:p>
        </p:txBody>
      </p:sp>
    </p:spTree>
    <p:extLst>
      <p:ext uri="{BB962C8B-B14F-4D97-AF65-F5344CB8AC3E}">
        <p14:creationId xmlns:p14="http://schemas.microsoft.com/office/powerpoint/2010/main" val="39299134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Autism </a:t>
            </a:r>
          </a:p>
        </p:txBody>
      </p:sp>
      <p:sp>
        <p:nvSpPr>
          <p:cNvPr id="3" name="Content Placeholder 2"/>
          <p:cNvSpPr>
            <a:spLocks noGrp="1"/>
          </p:cNvSpPr>
          <p:nvPr>
            <p:ph idx="1"/>
          </p:nvPr>
        </p:nvSpPr>
        <p:spPr>
          <a:xfrm>
            <a:off x="311727" y="1454728"/>
            <a:ext cx="11880273" cy="5403272"/>
          </a:xfrm>
        </p:spPr>
        <p:txBody>
          <a:bodyPr>
            <a:normAutofit fontScale="92500" lnSpcReduction="10000"/>
          </a:bodyPr>
          <a:lstStyle/>
          <a:p>
            <a:pPr marL="0" indent="0">
              <a:buNone/>
            </a:pPr>
            <a:r>
              <a:rPr lang="en-US" b="1" dirty="0"/>
              <a:t>Low Arousal Approach to Autism</a:t>
            </a:r>
            <a:endParaRPr lang="en-GB" b="1" dirty="0"/>
          </a:p>
          <a:p>
            <a:r>
              <a:rPr lang="en-US" dirty="0"/>
              <a:t>Given that stress is an ever present part of the lives of people with autism. How should we manage crisis situations where the individuals we support may be experiencing ‘meltdown’?</a:t>
            </a:r>
            <a:endParaRPr lang="en-GB" dirty="0"/>
          </a:p>
          <a:p>
            <a:r>
              <a:rPr lang="en-US" dirty="0"/>
              <a:t>McDonnell (2010) identified four key components considered central to low arousal approaches, these include both cognitive and </a:t>
            </a:r>
            <a:r>
              <a:rPr lang="en-US" dirty="0" err="1"/>
              <a:t>behavioural</a:t>
            </a:r>
            <a:r>
              <a:rPr lang="en-US" dirty="0"/>
              <a:t> elements.</a:t>
            </a:r>
            <a:endParaRPr lang="en-GB" dirty="0"/>
          </a:p>
          <a:p>
            <a:r>
              <a:rPr lang="en-US" dirty="0"/>
              <a:t>Decreasing staff demands and requests to reduce potential points of conflict around an individual. Avoidance of potentially arousing triggers e.g. direct eye contact, touch and removal of spectators to the incident. Avoidance of non-verbal </a:t>
            </a:r>
            <a:r>
              <a:rPr lang="en-US" dirty="0" err="1"/>
              <a:t>behaviours</a:t>
            </a:r>
            <a:r>
              <a:rPr lang="en-US" dirty="0"/>
              <a:t> that may lead to conflict e.g. aggressive postures and stances.</a:t>
            </a:r>
            <a:endParaRPr lang="en-GB" dirty="0"/>
          </a:p>
          <a:p>
            <a:r>
              <a:rPr lang="en-US" dirty="0"/>
              <a:t>Challenging staff beliefs about the short-term management of challenging </a:t>
            </a:r>
            <a:r>
              <a:rPr lang="en-US" dirty="0" err="1"/>
              <a:t>behaviours</a:t>
            </a:r>
            <a:r>
              <a:rPr lang="en-US" dirty="0"/>
              <a:t>. These apparently simple </a:t>
            </a:r>
            <a:r>
              <a:rPr lang="en-US" dirty="0" err="1"/>
              <a:t>behaviour</a:t>
            </a:r>
            <a:r>
              <a:rPr lang="en-US" dirty="0"/>
              <a:t> management strategies often are difficult to apply in practice as they involve changing our own level of arousal and this requires a practitioner to reflect on their own approach</a:t>
            </a:r>
            <a:endParaRPr lang="en-GB" dirty="0"/>
          </a:p>
          <a:p>
            <a:endParaRPr lang="en-GB" dirty="0"/>
          </a:p>
        </p:txBody>
      </p:sp>
    </p:spTree>
    <p:extLst>
      <p:ext uri="{BB962C8B-B14F-4D97-AF65-F5344CB8AC3E}">
        <p14:creationId xmlns:p14="http://schemas.microsoft.com/office/powerpoint/2010/main" val="1173878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Autism</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9418" y="1267690"/>
            <a:ext cx="9247909" cy="5590309"/>
          </a:xfrm>
        </p:spPr>
      </p:pic>
    </p:spTree>
    <p:extLst>
      <p:ext uri="{BB962C8B-B14F-4D97-AF65-F5344CB8AC3E}">
        <p14:creationId xmlns:p14="http://schemas.microsoft.com/office/powerpoint/2010/main" val="687206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Asperger Syndrome </a:t>
            </a:r>
          </a:p>
        </p:txBody>
      </p:sp>
      <p:sp>
        <p:nvSpPr>
          <p:cNvPr id="3" name="Content Placeholder 2"/>
          <p:cNvSpPr>
            <a:spLocks noGrp="1"/>
          </p:cNvSpPr>
          <p:nvPr>
            <p:ph idx="1"/>
          </p:nvPr>
        </p:nvSpPr>
        <p:spPr>
          <a:xfrm>
            <a:off x="838199" y="1825624"/>
            <a:ext cx="11194474" cy="5032376"/>
          </a:xfrm>
        </p:spPr>
        <p:txBody>
          <a:bodyPr>
            <a:normAutofit/>
          </a:bodyPr>
          <a:lstStyle/>
          <a:p>
            <a:pPr marL="0" indent="0">
              <a:buNone/>
            </a:pPr>
            <a:r>
              <a:rPr lang="en-GB" sz="3200" b="1" dirty="0"/>
              <a:t>Asperger syndrome is part of the autistic spectrum. Having an autistic spectrum disorder means that someone has difficulties in the areas of social interaction, communication and imagination. </a:t>
            </a:r>
            <a:endParaRPr lang="en-GB" sz="3200" dirty="0"/>
          </a:p>
          <a:p>
            <a:r>
              <a:rPr lang="en-GB" sz="3200" dirty="0"/>
              <a:t>It is sometimes referred to as a hidden disability, as it is not usually visible when initially meeting someone with Asperger syndrome. </a:t>
            </a:r>
          </a:p>
          <a:p>
            <a:r>
              <a:rPr lang="en-GB" sz="3200" dirty="0"/>
              <a:t>Asperger syndrome is a life-long condition which is more common in men than women. It is diagnosed in childhood but for some it is often not recognised and diagnosed until adulthood. </a:t>
            </a:r>
          </a:p>
          <a:p>
            <a:pPr marL="0" indent="0">
              <a:buNone/>
            </a:pPr>
            <a:endParaRPr lang="en-GB" dirty="0"/>
          </a:p>
        </p:txBody>
      </p:sp>
    </p:spTree>
    <p:extLst>
      <p:ext uri="{BB962C8B-B14F-4D97-AF65-F5344CB8AC3E}">
        <p14:creationId xmlns:p14="http://schemas.microsoft.com/office/powerpoint/2010/main" val="5861662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6478" y="1683756"/>
            <a:ext cx="3115265" cy="2396359"/>
          </a:xfrm>
        </p:spPr>
        <p:txBody>
          <a:bodyPr anchor="b">
            <a:normAutofit/>
          </a:bodyPr>
          <a:lstStyle/>
          <a:p>
            <a:pPr algn="r"/>
            <a:r>
              <a:rPr lang="en-GB" sz="4000" b="1">
                <a:solidFill>
                  <a:srgbClr val="FFFFFF"/>
                </a:solidFill>
              </a:rPr>
              <a:t>Learning Disabilities – Asperger Syndrome </a:t>
            </a:r>
          </a:p>
        </p:txBody>
      </p:sp>
      <p:graphicFrame>
        <p:nvGraphicFramePr>
          <p:cNvPr id="5" name="Content Placeholder 2">
            <a:extLst>
              <a:ext uri="{FF2B5EF4-FFF2-40B4-BE49-F238E27FC236}">
                <a16:creationId xmlns:a16="http://schemas.microsoft.com/office/drawing/2014/main" id="{1E99A6B6-BE88-012D-0518-6C3398872085}"/>
              </a:ext>
            </a:extLst>
          </p:cNvPr>
          <p:cNvGraphicFramePr>
            <a:graphicFrameLocks noGrp="1"/>
          </p:cNvGraphicFramePr>
          <p:nvPr>
            <p:ph idx="1"/>
            <p:extLst>
              <p:ext uri="{D42A27DB-BD31-4B8C-83A1-F6EECF244321}">
                <p14:modId xmlns:p14="http://schemas.microsoft.com/office/powerpoint/2010/main" val="3169344782"/>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42893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Asperger Syndrome </a:t>
            </a:r>
            <a:endParaRPr lang="en-GB" dirty="0"/>
          </a:p>
        </p:txBody>
      </p:sp>
      <p:sp>
        <p:nvSpPr>
          <p:cNvPr id="3" name="Content Placeholder 2"/>
          <p:cNvSpPr>
            <a:spLocks noGrp="1"/>
          </p:cNvSpPr>
          <p:nvPr>
            <p:ph idx="1"/>
          </p:nvPr>
        </p:nvSpPr>
        <p:spPr>
          <a:xfrm>
            <a:off x="187036" y="1690688"/>
            <a:ext cx="12004963" cy="5312785"/>
          </a:xfrm>
        </p:spPr>
        <p:txBody>
          <a:bodyPr>
            <a:normAutofit fontScale="92500" lnSpcReduction="10000"/>
          </a:bodyPr>
          <a:lstStyle/>
          <a:p>
            <a:r>
              <a:rPr lang="en-GB" b="1" dirty="0"/>
              <a:t>Some key areas which people with Asperger syndrome may struggle with are: </a:t>
            </a:r>
            <a:endParaRPr lang="en-GB" dirty="0"/>
          </a:p>
          <a:p>
            <a:pPr lvl="0"/>
            <a:r>
              <a:rPr lang="en-GB" dirty="0"/>
              <a:t>Understanding metaphors, irony, sarcasm and jokes - they may take things literally and not be able to interpret intonation in speech. </a:t>
            </a:r>
          </a:p>
          <a:p>
            <a:pPr lvl="0"/>
            <a:r>
              <a:rPr lang="en-GB" dirty="0"/>
              <a:t>Becoming fixated on particular topics or objects and being unable to move on from them. </a:t>
            </a:r>
          </a:p>
          <a:p>
            <a:pPr lvl="0"/>
            <a:r>
              <a:rPr lang="en-GB" dirty="0"/>
              <a:t>Thinking in abstract or hypothetical terms. </a:t>
            </a:r>
          </a:p>
          <a:p>
            <a:pPr lvl="0"/>
            <a:r>
              <a:rPr lang="en-GB" dirty="0"/>
              <a:t>Expressing emotion, empathy, sensitivity or tact. </a:t>
            </a:r>
          </a:p>
          <a:p>
            <a:pPr lvl="0"/>
            <a:r>
              <a:rPr lang="en-GB" dirty="0"/>
              <a:t>Coping with changes to routines, or adapting to last minute changes. </a:t>
            </a:r>
          </a:p>
          <a:p>
            <a:pPr lvl="0"/>
            <a:r>
              <a:rPr lang="en-GB" dirty="0"/>
              <a:t>Making and maintaining friendships. </a:t>
            </a:r>
          </a:p>
          <a:p>
            <a:pPr lvl="0"/>
            <a:r>
              <a:rPr lang="en-GB" dirty="0"/>
              <a:t>Social situations. </a:t>
            </a:r>
          </a:p>
          <a:p>
            <a:pPr lvl="0"/>
            <a:r>
              <a:rPr lang="en-GB" dirty="0"/>
              <a:t>Hypersensitivity to certain sounds or sensory stimuli, such as noise, smell and light – this can be overwhelming and extremely stressful. </a:t>
            </a:r>
          </a:p>
          <a:p>
            <a:pPr marL="0" indent="0">
              <a:buNone/>
            </a:pPr>
            <a:endParaRPr lang="en-GB" dirty="0"/>
          </a:p>
        </p:txBody>
      </p:sp>
    </p:spTree>
    <p:extLst>
      <p:ext uri="{BB962C8B-B14F-4D97-AF65-F5344CB8AC3E}">
        <p14:creationId xmlns:p14="http://schemas.microsoft.com/office/powerpoint/2010/main" val="25825819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Asperger Syndrome </a:t>
            </a:r>
            <a:endParaRPr lang="en-GB" dirty="0"/>
          </a:p>
        </p:txBody>
      </p:sp>
      <p:sp>
        <p:nvSpPr>
          <p:cNvPr id="3" name="Content Placeholder 2"/>
          <p:cNvSpPr>
            <a:spLocks noGrp="1"/>
          </p:cNvSpPr>
          <p:nvPr>
            <p:ph idx="1"/>
          </p:nvPr>
        </p:nvSpPr>
        <p:spPr>
          <a:xfrm>
            <a:off x="270164" y="1825624"/>
            <a:ext cx="11921836" cy="5032375"/>
          </a:xfrm>
        </p:spPr>
        <p:txBody>
          <a:bodyPr>
            <a:normAutofit fontScale="92500" lnSpcReduction="10000"/>
          </a:bodyPr>
          <a:lstStyle/>
          <a:p>
            <a:pPr marL="0" indent="0">
              <a:buNone/>
            </a:pPr>
            <a:r>
              <a:rPr lang="en-GB" dirty="0"/>
              <a:t>As a result of the above difficulties affecting everyday life, many people with Asperger syndrome experience mental health problems and can suffer from isolation, depression, anxiety and/or low self-esteem.</a:t>
            </a:r>
            <a:br>
              <a:rPr lang="en-GB" dirty="0"/>
            </a:br>
            <a:br>
              <a:rPr lang="en-GB" dirty="0"/>
            </a:br>
            <a:r>
              <a:rPr lang="en-GB" dirty="0"/>
              <a:t>Some people may also have an additional learning difficulty such as dyslexia, dyspraxia, or other conditions such as Attention Deficit Hyperactivity Disorder (ADHD) and Obsessive Compulsive Disorder (OCD).</a:t>
            </a:r>
            <a:br>
              <a:rPr lang="en-GB" dirty="0"/>
            </a:br>
            <a:br>
              <a:rPr lang="en-GB" dirty="0"/>
            </a:br>
            <a:r>
              <a:rPr lang="en-GB" dirty="0"/>
              <a:t>With the right support, people with Asperger syndrome can lead full and independent lives. </a:t>
            </a:r>
            <a:br>
              <a:rPr lang="en-GB" dirty="0"/>
            </a:br>
            <a:br>
              <a:rPr lang="en-GB" dirty="0"/>
            </a:br>
            <a:r>
              <a:rPr lang="en-GB" dirty="0"/>
              <a:t>The psychologist Tony Attwood, an expert on Asperger syndrome, has described the condition as  </a:t>
            </a:r>
            <a:r>
              <a:rPr lang="en-GB" b="1" dirty="0"/>
              <a:t>“a different way of approaching life, one that is dominated by the pursuit of knowledge and truth”. </a:t>
            </a:r>
            <a:endParaRPr lang="en-GB" dirty="0"/>
          </a:p>
          <a:p>
            <a:pPr marL="0" indent="0">
              <a:buNone/>
            </a:pPr>
            <a:endParaRPr lang="en-GB" dirty="0"/>
          </a:p>
        </p:txBody>
      </p:sp>
    </p:spTree>
    <p:extLst>
      <p:ext uri="{BB962C8B-B14F-4D97-AF65-F5344CB8AC3E}">
        <p14:creationId xmlns:p14="http://schemas.microsoft.com/office/powerpoint/2010/main" val="13120958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52684-9E3A-21C7-B4EF-8BF1ECD1B436}"/>
              </a:ext>
            </a:extLst>
          </p:cNvPr>
          <p:cNvSpPr>
            <a:spLocks noGrp="1"/>
          </p:cNvSpPr>
          <p:nvPr>
            <p:ph type="title"/>
          </p:nvPr>
        </p:nvSpPr>
        <p:spPr/>
        <p:txBody>
          <a:bodyPr/>
          <a:lstStyle/>
          <a:p>
            <a:r>
              <a:rPr lang="en-GB" dirty="0"/>
              <a:t>TURNER SYNDROME</a:t>
            </a:r>
          </a:p>
        </p:txBody>
      </p:sp>
      <p:pic>
        <p:nvPicPr>
          <p:cNvPr id="1026" name="Picture 2" descr="What is Turner syndrome? Its causes ...">
            <a:extLst>
              <a:ext uri="{FF2B5EF4-FFF2-40B4-BE49-F238E27FC236}">
                <a16:creationId xmlns:a16="http://schemas.microsoft.com/office/drawing/2014/main" id="{1E1A40BA-C25B-25E2-DE8F-6F41666947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360" y="1400537"/>
            <a:ext cx="11320026" cy="5092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3002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4251B-F830-2692-2C23-E94A09C12B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D53851-00A8-69D0-3F14-FCC5CE5724FE}"/>
              </a:ext>
            </a:extLst>
          </p:cNvPr>
          <p:cNvSpPr>
            <a:spLocks noGrp="1"/>
          </p:cNvSpPr>
          <p:nvPr>
            <p:ph type="title"/>
          </p:nvPr>
        </p:nvSpPr>
        <p:spPr/>
        <p:txBody>
          <a:bodyPr/>
          <a:lstStyle/>
          <a:p>
            <a:r>
              <a:rPr lang="en-GB" dirty="0"/>
              <a:t>TURNER SYNDROME</a:t>
            </a:r>
          </a:p>
        </p:txBody>
      </p:sp>
      <p:sp>
        <p:nvSpPr>
          <p:cNvPr id="3" name="Content Placeholder 2">
            <a:extLst>
              <a:ext uri="{FF2B5EF4-FFF2-40B4-BE49-F238E27FC236}">
                <a16:creationId xmlns:a16="http://schemas.microsoft.com/office/drawing/2014/main" id="{4658E90E-03C5-8791-78E2-D7E40550383F}"/>
              </a:ext>
            </a:extLst>
          </p:cNvPr>
          <p:cNvSpPr>
            <a:spLocks noGrp="1"/>
          </p:cNvSpPr>
          <p:nvPr>
            <p:ph idx="1"/>
          </p:nvPr>
        </p:nvSpPr>
        <p:spPr>
          <a:xfrm>
            <a:off x="682906" y="1690688"/>
            <a:ext cx="10670894" cy="4486275"/>
          </a:xfrm>
        </p:spPr>
        <p:txBody>
          <a:bodyPr>
            <a:normAutofit fontScale="92500" lnSpcReduction="10000"/>
          </a:bodyPr>
          <a:lstStyle/>
          <a:p>
            <a:pPr algn="l"/>
            <a:r>
              <a:rPr lang="en-GB" b="0" i="0" dirty="0">
                <a:solidFill>
                  <a:srgbClr val="080808"/>
                </a:solidFill>
                <a:effectLst/>
                <a:latin typeface="mayo-sans"/>
              </a:rPr>
              <a:t>Turner syndrome, a condition that affects only females, results when one of the X chromosomes (sex chromosomes) is missing or partially missing. Turner syndrome can cause a variety of medical and developmental problems, including short height, failure of the ovaries to develop and heart defects.</a:t>
            </a:r>
          </a:p>
          <a:p>
            <a:pPr algn="l"/>
            <a:r>
              <a:rPr lang="en-GB" b="0" i="0" dirty="0">
                <a:solidFill>
                  <a:srgbClr val="080808"/>
                </a:solidFill>
                <a:effectLst/>
                <a:latin typeface="mayo-sans"/>
              </a:rPr>
              <a:t>Turner syndrome may be diagnosed before birth (prenatally), during infancy or in early childhood. Occasionally, in females with mild signs and symptoms of Turner syndrome, the diagnosis is delayed until the teen or young adult years.</a:t>
            </a:r>
          </a:p>
          <a:p>
            <a:pPr algn="l"/>
            <a:r>
              <a:rPr lang="en-GB" b="0" i="0" dirty="0">
                <a:solidFill>
                  <a:srgbClr val="080808"/>
                </a:solidFill>
                <a:effectLst/>
                <a:latin typeface="mayo-sans"/>
              </a:rPr>
              <a:t>Girls and women with Turner syndrome need ongoing medical care from a variety of specialists. Regular checkups and appropriate care can help most girls and women lead healthy, independent lives.</a:t>
            </a:r>
          </a:p>
          <a:p>
            <a:pPr marL="0" indent="0">
              <a:buNone/>
            </a:pPr>
            <a:endParaRPr lang="en-GB" dirty="0"/>
          </a:p>
        </p:txBody>
      </p:sp>
    </p:spTree>
    <p:extLst>
      <p:ext uri="{BB962C8B-B14F-4D97-AF65-F5344CB8AC3E}">
        <p14:creationId xmlns:p14="http://schemas.microsoft.com/office/powerpoint/2010/main" val="3926186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b="1" dirty="0"/>
              <a:t>Learning Difficulties</a:t>
            </a:r>
          </a:p>
        </p:txBody>
      </p:sp>
      <p:sp>
        <p:nvSpPr>
          <p:cNvPr id="3" name="Content Placeholder 2"/>
          <p:cNvSpPr>
            <a:spLocks noGrp="1"/>
          </p:cNvSpPr>
          <p:nvPr>
            <p:ph idx="1"/>
          </p:nvPr>
        </p:nvSpPr>
        <p:spPr>
          <a:xfrm>
            <a:off x="838200" y="1825624"/>
            <a:ext cx="10515600" cy="4803775"/>
          </a:xfrm>
        </p:spPr>
        <p:txBody>
          <a:bodyPr>
            <a:normAutofit fontScale="92500" lnSpcReduction="10000"/>
          </a:bodyPr>
          <a:lstStyle/>
          <a:p>
            <a:r>
              <a:rPr lang="en-GB" dirty="0"/>
              <a:t>There is no definitive record of how many people in the UK have learning difficulties. This is largely because most learning difficulties are ‘hidden’ disabilities, meaning that the condition is not immediately obvious to others, or even to the person themselves. </a:t>
            </a:r>
          </a:p>
          <a:p>
            <a:r>
              <a:rPr lang="en-GB" dirty="0"/>
              <a:t>Below are some of the estimated numbers of people affected by some of the most common learning difficulties: </a:t>
            </a:r>
          </a:p>
          <a:p>
            <a:pPr lvl="0"/>
            <a:r>
              <a:rPr lang="en-GB" dirty="0"/>
              <a:t>Approximately </a:t>
            </a:r>
            <a:r>
              <a:rPr lang="en-GB" dirty="0">
                <a:hlinkClick r:id="rId2" tooltip="Dyslexia statistics"/>
              </a:rPr>
              <a:t>10% of the population</a:t>
            </a:r>
            <a:r>
              <a:rPr lang="en-GB" dirty="0"/>
              <a:t> are affected by dyslexia to some extent. </a:t>
            </a:r>
          </a:p>
          <a:p>
            <a:pPr lvl="0"/>
            <a:r>
              <a:rPr lang="en-GB" dirty="0"/>
              <a:t>Dyspraxia affects </a:t>
            </a:r>
            <a:r>
              <a:rPr lang="en-GB" dirty="0">
                <a:hlinkClick r:id="rId3" tooltip="Dyspraxia statistics"/>
              </a:rPr>
              <a:t>between 5 and 10% of the population</a:t>
            </a:r>
            <a:r>
              <a:rPr lang="en-GB" dirty="0"/>
              <a:t> to some extent, with around 2% being affected severely. </a:t>
            </a:r>
          </a:p>
          <a:p>
            <a:pPr lvl="0"/>
            <a:r>
              <a:rPr lang="en-GB" dirty="0"/>
              <a:t>Attention deficit hyperactivity disorder (ADHD) affects </a:t>
            </a:r>
            <a:r>
              <a:rPr lang="en-GB" dirty="0">
                <a:hlinkClick r:id="rId4" tooltip="ADHD Foundation - Introduction"/>
              </a:rPr>
              <a:t>approximately 3–9% of school-aged children and young people</a:t>
            </a:r>
            <a:r>
              <a:rPr lang="en-GB" dirty="0"/>
              <a:t>, with around 1% being affected severely. </a:t>
            </a:r>
          </a:p>
          <a:p>
            <a:endParaRPr lang="en-GB" dirty="0"/>
          </a:p>
        </p:txBody>
      </p:sp>
    </p:spTree>
    <p:extLst>
      <p:ext uri="{BB962C8B-B14F-4D97-AF65-F5344CB8AC3E}">
        <p14:creationId xmlns:p14="http://schemas.microsoft.com/office/powerpoint/2010/main" val="14354803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a:t>
            </a:r>
            <a:r>
              <a:rPr lang="en-US" dirty="0"/>
              <a:t>Prada Willie Syndrome</a:t>
            </a:r>
            <a:br>
              <a:rPr lang="en-GB" dirty="0"/>
            </a:br>
            <a:endParaRPr lang="en-GB" dirty="0"/>
          </a:p>
        </p:txBody>
      </p:sp>
      <p:pic>
        <p:nvPicPr>
          <p:cNvPr id="4" name="Content Placeholder 3" descr="pradawillie">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6255" y="1475509"/>
            <a:ext cx="12025745" cy="5382491"/>
          </a:xfrm>
          <a:prstGeom prst="rect">
            <a:avLst/>
          </a:prstGeom>
          <a:noFill/>
          <a:ln>
            <a:noFill/>
          </a:ln>
        </p:spPr>
      </p:pic>
    </p:spTree>
    <p:extLst>
      <p:ext uri="{BB962C8B-B14F-4D97-AF65-F5344CB8AC3E}">
        <p14:creationId xmlns:p14="http://schemas.microsoft.com/office/powerpoint/2010/main" val="11906796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a:t>
            </a:r>
            <a:r>
              <a:rPr lang="en-US" dirty="0"/>
              <a:t>Prada Willie Syndrome</a:t>
            </a:r>
            <a:endParaRPr lang="en-GB" b="1" dirty="0"/>
          </a:p>
        </p:txBody>
      </p:sp>
      <p:sp>
        <p:nvSpPr>
          <p:cNvPr id="3" name="Content Placeholder 2"/>
          <p:cNvSpPr>
            <a:spLocks noGrp="1"/>
          </p:cNvSpPr>
          <p:nvPr>
            <p:ph idx="1"/>
          </p:nvPr>
        </p:nvSpPr>
        <p:spPr>
          <a:xfrm>
            <a:off x="290945" y="1825624"/>
            <a:ext cx="11901055" cy="5032376"/>
          </a:xfrm>
        </p:spPr>
        <p:txBody>
          <a:bodyPr>
            <a:normAutofit lnSpcReduction="10000"/>
          </a:bodyPr>
          <a:lstStyle/>
          <a:p>
            <a:pPr marL="0" indent="0">
              <a:buNone/>
            </a:pPr>
            <a:r>
              <a:rPr lang="en-US" sz="3200" dirty="0"/>
              <a:t>Anyone can be born with </a:t>
            </a:r>
            <a:r>
              <a:rPr lang="en-US" sz="3200" dirty="0" err="1"/>
              <a:t>Prader</a:t>
            </a:r>
            <a:r>
              <a:rPr lang="en-US" sz="3200" dirty="0"/>
              <a:t>-Willi syndrome (PWS). Some individuals may also acquire PWS as a result of trauma to the brain.</a:t>
            </a:r>
            <a:endParaRPr lang="en-GB" sz="3200" dirty="0"/>
          </a:p>
          <a:p>
            <a:pPr marL="0" indent="0">
              <a:buNone/>
            </a:pPr>
            <a:r>
              <a:rPr lang="en-US" sz="3200" dirty="0"/>
              <a:t>PWS is a complex genetic disorder affecting appetite, growth, metabolism, cognitive function and behavior. It is typically characterized by low muscle tone, short stature (when not treated with growth hormone), incomplete sexual development, cognitive disabilities, behavioral problems, and the hallmark characteristics – chronic feelings of insatiable hunger and a slowed metabolism that can lead to excessive eating and life-threatening obesity. Those who have PWS need intervention and strict external controls, sometimes including padlocking access to food, to maintain normal weight and to help save their lives</a:t>
            </a:r>
            <a:r>
              <a:rPr lang="en-US" dirty="0"/>
              <a:t>.</a:t>
            </a:r>
            <a:endParaRPr lang="en-GB" dirty="0"/>
          </a:p>
          <a:p>
            <a:pPr marL="0" indent="0">
              <a:buNone/>
            </a:pPr>
            <a:endParaRPr lang="en-GB" dirty="0"/>
          </a:p>
        </p:txBody>
      </p:sp>
    </p:spTree>
    <p:extLst>
      <p:ext uri="{BB962C8B-B14F-4D97-AF65-F5344CB8AC3E}">
        <p14:creationId xmlns:p14="http://schemas.microsoft.com/office/powerpoint/2010/main" val="12625828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a:t>
            </a:r>
            <a:r>
              <a:rPr lang="en-US" dirty="0"/>
              <a:t>Prada Willie Syndrome</a:t>
            </a:r>
            <a:endParaRPr lang="en-GB" b="1" dirty="0"/>
          </a:p>
        </p:txBody>
      </p:sp>
      <p:sp>
        <p:nvSpPr>
          <p:cNvPr id="3" name="Content Placeholder 2"/>
          <p:cNvSpPr>
            <a:spLocks noGrp="1"/>
          </p:cNvSpPr>
          <p:nvPr>
            <p:ph idx="1"/>
          </p:nvPr>
        </p:nvSpPr>
        <p:spPr>
          <a:xfrm>
            <a:off x="477982" y="1371600"/>
            <a:ext cx="11714017" cy="5486400"/>
          </a:xfrm>
        </p:spPr>
        <p:txBody>
          <a:bodyPr>
            <a:normAutofit/>
          </a:bodyPr>
          <a:lstStyle/>
          <a:p>
            <a:r>
              <a:rPr lang="en-US" dirty="0"/>
              <a:t>It is estimated that one in 12,000 to 15,000 people has PWS. Although considered a “rare” disorder, PWS is one of the most common conditions seen in genetic clinics and is the most common genetic cause of obesity that has been identified to date.</a:t>
            </a:r>
            <a:endParaRPr lang="en-GB" dirty="0"/>
          </a:p>
          <a:p>
            <a:r>
              <a:rPr lang="en-US" dirty="0"/>
              <a:t>PWS is found in people of both sexes and in all races worldwide.</a:t>
            </a:r>
            <a:endParaRPr lang="en-GB" dirty="0"/>
          </a:p>
          <a:p>
            <a:r>
              <a:rPr lang="en-US" dirty="0"/>
              <a:t>Most cases of PWS are attributed to a spontaneous genetic error that occurs at or near the time of conception for unknown reasons. In a very small percentage of cases (2 percent or less), a genetic mutation that does not affect the parent is passed on to the child, and in these families, more than one child may be affected. A PWS-like disorder can also be acquired after birth if the hypothalamus portion of the brain becomes damaged through injury or surgery</a:t>
            </a:r>
            <a:endParaRPr lang="en-GB" dirty="0"/>
          </a:p>
        </p:txBody>
      </p:sp>
    </p:spTree>
    <p:extLst>
      <p:ext uri="{BB962C8B-B14F-4D97-AF65-F5344CB8AC3E}">
        <p14:creationId xmlns:p14="http://schemas.microsoft.com/office/powerpoint/2010/main" val="871649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a:t>
            </a:r>
            <a:r>
              <a:rPr lang="en-US" dirty="0"/>
              <a:t>Prada Willie Syndrome</a:t>
            </a:r>
            <a:endParaRPr lang="en-GB" b="1" dirty="0"/>
          </a:p>
        </p:txBody>
      </p:sp>
      <p:sp>
        <p:nvSpPr>
          <p:cNvPr id="3" name="Content Placeholder 2"/>
          <p:cNvSpPr>
            <a:spLocks noGrp="1"/>
          </p:cNvSpPr>
          <p:nvPr>
            <p:ph idx="1"/>
          </p:nvPr>
        </p:nvSpPr>
        <p:spPr>
          <a:xfrm>
            <a:off x="0" y="1454725"/>
            <a:ext cx="12192000" cy="8250383"/>
          </a:xfrm>
        </p:spPr>
        <p:txBody>
          <a:bodyPr>
            <a:noAutofit/>
          </a:bodyPr>
          <a:lstStyle/>
          <a:p>
            <a:pPr marL="0" indent="0">
              <a:buNone/>
            </a:pPr>
            <a:r>
              <a:rPr lang="en-US" sz="3200" dirty="0"/>
              <a:t>Basically, the occurrence of PWS is due to lack of several genes on one of an individual’s two chromosome 15′s – the one normally contributed by the father. In the majority of cases, there is a deletion – the critical genes are somehow lost from the chromosome. In some of the remaining cases, the entire chromosome from the father is missing and there are instead two chromosome 15′s from the mother (uniparental </a:t>
            </a:r>
            <a:r>
              <a:rPr lang="en-US" sz="3200" dirty="0" err="1"/>
              <a:t>disomy</a:t>
            </a:r>
            <a:r>
              <a:rPr lang="en-US" sz="3200" dirty="0"/>
              <a:t>). The critical paternal genes lacking in people with PWS have a role in the regulation of appetite. This is an area of active research in a number of laboratories around the world, since understanding this defect may be very helpful not only to those with PWS, but to understanding obesity in otherwise normal people.</a:t>
            </a:r>
            <a:endParaRPr lang="en-GB" sz="3200" dirty="0"/>
          </a:p>
        </p:txBody>
      </p:sp>
    </p:spTree>
    <p:extLst>
      <p:ext uri="{BB962C8B-B14F-4D97-AF65-F5344CB8AC3E}">
        <p14:creationId xmlns:p14="http://schemas.microsoft.com/office/powerpoint/2010/main" val="13718832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 – </a:t>
            </a:r>
            <a:r>
              <a:rPr lang="en-US" dirty="0"/>
              <a:t>Prada Willie Syndrome</a:t>
            </a:r>
            <a:endParaRPr lang="en-GB" b="1" dirty="0"/>
          </a:p>
        </p:txBody>
      </p:sp>
      <p:sp>
        <p:nvSpPr>
          <p:cNvPr id="3" name="Content Placeholder 2"/>
          <p:cNvSpPr>
            <a:spLocks noGrp="1"/>
          </p:cNvSpPr>
          <p:nvPr>
            <p:ph idx="1"/>
          </p:nvPr>
        </p:nvSpPr>
        <p:spPr>
          <a:xfrm>
            <a:off x="838199" y="1825624"/>
            <a:ext cx="10737273" cy="4595957"/>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People with PWS have a flaw in the hypothalamus part of their brain, which normally registers feelings of hunger and satiety. While the problem is not yet fully understood, it is apparent that people with this flaw never feel full; they have a continuous urge to eat that they cannot learn to control. To compound this problem, people with PWS need less food than their peers without the syndrome because their bodies have less muscle and tend to burn fewer calories</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dirty="0"/>
          </a:p>
        </p:txBody>
      </p:sp>
    </p:spTree>
    <p:extLst>
      <p:ext uri="{BB962C8B-B14F-4D97-AF65-F5344CB8AC3E}">
        <p14:creationId xmlns:p14="http://schemas.microsoft.com/office/powerpoint/2010/main" val="2866433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417FE-2842-78DF-7ADE-6DF0E75C5904}"/>
              </a:ext>
            </a:extLst>
          </p:cNvPr>
          <p:cNvSpPr>
            <a:spLocks noGrp="1"/>
          </p:cNvSpPr>
          <p:nvPr>
            <p:ph type="title"/>
          </p:nvPr>
        </p:nvSpPr>
        <p:spPr/>
        <p:txBody>
          <a:bodyPr/>
          <a:lstStyle/>
          <a:p>
            <a:r>
              <a:rPr lang="en-GB" b="1" dirty="0"/>
              <a:t>Learning Disability – SYNGAP1</a:t>
            </a:r>
          </a:p>
        </p:txBody>
      </p:sp>
      <p:sp>
        <p:nvSpPr>
          <p:cNvPr id="3" name="Content Placeholder 2">
            <a:extLst>
              <a:ext uri="{FF2B5EF4-FFF2-40B4-BE49-F238E27FC236}">
                <a16:creationId xmlns:a16="http://schemas.microsoft.com/office/drawing/2014/main" id="{4391CA43-1AF1-E8A5-61D5-1D8F48A91464}"/>
              </a:ext>
            </a:extLst>
          </p:cNvPr>
          <p:cNvSpPr>
            <a:spLocks noGrp="1"/>
          </p:cNvSpPr>
          <p:nvPr>
            <p:ph idx="1"/>
          </p:nvPr>
        </p:nvSpPr>
        <p:spPr>
          <a:xfrm>
            <a:off x="838200" y="1825624"/>
            <a:ext cx="11140440" cy="5032375"/>
          </a:xfrm>
        </p:spPr>
        <p:txBody>
          <a:bodyPr>
            <a:normAutofit/>
          </a:bodyPr>
          <a:lstStyle/>
          <a:p>
            <a:pPr algn="l"/>
            <a:r>
              <a:rPr lang="en-GB" b="0" i="0" dirty="0">
                <a:solidFill>
                  <a:srgbClr val="302E2F"/>
                </a:solidFill>
                <a:effectLst/>
                <a:latin typeface="fs_mencapregular"/>
              </a:rPr>
              <a:t>Someone with SYNGAP1 might have a short attention span, be easily distracted, act impulsively or aggressively towards themselves or others. They may also have low muscle tone and an unsteady walk.</a:t>
            </a:r>
          </a:p>
          <a:p>
            <a:pPr algn="l"/>
            <a:r>
              <a:rPr lang="en-GB" b="0" i="0" dirty="0">
                <a:solidFill>
                  <a:srgbClr val="302E2F"/>
                </a:solidFill>
                <a:effectLst/>
                <a:latin typeface="fs_mencapregular"/>
              </a:rPr>
              <a:t>Many people with SYNGAP1 might act in a way that is similar to someone with </a:t>
            </a:r>
            <a:r>
              <a:rPr lang="en-GB" b="0" i="1" dirty="0">
                <a:solidFill>
                  <a:srgbClr val="302E2F"/>
                </a:solidFill>
                <a:effectLst/>
                <a:latin typeface="fs_mencapregular"/>
              </a:rPr>
              <a:t>autism</a:t>
            </a:r>
            <a:r>
              <a:rPr lang="en-GB" b="0" i="0" dirty="0">
                <a:solidFill>
                  <a:srgbClr val="302E2F"/>
                </a:solidFill>
                <a:effectLst/>
                <a:latin typeface="fs_mencapregular"/>
              </a:rPr>
              <a:t>, including avoiding eye contact, preferring familiar routines and situations, being sensitive to lights or sounds, and hand flapping or hand biting.</a:t>
            </a:r>
          </a:p>
          <a:p>
            <a:pPr algn="l"/>
            <a:r>
              <a:rPr lang="en-GB" b="0" i="0" dirty="0">
                <a:solidFill>
                  <a:srgbClr val="302E2F"/>
                </a:solidFill>
                <a:effectLst/>
                <a:latin typeface="fs_mencapregular"/>
              </a:rPr>
              <a:t>Some people with SYNGAP1 share some mild physical features, including an open mouthed appearance, full eyebrows and increased distance between the eyes. These features are difficult to see in young children, which is why diagnosis can sometimes be delayed.</a:t>
            </a:r>
          </a:p>
          <a:p>
            <a:endParaRPr lang="en-GB" dirty="0"/>
          </a:p>
        </p:txBody>
      </p:sp>
    </p:spTree>
    <p:extLst>
      <p:ext uri="{BB962C8B-B14F-4D97-AF65-F5344CB8AC3E}">
        <p14:creationId xmlns:p14="http://schemas.microsoft.com/office/powerpoint/2010/main" val="4280878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7435B7-9B38-1B73-FC8A-E0D9A3F2132B}"/>
              </a:ext>
            </a:extLst>
          </p:cNvPr>
          <p:cNvSpPr>
            <a:spLocks noGrp="1"/>
          </p:cNvSpPr>
          <p:nvPr>
            <p:ph type="title"/>
          </p:nvPr>
        </p:nvSpPr>
        <p:spPr>
          <a:xfrm>
            <a:off x="572493" y="238539"/>
            <a:ext cx="11018520" cy="1434415"/>
          </a:xfrm>
        </p:spPr>
        <p:txBody>
          <a:bodyPr anchor="b">
            <a:normAutofit/>
          </a:bodyPr>
          <a:lstStyle/>
          <a:p>
            <a:r>
              <a:rPr lang="en-GB" sz="5400" b="1"/>
              <a:t>Learning Disability – Williams Syndrome</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61B238B-16E9-4406-43BA-AE1D4F0E2C1D}"/>
              </a:ext>
            </a:extLst>
          </p:cNvPr>
          <p:cNvSpPr>
            <a:spLocks noGrp="1"/>
          </p:cNvSpPr>
          <p:nvPr>
            <p:ph idx="1"/>
          </p:nvPr>
        </p:nvSpPr>
        <p:spPr>
          <a:xfrm>
            <a:off x="572493" y="2071316"/>
            <a:ext cx="6713552" cy="4119172"/>
          </a:xfrm>
        </p:spPr>
        <p:txBody>
          <a:bodyPr anchor="t">
            <a:normAutofit/>
          </a:bodyPr>
          <a:lstStyle/>
          <a:p>
            <a:r>
              <a:rPr lang="en-GB" sz="2200" b="0" i="0">
                <a:effectLst/>
                <a:latin typeface="fs_mencapregular"/>
              </a:rPr>
              <a:t>As well as a learning disability, people with Williams syndrome will often share distinctive facial characteristics including a wide mouth with a pronounced bottom lip, slightly high and rounded cheeks, and widely-spaced teeth.  </a:t>
            </a:r>
          </a:p>
          <a:p>
            <a:r>
              <a:rPr lang="en-GB" sz="2200" b="0" i="0">
                <a:effectLst/>
                <a:latin typeface="fs_mencapregular"/>
              </a:rPr>
              <a:t>People with Williams syndrome can develop physical and mental health problems later in life, including anxiety and depression. </a:t>
            </a:r>
          </a:p>
          <a:p>
            <a:r>
              <a:rPr lang="en-GB" sz="2200" b="0" i="0">
                <a:effectLst/>
                <a:latin typeface="fs_mencapregular"/>
              </a:rPr>
              <a:t>People with Williams syndrome are very talkative and can be excessively friendly. </a:t>
            </a:r>
          </a:p>
          <a:p>
            <a:endParaRPr lang="en-GB" sz="2200"/>
          </a:p>
        </p:txBody>
      </p:sp>
      <p:pic>
        <p:nvPicPr>
          <p:cNvPr id="5" name="Picture 4" descr="A child's face with text&#10;&#10;Description automatically generated">
            <a:extLst>
              <a:ext uri="{FF2B5EF4-FFF2-40B4-BE49-F238E27FC236}">
                <a16:creationId xmlns:a16="http://schemas.microsoft.com/office/drawing/2014/main" id="{91D04365-BDA8-EF1E-9D9B-F770D3315B2B}"/>
              </a:ext>
            </a:extLst>
          </p:cNvPr>
          <p:cNvPicPr>
            <a:picLocks noChangeAspect="1"/>
          </p:cNvPicPr>
          <p:nvPr/>
        </p:nvPicPr>
        <p:blipFill>
          <a:blip r:embed="rId2">
            <a:extLst>
              <a:ext uri="{28A0092B-C50C-407E-A947-70E740481C1C}">
                <a14:useLocalDpi xmlns:a14="http://schemas.microsoft.com/office/drawing/2010/main" val="0"/>
              </a:ext>
            </a:extLst>
          </a:blip>
          <a:srcRect r="4" b="1517"/>
          <a:stretch/>
        </p:blipFill>
        <p:spPr>
          <a:xfrm>
            <a:off x="7675658" y="2093976"/>
            <a:ext cx="3941064" cy="4096512"/>
          </a:xfrm>
          <a:prstGeom prst="rect">
            <a:avLst/>
          </a:prstGeom>
        </p:spPr>
      </p:pic>
    </p:spTree>
    <p:extLst>
      <p:ext uri="{BB962C8B-B14F-4D97-AF65-F5344CB8AC3E}">
        <p14:creationId xmlns:p14="http://schemas.microsoft.com/office/powerpoint/2010/main" val="23945725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DF66CB0-1AD6-4D8C-BE70-897ADA64F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4C3B26D-D43F-467B-B943-E20A45E7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799"/>
            <a:ext cx="6802718" cy="54864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013F67-9EC8-EE1D-818C-2272F5A01902}"/>
              </a:ext>
            </a:extLst>
          </p:cNvPr>
          <p:cNvSpPr>
            <a:spLocks noGrp="1"/>
          </p:cNvSpPr>
          <p:nvPr>
            <p:ph type="title"/>
          </p:nvPr>
        </p:nvSpPr>
        <p:spPr>
          <a:xfrm>
            <a:off x="1265274" y="1063256"/>
            <a:ext cx="5624624" cy="1097210"/>
          </a:xfrm>
        </p:spPr>
        <p:txBody>
          <a:bodyPr anchor="b">
            <a:normAutofit/>
          </a:bodyPr>
          <a:lstStyle/>
          <a:p>
            <a:pPr algn="ctr"/>
            <a:r>
              <a:rPr lang="en-GB" sz="3200" b="1">
                <a:solidFill>
                  <a:srgbClr val="595959"/>
                </a:solidFill>
              </a:rPr>
              <a:t>Learning Disabilities - Fragile X</a:t>
            </a:r>
          </a:p>
        </p:txBody>
      </p:sp>
      <p:sp>
        <p:nvSpPr>
          <p:cNvPr id="3" name="Content Placeholder 2">
            <a:extLst>
              <a:ext uri="{FF2B5EF4-FFF2-40B4-BE49-F238E27FC236}">
                <a16:creationId xmlns:a16="http://schemas.microsoft.com/office/drawing/2014/main" id="{CCC38B0A-FE66-8074-286E-6762CCFE6C57}"/>
              </a:ext>
            </a:extLst>
          </p:cNvPr>
          <p:cNvSpPr>
            <a:spLocks noGrp="1"/>
          </p:cNvSpPr>
          <p:nvPr>
            <p:ph idx="1"/>
          </p:nvPr>
        </p:nvSpPr>
        <p:spPr>
          <a:xfrm>
            <a:off x="1335801" y="2447337"/>
            <a:ext cx="5475266" cy="3156022"/>
          </a:xfrm>
        </p:spPr>
        <p:txBody>
          <a:bodyPr anchor="t">
            <a:normAutofit/>
          </a:bodyPr>
          <a:lstStyle/>
          <a:p>
            <a:pPr fontAlgn="ctr"/>
            <a:r>
              <a:rPr lang="en-GB" sz="1400" b="0" i="0">
                <a:solidFill>
                  <a:srgbClr val="595959"/>
                </a:solidFill>
                <a:effectLst/>
                <a:latin typeface="fs_mencapregular"/>
              </a:rPr>
              <a:t>How does Fragile X affect someone?</a:t>
            </a:r>
          </a:p>
          <a:p>
            <a:r>
              <a:rPr lang="en-GB" sz="1400" b="0" i="0">
                <a:solidFill>
                  <a:srgbClr val="595959"/>
                </a:solidFill>
                <a:effectLst/>
                <a:latin typeface="fs_mencapregular"/>
              </a:rPr>
              <a:t>Someone with Fragile X might have a short attention span, be easily distracted, act impulsively, feel restless, be very active, and have heightened senses, but no two people are the same.</a:t>
            </a:r>
          </a:p>
          <a:p>
            <a:r>
              <a:rPr lang="en-GB" sz="1400" b="0" i="0">
                <a:solidFill>
                  <a:srgbClr val="595959"/>
                </a:solidFill>
                <a:effectLst/>
                <a:latin typeface="fs_mencapregular"/>
              </a:rPr>
              <a:t>Many people with Fragile X might act in a way that is similar to someone with </a:t>
            </a:r>
            <a:r>
              <a:rPr lang="en-GB" sz="1400" b="0" i="1">
                <a:solidFill>
                  <a:srgbClr val="595959"/>
                </a:solidFill>
                <a:effectLst/>
                <a:latin typeface="fs_mencapregular"/>
              </a:rPr>
              <a:t>autism</a:t>
            </a:r>
            <a:r>
              <a:rPr lang="en-GB" sz="1400" b="0" i="0">
                <a:solidFill>
                  <a:srgbClr val="595959"/>
                </a:solidFill>
                <a:effectLst/>
                <a:latin typeface="fs_mencapregular"/>
              </a:rPr>
              <a:t>, including avoiding eye contact, feeling anxious in social situations, extreme shyness, enjoying familiar routines and hand flapping or hand biting.</a:t>
            </a:r>
          </a:p>
          <a:p>
            <a:r>
              <a:rPr lang="en-GB" sz="1400" b="0" i="0">
                <a:solidFill>
                  <a:srgbClr val="595959"/>
                </a:solidFill>
                <a:effectLst/>
                <a:latin typeface="fs_mencapregular"/>
              </a:rPr>
              <a:t>People with Fragile X share some physical features, including a long narrow face with prominent jaw bones and ears. These features are difficult to see in young children, which is why diagnosis can sometimes be delayed.</a:t>
            </a:r>
          </a:p>
          <a:p>
            <a:endParaRPr lang="en-GB" sz="1400">
              <a:solidFill>
                <a:srgbClr val="595959"/>
              </a:solidFill>
            </a:endParaRPr>
          </a:p>
        </p:txBody>
      </p:sp>
      <p:pic>
        <p:nvPicPr>
          <p:cNvPr id="5" name="Picture 4" descr="A child with a blue shirt&#10;&#10;Description automatically generated">
            <a:extLst>
              <a:ext uri="{FF2B5EF4-FFF2-40B4-BE49-F238E27FC236}">
                <a16:creationId xmlns:a16="http://schemas.microsoft.com/office/drawing/2014/main" id="{9226E1E9-0A3E-A911-5DF7-76079BE8A63D}"/>
              </a:ext>
            </a:extLst>
          </p:cNvPr>
          <p:cNvPicPr>
            <a:picLocks noChangeAspect="1"/>
          </p:cNvPicPr>
          <p:nvPr/>
        </p:nvPicPr>
        <p:blipFill>
          <a:blip r:embed="rId2">
            <a:extLst>
              <a:ext uri="{28A0092B-C50C-407E-A947-70E740481C1C}">
                <a14:useLocalDpi xmlns:a14="http://schemas.microsoft.com/office/drawing/2010/main" val="0"/>
              </a:ext>
            </a:extLst>
          </a:blip>
          <a:srcRect r="1" b="2405"/>
          <a:stretch/>
        </p:blipFill>
        <p:spPr>
          <a:xfrm>
            <a:off x="7461069" y="685799"/>
            <a:ext cx="4117787" cy="5486399"/>
          </a:xfrm>
          <a:prstGeom prst="rect">
            <a:avLst/>
          </a:prstGeom>
        </p:spPr>
      </p:pic>
    </p:spTree>
    <p:extLst>
      <p:ext uri="{BB962C8B-B14F-4D97-AF65-F5344CB8AC3E}">
        <p14:creationId xmlns:p14="http://schemas.microsoft.com/office/powerpoint/2010/main" val="27300174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anchor="b">
            <a:normAutofit/>
          </a:bodyPr>
          <a:lstStyle/>
          <a:p>
            <a:r>
              <a:rPr lang="en-GB" sz="4600" b="1"/>
              <a:t>Learning Disabilities-</a:t>
            </a:r>
            <a:r>
              <a:rPr lang="en-US" sz="4600" b="1"/>
              <a:t>Fetal Alcohol Spectrum Disorders</a:t>
            </a:r>
            <a:endParaRPr lang="en-GB" sz="4600"/>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72493" y="2071316"/>
            <a:ext cx="6713552" cy="4119172"/>
          </a:xfrm>
        </p:spPr>
        <p:txBody>
          <a:bodyPr anchor="t">
            <a:normAutofit/>
          </a:bodyPr>
          <a:lstStyle/>
          <a:p>
            <a:pPr marL="0" indent="0">
              <a:buNone/>
            </a:pPr>
            <a:r>
              <a:rPr lang="en-US" sz="2200" dirty="0"/>
              <a:t>FASD is emerging as the most common source of life dysfunction, and by far the least recognized	</a:t>
            </a:r>
            <a:endParaRPr lang="en-GB" sz="2200" dirty="0"/>
          </a:p>
          <a:p>
            <a:pPr lvl="0"/>
            <a:r>
              <a:rPr lang="en-US" sz="2200" dirty="0"/>
              <a:t>Occur in between 2 and 5% of the population.</a:t>
            </a:r>
            <a:endParaRPr lang="en-GB" sz="2200" dirty="0"/>
          </a:p>
          <a:p>
            <a:pPr lvl="0"/>
            <a:r>
              <a:rPr lang="en-US" sz="2200" dirty="0"/>
              <a:t>Can produce symptoms of Bipolar Disorder, AD/HD, Autism Spectrum Disorders, Learning Disabilities, Reactive Attachment Disorders–among others.</a:t>
            </a:r>
            <a:endParaRPr lang="en-GB" sz="2200" dirty="0"/>
          </a:p>
          <a:p>
            <a:pPr lvl="0"/>
            <a:r>
              <a:rPr lang="en-US" sz="2200" dirty="0"/>
              <a:t>Go almost entirely unrecognized*, as most people with FASD have normal IQ, speech and appearance.  Only a small fraction have the facial features of Fetal Alcohol </a:t>
            </a:r>
            <a:r>
              <a:rPr lang="en-US" sz="2200" u="sng" dirty="0"/>
              <a:t>Syndrome.</a:t>
            </a:r>
            <a:endParaRPr lang="en-GB" sz="2200" dirty="0"/>
          </a:p>
          <a:p>
            <a:pPr marL="0" indent="0">
              <a:buNone/>
            </a:pPr>
            <a:endParaRPr lang="en-GB" sz="2200" dirty="0"/>
          </a:p>
        </p:txBody>
      </p:sp>
      <p:pic>
        <p:nvPicPr>
          <p:cNvPr id="5" name="Picture 4" descr="A child's face with text on it&#10;&#10;Description automatically generated">
            <a:extLst>
              <a:ext uri="{FF2B5EF4-FFF2-40B4-BE49-F238E27FC236}">
                <a16:creationId xmlns:a16="http://schemas.microsoft.com/office/drawing/2014/main" id="{119CF2F3-973D-B16C-CFEE-E7808F62425D}"/>
              </a:ext>
            </a:extLst>
          </p:cNvPr>
          <p:cNvPicPr>
            <a:picLocks noChangeAspect="1"/>
          </p:cNvPicPr>
          <p:nvPr/>
        </p:nvPicPr>
        <p:blipFill>
          <a:blip r:embed="rId2">
            <a:extLst>
              <a:ext uri="{28A0092B-C50C-407E-A947-70E740481C1C}">
                <a14:useLocalDpi xmlns:a14="http://schemas.microsoft.com/office/drawing/2010/main" val="0"/>
              </a:ext>
            </a:extLst>
          </a:blip>
          <a:srcRect l="2330" r="-3" b="-3"/>
          <a:stretch/>
        </p:blipFill>
        <p:spPr>
          <a:xfrm>
            <a:off x="7675658" y="2093976"/>
            <a:ext cx="3941064" cy="4096512"/>
          </a:xfrm>
          <a:prstGeom prst="rect">
            <a:avLst/>
          </a:prstGeom>
        </p:spPr>
      </p:pic>
    </p:spTree>
    <p:extLst>
      <p:ext uri="{BB962C8B-B14F-4D97-AF65-F5344CB8AC3E}">
        <p14:creationId xmlns:p14="http://schemas.microsoft.com/office/powerpoint/2010/main" val="6031899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a:t>
            </a:r>
            <a:r>
              <a:rPr lang="en-US" b="1" dirty="0"/>
              <a:t>Fetal Alcohol Spectrum Disorders</a:t>
            </a:r>
            <a:endParaRPr lang="en-GB" dirty="0"/>
          </a:p>
        </p:txBody>
      </p:sp>
      <p:sp>
        <p:nvSpPr>
          <p:cNvPr id="3" name="Content Placeholder 2"/>
          <p:cNvSpPr>
            <a:spLocks noGrp="1"/>
          </p:cNvSpPr>
          <p:nvPr>
            <p:ph idx="1"/>
          </p:nvPr>
        </p:nvSpPr>
        <p:spPr>
          <a:xfrm>
            <a:off x="429491" y="1690688"/>
            <a:ext cx="10924309" cy="4886902"/>
          </a:xfrm>
        </p:spPr>
        <p:txBody>
          <a:bodyPr>
            <a:normAutofit lnSpcReduction="10000"/>
          </a:bodyPr>
          <a:lstStyle/>
          <a:p>
            <a:pPr lvl="0"/>
            <a:r>
              <a:rPr lang="en-US" sz="3000" dirty="0"/>
              <a:t>Range widely in severity and presentation from mental retardation to mild attention, learning or social problems.  Almost always impair reasoning, planning, judgment and memory.  Frequently cause sensory disturbance.</a:t>
            </a:r>
            <a:endParaRPr lang="en-GB" sz="3000" dirty="0"/>
          </a:p>
          <a:p>
            <a:pPr lvl="0"/>
            <a:r>
              <a:rPr lang="en-US" sz="3000" dirty="0"/>
              <a:t>Do not respond to normal parenting/teaching approaches. Without diagnosis and support, parents feel crazy, ashamed and exhausted, as the rest of the world freely offers its criticism and incorrect (and contradictory) remedies to distressing behavior.</a:t>
            </a:r>
            <a:endParaRPr lang="en-GB" sz="3000" dirty="0"/>
          </a:p>
          <a:p>
            <a:pPr lvl="0"/>
            <a:r>
              <a:rPr lang="en-US" sz="3000" dirty="0"/>
              <a:t>Cause undiagnosed people with FASD to feel crazy, ashamed and exhausted because they consistently do not meet expectations (including their own) even though they may be trying their very hardest.</a:t>
            </a:r>
            <a:endParaRPr lang="en-GB" sz="3000" dirty="0"/>
          </a:p>
          <a:p>
            <a:endParaRPr lang="en-GB" dirty="0"/>
          </a:p>
        </p:txBody>
      </p:sp>
      <p:sp>
        <p:nvSpPr>
          <p:cNvPr id="4" name="Rectangle 3"/>
          <p:cNvSpPr/>
          <p:nvPr/>
        </p:nvSpPr>
        <p:spPr>
          <a:xfrm>
            <a:off x="5019423" y="3244334"/>
            <a:ext cx="2153154" cy="369332"/>
          </a:xfrm>
          <a:prstGeom prst="rect">
            <a:avLst/>
          </a:prstGeom>
        </p:spPr>
        <p:txBody>
          <a:bodyPr wrap="none">
            <a:spAutoFit/>
          </a:bodyPr>
          <a:lstStyle/>
          <a:p>
            <a:r>
              <a:rPr lang="en-GB" b="1" dirty="0"/>
              <a:t>Learning Disabilities </a:t>
            </a:r>
            <a:endParaRPr lang="en-GB" dirty="0"/>
          </a:p>
        </p:txBody>
      </p:sp>
    </p:spTree>
    <p:extLst>
      <p:ext uri="{BB962C8B-B14F-4D97-AF65-F5344CB8AC3E}">
        <p14:creationId xmlns:p14="http://schemas.microsoft.com/office/powerpoint/2010/main" val="2058164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329184"/>
            <a:ext cx="6251110" cy="1783080"/>
          </a:xfrm>
        </p:spPr>
        <p:txBody>
          <a:bodyPr anchor="b">
            <a:normAutofit/>
          </a:bodyPr>
          <a:lstStyle/>
          <a:p>
            <a:r>
              <a:rPr lang="en-GB" sz="5400" b="1"/>
              <a:t>Learning Difficulties  - ADHD</a:t>
            </a:r>
          </a:p>
        </p:txBody>
      </p:sp>
      <p:pic>
        <p:nvPicPr>
          <p:cNvPr id="5" name="Picture 4" descr="Codes on papers">
            <a:extLst>
              <a:ext uri="{FF2B5EF4-FFF2-40B4-BE49-F238E27FC236}">
                <a16:creationId xmlns:a16="http://schemas.microsoft.com/office/drawing/2014/main" id="{F8503161-D2BE-0002-E31D-1F1931076EE1}"/>
              </a:ext>
            </a:extLst>
          </p:cNvPr>
          <p:cNvPicPr>
            <a:picLocks noChangeAspect="1"/>
          </p:cNvPicPr>
          <p:nvPr/>
        </p:nvPicPr>
        <p:blipFill>
          <a:blip r:embed="rId2"/>
          <a:srcRect l="28308" r="2636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297762" y="2706624"/>
            <a:ext cx="6251110" cy="3483864"/>
          </a:xfrm>
        </p:spPr>
        <p:txBody>
          <a:bodyPr>
            <a:normAutofit/>
          </a:bodyPr>
          <a:lstStyle/>
          <a:p>
            <a:r>
              <a:rPr lang="en-GB" sz="1500" b="1"/>
              <a:t>Attention deficit hyperactivity disorder (ADHD) is a learning difficulty caused by a neurobehavioural disorder, and is the most commonly diagnosed psychiatric disorder in children.  </a:t>
            </a:r>
            <a:endParaRPr lang="en-GB" sz="1500"/>
          </a:p>
          <a:p>
            <a:r>
              <a:rPr lang="en-GB" sz="1500"/>
              <a:t>Attention deficit disorder (ADD) is a subtype of ADHD.  The term ‘ADD’ was formally changed in the Diagnostic and Statistical Manual of Mental Disorders, fourth edition (DSM-IV) to ‘ADHD predominantly inattentive’, although ‘attention deficit disorder’ remains widely used. </a:t>
            </a:r>
          </a:p>
          <a:p>
            <a:r>
              <a:rPr lang="en-GB" sz="1500" b="1"/>
              <a:t>Symptoms often found include the following: </a:t>
            </a:r>
            <a:endParaRPr lang="en-GB" sz="1500"/>
          </a:p>
          <a:p>
            <a:pPr lvl="0"/>
            <a:r>
              <a:rPr lang="en-GB" sz="1500"/>
              <a:t>Short attention span, or being easily distracted </a:t>
            </a:r>
          </a:p>
          <a:p>
            <a:pPr lvl="0"/>
            <a:r>
              <a:rPr lang="en-GB" sz="1500"/>
              <a:t>Restlessness, or constant fidgeting </a:t>
            </a:r>
          </a:p>
          <a:p>
            <a:pPr lvl="0"/>
            <a:r>
              <a:rPr lang="en-GB" sz="1500"/>
              <a:t>Hyperactivity </a:t>
            </a:r>
          </a:p>
          <a:p>
            <a:pPr lvl="0"/>
            <a:r>
              <a:rPr lang="en-GB" sz="1500"/>
              <a:t>Impulsiveness </a:t>
            </a:r>
          </a:p>
          <a:p>
            <a:pPr marL="0" indent="0">
              <a:buNone/>
            </a:pPr>
            <a:endParaRPr lang="en-GB" sz="1500"/>
          </a:p>
        </p:txBody>
      </p:sp>
    </p:spTree>
    <p:extLst>
      <p:ext uri="{BB962C8B-B14F-4D97-AF65-F5344CB8AC3E}">
        <p14:creationId xmlns:p14="http://schemas.microsoft.com/office/powerpoint/2010/main" val="6381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Learning Disabilities-</a:t>
            </a:r>
            <a:r>
              <a:rPr lang="en-US" b="1" dirty="0"/>
              <a:t>Fetal Alcohol Spectrum Disorders</a:t>
            </a:r>
            <a:endParaRPr lang="en-GB" dirty="0"/>
          </a:p>
        </p:txBody>
      </p:sp>
      <p:sp>
        <p:nvSpPr>
          <p:cNvPr id="3" name="Content Placeholder 2"/>
          <p:cNvSpPr>
            <a:spLocks noGrp="1"/>
          </p:cNvSpPr>
          <p:nvPr>
            <p:ph idx="1"/>
          </p:nvPr>
        </p:nvSpPr>
        <p:spPr>
          <a:xfrm>
            <a:off x="290945" y="1825624"/>
            <a:ext cx="11901055" cy="5032375"/>
          </a:xfrm>
        </p:spPr>
        <p:txBody>
          <a:bodyPr/>
          <a:lstStyle/>
          <a:p>
            <a:pPr lvl="0"/>
            <a:r>
              <a:rPr lang="en-US" dirty="0"/>
              <a:t>Fill our jails and prisons, homeless shelters and hospital emergency rooms, chronic welfare caseloads and substance abuse centers.</a:t>
            </a:r>
            <a:endParaRPr lang="en-GB" dirty="0"/>
          </a:p>
          <a:p>
            <a:pPr lvl="0"/>
            <a:r>
              <a:rPr lang="en-US" dirty="0"/>
              <a:t>Are particularly common in foster care, where there is additional complication from trauma and neglect.  </a:t>
            </a:r>
            <a:endParaRPr lang="en-GB" dirty="0"/>
          </a:p>
          <a:p>
            <a:pPr lvl="0"/>
            <a:r>
              <a:rPr lang="en-US" dirty="0"/>
              <a:t>When recognized and appropriately addressed**, can be managed so the that the person’s true gifts have a chance to bloom</a:t>
            </a:r>
          </a:p>
          <a:p>
            <a:pPr marL="0" lvl="0" indent="0">
              <a:buNone/>
            </a:pPr>
            <a:r>
              <a:rPr lang="en-US" dirty="0"/>
              <a:t>ARE</a:t>
            </a:r>
            <a:r>
              <a:rPr lang="en-US" i="1" dirty="0"/>
              <a:t>–THIS SHOULD GO WITHOUT SAYING–</a:t>
            </a:r>
            <a:r>
              <a:rPr lang="en-US" dirty="0"/>
              <a:t>ENTIRELY PREVENTABLE.  Exactly how much alcohol it takes to cause damage depends on a combination of genetics, other substances and life circumstances of the mother.  It is ALWAYS a gamble…not unlike Russian Roulette.  </a:t>
            </a:r>
            <a:r>
              <a:rPr lang="en-US" i="1" dirty="0"/>
              <a:t>Studies show that impairments can result from very modest drinking</a:t>
            </a:r>
            <a:endParaRPr lang="en-GB" dirty="0"/>
          </a:p>
        </p:txBody>
      </p:sp>
    </p:spTree>
    <p:extLst>
      <p:ext uri="{BB962C8B-B14F-4D97-AF65-F5344CB8AC3E}">
        <p14:creationId xmlns:p14="http://schemas.microsoft.com/office/powerpoint/2010/main" val="734528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b="1" dirty="0"/>
              <a:t>Learning Difficulties  - ADHD</a:t>
            </a:r>
          </a:p>
        </p:txBody>
      </p:sp>
      <p:graphicFrame>
        <p:nvGraphicFramePr>
          <p:cNvPr id="5" name="Content Placeholder 2">
            <a:extLst>
              <a:ext uri="{FF2B5EF4-FFF2-40B4-BE49-F238E27FC236}">
                <a16:creationId xmlns:a16="http://schemas.microsoft.com/office/drawing/2014/main" id="{F8E860D0-EF9B-72A7-D111-537336614035}"/>
              </a:ext>
            </a:extLst>
          </p:cNvPr>
          <p:cNvGraphicFramePr>
            <a:graphicFrameLocks noGrp="1"/>
          </p:cNvGraphicFramePr>
          <p:nvPr>
            <p:ph idx="1"/>
          </p:nvPr>
        </p:nvGraphicFramePr>
        <p:xfrm>
          <a:off x="838200" y="1825624"/>
          <a:ext cx="10515600" cy="4803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8754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5240" y="1050595"/>
            <a:ext cx="8074815" cy="1618489"/>
          </a:xfrm>
        </p:spPr>
        <p:txBody>
          <a:bodyPr anchor="ctr">
            <a:normAutofit/>
          </a:bodyPr>
          <a:lstStyle/>
          <a:p>
            <a:r>
              <a:rPr lang="en-GB" sz="5600" b="1"/>
              <a:t>Learning Difficulties - ADHD</a:t>
            </a:r>
          </a:p>
        </p:txBody>
      </p:sp>
      <p:sp>
        <p:nvSpPr>
          <p:cNvPr id="3" name="Content Placeholder 2"/>
          <p:cNvSpPr>
            <a:spLocks noGrp="1"/>
          </p:cNvSpPr>
          <p:nvPr>
            <p:ph idx="1"/>
          </p:nvPr>
        </p:nvSpPr>
        <p:spPr>
          <a:xfrm>
            <a:off x="1285240" y="2969469"/>
            <a:ext cx="8074815" cy="2800395"/>
          </a:xfrm>
        </p:spPr>
        <p:txBody>
          <a:bodyPr anchor="t">
            <a:normAutofit/>
          </a:bodyPr>
          <a:lstStyle/>
          <a:p>
            <a:r>
              <a:rPr lang="en-GB" sz="1500" b="1"/>
              <a:t>How it affects people </a:t>
            </a:r>
            <a:endParaRPr lang="en-GB" sz="1500"/>
          </a:p>
          <a:p>
            <a:r>
              <a:rPr lang="en-GB" sz="1500"/>
              <a:t>The effects of ADHD on children can be very disruptive at both school and home. While their intellect may be normal or advanced, more than half of children with ADHD have additional specific learning difficulties, such as dyslexia. </a:t>
            </a:r>
          </a:p>
          <a:p>
            <a:r>
              <a:rPr lang="en-GB" sz="1500"/>
              <a:t>People with ADHD may experience low self-esteem or underachievement due to the difficulties involved in managing their symptoms. </a:t>
            </a:r>
          </a:p>
          <a:p>
            <a:r>
              <a:rPr lang="en-GB" sz="1500"/>
              <a:t>They are also more likely to be depressed, anxious, or obsessive, and they may have problems with speech, language and coordination. </a:t>
            </a:r>
          </a:p>
          <a:p>
            <a:r>
              <a:rPr lang="en-GB" sz="1500"/>
              <a:t>People with ADHD need high levels of stimulation, so often find working in a constantly-moving environment beneficial. </a:t>
            </a:r>
          </a:p>
          <a:p>
            <a:pPr marL="0" indent="0">
              <a:buNone/>
            </a:pPr>
            <a:endParaRPr lang="en-GB" sz="1500"/>
          </a:p>
        </p:txBody>
      </p:sp>
    </p:spTree>
    <p:extLst>
      <p:ext uri="{BB962C8B-B14F-4D97-AF65-F5344CB8AC3E}">
        <p14:creationId xmlns:p14="http://schemas.microsoft.com/office/powerpoint/2010/main" val="11009964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1504</TotalTime>
  <Words>6219</Words>
  <Application>Microsoft Office PowerPoint</Application>
  <PresentationFormat>Widescreen</PresentationFormat>
  <Paragraphs>267</Paragraphs>
  <Slides>70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70</vt:i4>
      </vt:variant>
    </vt:vector>
  </HeadingPairs>
  <TitlesOfParts>
    <vt:vector size="76" baseType="lpstr">
      <vt:lpstr>Arial</vt:lpstr>
      <vt:lpstr>Calibri</vt:lpstr>
      <vt:lpstr>Calibri Light</vt:lpstr>
      <vt:lpstr>fs_mencapregular</vt:lpstr>
      <vt:lpstr>mayo-sans</vt:lpstr>
      <vt:lpstr>Office Theme</vt:lpstr>
      <vt:lpstr>LEARNING DISABILITY AND LEARNING DIFFICULTIES</vt:lpstr>
      <vt:lpstr>The difference between a learning difficulty and learning disability </vt:lpstr>
      <vt:lpstr>Learning Difficulties</vt:lpstr>
      <vt:lpstr>Learning Difficulties</vt:lpstr>
      <vt:lpstr>Learning Difficulties</vt:lpstr>
      <vt:lpstr>Learning Difficulties</vt:lpstr>
      <vt:lpstr>Learning Difficulties  - ADHD</vt:lpstr>
      <vt:lpstr>Learning Difficulties  - ADHD</vt:lpstr>
      <vt:lpstr>Learning Difficulties - ADHD</vt:lpstr>
      <vt:lpstr>Learning Difficulties - ADHD</vt:lpstr>
      <vt:lpstr>Learning Difficulties - DYSPRAXIA</vt:lpstr>
      <vt:lpstr>Learning Difficulties - DYSPRAXIA</vt:lpstr>
      <vt:lpstr>Learning Difficulties - DYSPRAXIA</vt:lpstr>
      <vt:lpstr>Learning Difficulties - DYSPRAXIA</vt:lpstr>
      <vt:lpstr>Learning Difficulties - DYSLEXIA</vt:lpstr>
      <vt:lpstr>Learning Difficulties - DYSLEXIA</vt:lpstr>
      <vt:lpstr>Learning Difficulties - DYSLEXIA</vt:lpstr>
      <vt:lpstr>LEARNING DISABILITIES</vt:lpstr>
      <vt:lpstr>Learning Disabilities</vt:lpstr>
      <vt:lpstr>Learning Disabilities</vt:lpstr>
      <vt:lpstr>Learning Disabilities</vt:lpstr>
      <vt:lpstr>Learning Disabilities</vt:lpstr>
      <vt:lpstr>Learning Disabilities</vt:lpstr>
      <vt:lpstr>Learning Disabilities</vt:lpstr>
      <vt:lpstr>Learning Disabilities</vt:lpstr>
      <vt:lpstr>Learning Disabilities</vt:lpstr>
      <vt:lpstr>Learning Disabilities</vt:lpstr>
      <vt:lpstr>Learning Disabilities</vt:lpstr>
      <vt:lpstr>Learning Disabilities</vt:lpstr>
      <vt:lpstr>Learning Disabilities</vt:lpstr>
      <vt:lpstr>Learning Disabilities</vt:lpstr>
      <vt:lpstr>Learning Disabilities</vt:lpstr>
      <vt:lpstr>Learning Disabilities </vt:lpstr>
      <vt:lpstr>Learning Disabilities – Down’s Syndrome </vt:lpstr>
      <vt:lpstr>Learning Disabilities – Down’s Syndrome </vt:lpstr>
      <vt:lpstr>Learning Disabilities – Down’s Syndrome </vt:lpstr>
      <vt:lpstr>Learning Disabilities – Down’s Syndrome </vt:lpstr>
      <vt:lpstr>Learning Disabilities – Down’s Syndrome </vt:lpstr>
      <vt:lpstr>Learning Disabilities – Down’s Syndrome</vt:lpstr>
      <vt:lpstr>Learning Disabilities – Down’s Syndrome </vt:lpstr>
      <vt:lpstr>Learning Disabilities – Down’s Syndrome </vt:lpstr>
      <vt:lpstr>Learning Disabilities – Down’s Syndrome </vt:lpstr>
      <vt:lpstr>Learning Disabilities - Autism</vt:lpstr>
      <vt:lpstr>Learning Disabilities - Autism</vt:lpstr>
      <vt:lpstr>Learning Disabilities - Autism</vt:lpstr>
      <vt:lpstr>Learning Disabilities - Autism</vt:lpstr>
      <vt:lpstr>Learning Disabilities - Autism</vt:lpstr>
      <vt:lpstr>Learning Disabilities - Autism</vt:lpstr>
      <vt:lpstr>Learning Disabilities - Autism</vt:lpstr>
      <vt:lpstr>Learning Disabilities - Autism </vt:lpstr>
      <vt:lpstr>Learning Disabilities - Autism </vt:lpstr>
      <vt:lpstr>Learning Disabilities - Autism </vt:lpstr>
      <vt:lpstr>Learning Disabilities - Autism</vt:lpstr>
      <vt:lpstr>Learning Disabilities – Asperger Syndrome </vt:lpstr>
      <vt:lpstr>Learning Disabilities – Asperger Syndrome </vt:lpstr>
      <vt:lpstr>Learning Disabilities – Asperger Syndrome </vt:lpstr>
      <vt:lpstr>Learning Disabilities – Asperger Syndrome </vt:lpstr>
      <vt:lpstr>TURNER SYNDROME</vt:lpstr>
      <vt:lpstr>TURNER SYNDROME</vt:lpstr>
      <vt:lpstr>Learning Disabilities – Prada Willie Syndrome </vt:lpstr>
      <vt:lpstr>Learning Disabilities – Prada Willie Syndrome</vt:lpstr>
      <vt:lpstr>Learning Disabilities – Prada Willie Syndrome</vt:lpstr>
      <vt:lpstr>Learning Disabilities – Prada Willie Syndrome</vt:lpstr>
      <vt:lpstr>Learning Disabilities – Prada Willie Syndrome</vt:lpstr>
      <vt:lpstr>Learning Disability – SYNGAP1</vt:lpstr>
      <vt:lpstr>Learning Disability – Williams Syndrome</vt:lpstr>
      <vt:lpstr>Learning Disabilities - Fragile X</vt:lpstr>
      <vt:lpstr>Learning Disabilities-Fetal Alcohol Spectrum Disorders</vt:lpstr>
      <vt:lpstr>Learning Disabilities-Fetal Alcohol Spectrum Disorders</vt:lpstr>
      <vt:lpstr>Learning Disabilities-Fetal Alcohol Spectrum Disorders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DISABILITY AND LEARNING DIFFICULTIES</dc:title>
  <dc:creator>gary woodward</dc:creator>
  <cp:lastModifiedBy>G Woodward</cp:lastModifiedBy>
  <cp:revision>15</cp:revision>
  <dcterms:created xsi:type="dcterms:W3CDTF">2015-11-14T15:43:49Z</dcterms:created>
  <dcterms:modified xsi:type="dcterms:W3CDTF">2025-09-18T11:56:37Z</dcterms:modified>
</cp:coreProperties>
</file>