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7" r:id="rId3"/>
    <p:sldId id="257" r:id="rId4"/>
    <p:sldId id="258" r:id="rId5"/>
    <p:sldId id="259" r:id="rId6"/>
    <p:sldId id="260" r:id="rId7"/>
    <p:sldId id="298" r:id="rId8"/>
    <p:sldId id="299" r:id="rId9"/>
    <p:sldId id="300" r:id="rId10"/>
    <p:sldId id="261" r:id="rId11"/>
    <p:sldId id="277" r:id="rId12"/>
    <p:sldId id="278" r:id="rId13"/>
    <p:sldId id="279" r:id="rId14"/>
    <p:sldId id="280" r:id="rId15"/>
    <p:sldId id="281" r:id="rId16"/>
    <p:sldId id="262" r:id="rId17"/>
    <p:sldId id="276" r:id="rId18"/>
    <p:sldId id="264" r:id="rId19"/>
    <p:sldId id="265" r:id="rId20"/>
    <p:sldId id="266" r:id="rId21"/>
    <p:sldId id="263" r:id="rId22"/>
    <p:sldId id="290" r:id="rId23"/>
    <p:sldId id="267" r:id="rId24"/>
    <p:sldId id="268" r:id="rId25"/>
    <p:sldId id="269" r:id="rId26"/>
    <p:sldId id="271" r:id="rId27"/>
    <p:sldId id="270" r:id="rId28"/>
    <p:sldId id="272" r:id="rId29"/>
    <p:sldId id="273" r:id="rId30"/>
    <p:sldId id="274" r:id="rId31"/>
    <p:sldId id="275" r:id="rId32"/>
    <p:sldId id="293" r:id="rId33"/>
    <p:sldId id="294" r:id="rId34"/>
    <p:sldId id="295" r:id="rId35"/>
    <p:sldId id="296" r:id="rId36"/>
    <p:sldId id="282" r:id="rId37"/>
    <p:sldId id="283" r:id="rId38"/>
    <p:sldId id="287" r:id="rId39"/>
    <p:sldId id="289" r:id="rId40"/>
    <p:sldId id="284" r:id="rId41"/>
    <p:sldId id="285" r:id="rId42"/>
    <p:sldId id="286" r:id="rId43"/>
    <p:sldId id="288" r:id="rId44"/>
    <p:sldId id="291" r:id="rId45"/>
    <p:sldId id="292"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06CCF6-2AB9-4361-A443-9685C2F716DD}" v="1" dt="2023-02-08T18:46:29.4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8" d="100"/>
          <a:sy n="78" d="100"/>
        </p:scale>
        <p:origin x="1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bbie woodward" userId="ca082cf69c2192a5" providerId="LiveId" clId="{0306CCF6-2AB9-4361-A443-9685C2F716DD}"/>
    <pc:docChg chg="custSel addSld modSld">
      <pc:chgData name="Gabbie woodward" userId="ca082cf69c2192a5" providerId="LiveId" clId="{0306CCF6-2AB9-4361-A443-9685C2F716DD}" dt="2023-02-08T18:46:41.178" v="21" actId="20577"/>
      <pc:docMkLst>
        <pc:docMk/>
      </pc:docMkLst>
      <pc:sldChg chg="addSp delSp modSp new mod modAnim">
        <pc:chgData name="Gabbie woodward" userId="ca082cf69c2192a5" providerId="LiveId" clId="{0306CCF6-2AB9-4361-A443-9685C2F716DD}" dt="2023-02-08T18:46:41.178" v="21" actId="20577"/>
        <pc:sldMkLst>
          <pc:docMk/>
          <pc:sldMk cId="3935133117" sldId="300"/>
        </pc:sldMkLst>
        <pc:spChg chg="mod">
          <ac:chgData name="Gabbie woodward" userId="ca082cf69c2192a5" providerId="LiveId" clId="{0306CCF6-2AB9-4361-A443-9685C2F716DD}" dt="2023-02-08T18:46:41.178" v="21" actId="20577"/>
          <ac:spMkLst>
            <pc:docMk/>
            <pc:sldMk cId="3935133117" sldId="300"/>
            <ac:spMk id="2" creationId="{9A57E16E-B55F-B287-43A1-D7B37FE022A9}"/>
          </ac:spMkLst>
        </pc:spChg>
        <pc:spChg chg="del mod">
          <ac:chgData name="Gabbie woodward" userId="ca082cf69c2192a5" providerId="LiveId" clId="{0306CCF6-2AB9-4361-A443-9685C2F716DD}" dt="2023-02-08T18:46:29.484" v="3"/>
          <ac:spMkLst>
            <pc:docMk/>
            <pc:sldMk cId="3935133117" sldId="300"/>
            <ac:spMk id="3" creationId="{996576AC-8C45-5C9F-D4D9-A876BCE38B75}"/>
          </ac:spMkLst>
        </pc:spChg>
        <pc:picChg chg="add mod">
          <ac:chgData name="Gabbie woodward" userId="ca082cf69c2192a5" providerId="LiveId" clId="{0306CCF6-2AB9-4361-A443-9685C2F716DD}" dt="2023-02-08T18:46:29.484" v="3"/>
          <ac:picMkLst>
            <pc:docMk/>
            <pc:sldMk cId="3935133117" sldId="300"/>
            <ac:picMk id="4" creationId="{45981E26-C369-FB23-696B-8DBDB0328F7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3" name="Group 42">
            <a:extLst>
              <a:ext uri="{FF2B5EF4-FFF2-40B4-BE49-F238E27FC236}">
                <a16:creationId xmlns:a16="http://schemas.microsoft.com/office/drawing/2014/main" id="{EB46B8FB-F6A2-5F47-A6CD-A7E17E69270F}"/>
              </a:ext>
            </a:extLst>
          </p:cNvPr>
          <p:cNvGrpSpPr/>
          <p:nvPr/>
        </p:nvGrpSpPr>
        <p:grpSpPr>
          <a:xfrm>
            <a:off x="6201388" y="0"/>
            <a:ext cx="5990612" cy="6858001"/>
            <a:chOff x="6201388" y="0"/>
            <a:chExt cx="5990612" cy="6858001"/>
          </a:xfrm>
        </p:grpSpPr>
        <p:sp>
          <p:nvSpPr>
            <p:cNvPr id="45" name="Oval 44">
              <a:extLst>
                <a:ext uri="{FF2B5EF4-FFF2-40B4-BE49-F238E27FC236}">
                  <a16:creationId xmlns:a16="http://schemas.microsoft.com/office/drawing/2014/main" id="{419BDE93-3EC2-4E4D-BC0B-417378F49EDA}"/>
                </a:ext>
              </a:extLst>
            </p:cNvPr>
            <p:cNvSpPr/>
            <p:nvPr/>
          </p:nvSpPr>
          <p:spPr>
            <a:xfrm>
              <a:off x="6201388"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eeform 46">
              <a:extLst>
                <a:ext uri="{FF2B5EF4-FFF2-40B4-BE49-F238E27FC236}">
                  <a16:creationId xmlns:a16="http://schemas.microsoft.com/office/drawing/2014/main" id="{FE21F82F-1EE5-8240-97F8-387DF0253FCE}"/>
                </a:ext>
              </a:extLst>
            </p:cNvPr>
            <p:cNvSpPr/>
            <p:nvPr/>
          </p:nvSpPr>
          <p:spPr>
            <a:xfrm>
              <a:off x="6201389"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2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4" y="565575"/>
                    <a:pt x="565362"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48">
              <a:extLst>
                <a:ext uri="{FF2B5EF4-FFF2-40B4-BE49-F238E27FC236}">
                  <a16:creationId xmlns:a16="http://schemas.microsoft.com/office/drawing/2014/main" id="{AE1903E3-6B5F-6B4C-9A1F-62628A050AEB}"/>
                </a:ext>
              </a:extLst>
            </p:cNvPr>
            <p:cNvSpPr/>
            <p:nvPr/>
          </p:nvSpPr>
          <p:spPr>
            <a:xfrm>
              <a:off x="7564255" y="6292426"/>
              <a:ext cx="1130723" cy="565575"/>
            </a:xfrm>
            <a:custGeom>
              <a:avLst/>
              <a:gdLst>
                <a:gd name="connsiteX0" fmla="*/ 565362 w 1130723"/>
                <a:gd name="connsiteY0" fmla="*/ 0 h 565575"/>
                <a:gd name="connsiteX1" fmla="*/ 1130723 w 1130723"/>
                <a:gd name="connsiteY1" fmla="*/ 565362 h 565575"/>
                <a:gd name="connsiteX2" fmla="*/ 1130702 w 1130723"/>
                <a:gd name="connsiteY2" fmla="*/ 565575 h 565575"/>
                <a:gd name="connsiteX3" fmla="*/ 21 w 1130723"/>
                <a:gd name="connsiteY3" fmla="*/ 565575 h 565575"/>
                <a:gd name="connsiteX4" fmla="*/ 0 w 1130723"/>
                <a:gd name="connsiteY4" fmla="*/ 565362 h 565575"/>
                <a:gd name="connsiteX5" fmla="*/ 565362 w 1130723"/>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3" h="565575">
                  <a:moveTo>
                    <a:pt x="565362" y="0"/>
                  </a:moveTo>
                  <a:cubicBezTo>
                    <a:pt x="877602" y="0"/>
                    <a:pt x="1130723" y="253121"/>
                    <a:pt x="1130723" y="565362"/>
                  </a:cubicBezTo>
                  <a:lnTo>
                    <a:pt x="1130702" y="565575"/>
                  </a:lnTo>
                  <a:lnTo>
                    <a:pt x="21" y="565575"/>
                  </a:lnTo>
                  <a:lnTo>
                    <a:pt x="0" y="565362"/>
                  </a:lnTo>
                  <a:cubicBezTo>
                    <a:pt x="0" y="253121"/>
                    <a:pt x="253120"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1" name="Oval 50">
              <a:extLst>
                <a:ext uri="{FF2B5EF4-FFF2-40B4-BE49-F238E27FC236}">
                  <a16:creationId xmlns:a16="http://schemas.microsoft.com/office/drawing/2014/main" id="{F7C55863-3B37-0743-B001-1A970033FBA8}"/>
                </a:ext>
              </a:extLst>
            </p:cNvPr>
            <p:cNvSpPr/>
            <p:nvPr/>
          </p:nvSpPr>
          <p:spPr>
            <a:xfrm>
              <a:off x="7564253"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932B4C24-3A58-924C-B79A-D961EF7C2C48}"/>
                </a:ext>
              </a:extLst>
            </p:cNvPr>
            <p:cNvSpPr/>
            <p:nvPr/>
          </p:nvSpPr>
          <p:spPr>
            <a:xfrm>
              <a:off x="7564253" y="217788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21EF52E0-D2CF-544F-93A6-4D7B45A0483A}"/>
                </a:ext>
              </a:extLst>
            </p:cNvPr>
            <p:cNvSpPr/>
            <p:nvPr/>
          </p:nvSpPr>
          <p:spPr>
            <a:xfrm>
              <a:off x="7564253" y="80636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Freeform 63">
              <a:extLst>
                <a:ext uri="{FF2B5EF4-FFF2-40B4-BE49-F238E27FC236}">
                  <a16:creationId xmlns:a16="http://schemas.microsoft.com/office/drawing/2014/main" id="{6966CFE5-1C8C-2E4F-9B2D-A8438F5A5322}"/>
                </a:ext>
              </a:extLst>
            </p:cNvPr>
            <p:cNvSpPr/>
            <p:nvPr/>
          </p:nvSpPr>
          <p:spPr>
            <a:xfrm>
              <a:off x="7564254"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3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3" y="565575"/>
                    <a:pt x="565363"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5" name="Freeform 64">
              <a:extLst>
                <a:ext uri="{FF2B5EF4-FFF2-40B4-BE49-F238E27FC236}">
                  <a16:creationId xmlns:a16="http://schemas.microsoft.com/office/drawing/2014/main" id="{9FD29EF3-A5B2-554A-A307-6BE1BCE8AF03}"/>
                </a:ext>
              </a:extLst>
            </p:cNvPr>
            <p:cNvSpPr/>
            <p:nvPr/>
          </p:nvSpPr>
          <p:spPr>
            <a:xfrm>
              <a:off x="8927118"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2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2" y="565575"/>
                  </a:lnTo>
                  <a:lnTo>
                    <a:pt x="0" y="565362"/>
                  </a:lnTo>
                  <a:cubicBezTo>
                    <a:pt x="0" y="253121"/>
                    <a:pt x="253121" y="0"/>
                    <a:pt x="56536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7" name="Oval 66">
              <a:extLst>
                <a:ext uri="{FF2B5EF4-FFF2-40B4-BE49-F238E27FC236}">
                  <a16:creationId xmlns:a16="http://schemas.microsoft.com/office/drawing/2014/main" id="{AC1ECAD8-0CF2-934D-AA1E-C108208CDE6F}"/>
                </a:ext>
              </a:extLst>
            </p:cNvPr>
            <p:cNvSpPr/>
            <p:nvPr/>
          </p:nvSpPr>
          <p:spPr>
            <a:xfrm>
              <a:off x="8927118" y="492091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DB14DED1-3A58-8C4D-902E-2A9F34043F61}"/>
                </a:ext>
              </a:extLst>
            </p:cNvPr>
            <p:cNvSpPr/>
            <p:nvPr/>
          </p:nvSpPr>
          <p:spPr>
            <a:xfrm>
              <a:off x="8927118" y="354939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65D65157-5719-0341-A807-A8956595FB4C}"/>
                </a:ext>
              </a:extLst>
            </p:cNvPr>
            <p:cNvSpPr/>
            <p:nvPr/>
          </p:nvSpPr>
          <p:spPr>
            <a:xfrm>
              <a:off x="8927118" y="217788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A7F23F74-B777-2A4C-8EF9-E798880D5942}"/>
                </a:ext>
              </a:extLst>
            </p:cNvPr>
            <p:cNvSpPr/>
            <p:nvPr/>
          </p:nvSpPr>
          <p:spPr>
            <a:xfrm>
              <a:off x="8927118"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a:extLst>
                <a:ext uri="{FF2B5EF4-FFF2-40B4-BE49-F238E27FC236}">
                  <a16:creationId xmlns:a16="http://schemas.microsoft.com/office/drawing/2014/main" id="{E3B9A050-0AE1-1D4B-A2AC-6EEF64B106D9}"/>
                </a:ext>
              </a:extLst>
            </p:cNvPr>
            <p:cNvSpPr/>
            <p:nvPr/>
          </p:nvSpPr>
          <p:spPr>
            <a:xfrm>
              <a:off x="8927117" y="0"/>
              <a:ext cx="1130726" cy="565576"/>
            </a:xfrm>
            <a:custGeom>
              <a:avLst/>
              <a:gdLst>
                <a:gd name="connsiteX0" fmla="*/ 22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2"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2" name="Freeform 71">
              <a:extLst>
                <a:ext uri="{FF2B5EF4-FFF2-40B4-BE49-F238E27FC236}">
                  <a16:creationId xmlns:a16="http://schemas.microsoft.com/office/drawing/2014/main" id="{C424FE38-F803-8D47-BF56-1B18EC2B1F03}"/>
                </a:ext>
              </a:extLst>
            </p:cNvPr>
            <p:cNvSpPr/>
            <p:nvPr/>
          </p:nvSpPr>
          <p:spPr>
            <a:xfrm>
              <a:off x="10289984"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1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1" y="565575"/>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3" name="Oval 72">
              <a:extLst>
                <a:ext uri="{FF2B5EF4-FFF2-40B4-BE49-F238E27FC236}">
                  <a16:creationId xmlns:a16="http://schemas.microsoft.com/office/drawing/2014/main" id="{E37187F2-9212-0641-97D0-1ACD50B748A8}"/>
                </a:ext>
              </a:extLst>
            </p:cNvPr>
            <p:cNvSpPr/>
            <p:nvPr/>
          </p:nvSpPr>
          <p:spPr>
            <a:xfrm>
              <a:off x="10289984" y="492091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C760C651-2AC4-564E-BEAA-AB7FAFE7F79F}"/>
                </a:ext>
              </a:extLst>
            </p:cNvPr>
            <p:cNvSpPr/>
            <p:nvPr/>
          </p:nvSpPr>
          <p:spPr>
            <a:xfrm>
              <a:off x="10289984"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58B0A1B8-5BA3-3548-9511-B4904D05264B}"/>
                </a:ext>
              </a:extLst>
            </p:cNvPr>
            <p:cNvSpPr/>
            <p:nvPr/>
          </p:nvSpPr>
          <p:spPr>
            <a:xfrm>
              <a:off x="10289984"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reeform 75">
              <a:extLst>
                <a:ext uri="{FF2B5EF4-FFF2-40B4-BE49-F238E27FC236}">
                  <a16:creationId xmlns:a16="http://schemas.microsoft.com/office/drawing/2014/main" id="{424CD779-EE9A-214D-9488-767327E373AA}"/>
                </a:ext>
              </a:extLst>
            </p:cNvPr>
            <p:cNvSpPr/>
            <p:nvPr/>
          </p:nvSpPr>
          <p:spPr>
            <a:xfrm>
              <a:off x="10289983" y="0"/>
              <a:ext cx="1130726" cy="565576"/>
            </a:xfrm>
            <a:custGeom>
              <a:avLst/>
              <a:gdLst>
                <a:gd name="connsiteX0" fmla="*/ 21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1"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Freeform 76">
              <a:extLst>
                <a:ext uri="{FF2B5EF4-FFF2-40B4-BE49-F238E27FC236}">
                  <a16:creationId xmlns:a16="http://schemas.microsoft.com/office/drawing/2014/main" id="{630D08C6-9EFB-8540-875F-2A55DED2AAE3}"/>
                </a:ext>
              </a:extLst>
            </p:cNvPr>
            <p:cNvSpPr/>
            <p:nvPr/>
          </p:nvSpPr>
          <p:spPr>
            <a:xfrm>
              <a:off x="11652854" y="6295069"/>
              <a:ext cx="539146" cy="562931"/>
            </a:xfrm>
            <a:custGeom>
              <a:avLst/>
              <a:gdLst>
                <a:gd name="connsiteX0" fmla="*/ 539146 w 539146"/>
                <a:gd name="connsiteY0" fmla="*/ 0 h 562931"/>
                <a:gd name="connsiteX1" fmla="*/ 539146 w 539146"/>
                <a:gd name="connsiteY1" fmla="*/ 562931 h 562931"/>
                <a:gd name="connsiteX2" fmla="*/ 21 w 539146"/>
                <a:gd name="connsiteY2" fmla="*/ 562931 h 562931"/>
                <a:gd name="connsiteX3" fmla="*/ 0 w 539146"/>
                <a:gd name="connsiteY3" fmla="*/ 562719 h 562931"/>
                <a:gd name="connsiteX4" fmla="*/ 451422 w 539146"/>
                <a:gd name="connsiteY4" fmla="*/ 8843 h 5629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6" h="562931">
                  <a:moveTo>
                    <a:pt x="539146" y="0"/>
                  </a:moveTo>
                  <a:lnTo>
                    <a:pt x="539146" y="562931"/>
                  </a:lnTo>
                  <a:lnTo>
                    <a:pt x="21" y="562931"/>
                  </a:lnTo>
                  <a:lnTo>
                    <a:pt x="0" y="562719"/>
                  </a:lnTo>
                  <a:cubicBezTo>
                    <a:pt x="0" y="289508"/>
                    <a:pt x="193796" y="61561"/>
                    <a:pt x="451422"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8" name="Freeform 77">
              <a:extLst>
                <a:ext uri="{FF2B5EF4-FFF2-40B4-BE49-F238E27FC236}">
                  <a16:creationId xmlns:a16="http://schemas.microsoft.com/office/drawing/2014/main" id="{D7E8DA86-1294-4641-9C52-6E153150641C}"/>
                </a:ext>
              </a:extLst>
            </p:cNvPr>
            <p:cNvSpPr/>
            <p:nvPr/>
          </p:nvSpPr>
          <p:spPr>
            <a:xfrm>
              <a:off x="11652853" y="4923555"/>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reeform 78">
              <a:extLst>
                <a:ext uri="{FF2B5EF4-FFF2-40B4-BE49-F238E27FC236}">
                  <a16:creationId xmlns:a16="http://schemas.microsoft.com/office/drawing/2014/main" id="{011063C9-2A43-3348-A018-F27FACAA778D}"/>
                </a:ext>
              </a:extLst>
            </p:cNvPr>
            <p:cNvSpPr/>
            <p:nvPr/>
          </p:nvSpPr>
          <p:spPr>
            <a:xfrm>
              <a:off x="11652853" y="3552039"/>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0" name="Freeform 79">
              <a:extLst>
                <a:ext uri="{FF2B5EF4-FFF2-40B4-BE49-F238E27FC236}">
                  <a16:creationId xmlns:a16="http://schemas.microsoft.com/office/drawing/2014/main" id="{EE85C7DE-D965-244F-BD95-3A05FF4AAC61}"/>
                </a:ext>
              </a:extLst>
            </p:cNvPr>
            <p:cNvSpPr/>
            <p:nvPr/>
          </p:nvSpPr>
          <p:spPr>
            <a:xfrm>
              <a:off x="11652853" y="2180524"/>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9"/>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1" name="Freeform 80">
              <a:extLst>
                <a:ext uri="{FF2B5EF4-FFF2-40B4-BE49-F238E27FC236}">
                  <a16:creationId xmlns:a16="http://schemas.microsoft.com/office/drawing/2014/main" id="{315A1389-149A-3342-A863-637D42FDB28D}"/>
                </a:ext>
              </a:extLst>
            </p:cNvPr>
            <p:cNvSpPr/>
            <p:nvPr/>
          </p:nvSpPr>
          <p:spPr>
            <a:xfrm>
              <a:off x="11652853" y="809010"/>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2" name="Freeform 81">
              <a:extLst>
                <a:ext uri="{FF2B5EF4-FFF2-40B4-BE49-F238E27FC236}">
                  <a16:creationId xmlns:a16="http://schemas.microsoft.com/office/drawing/2014/main" id="{B149CC6F-B6C6-BE46-B451-1BF7D47A8936}"/>
                </a:ext>
              </a:extLst>
            </p:cNvPr>
            <p:cNvSpPr/>
            <p:nvPr/>
          </p:nvSpPr>
          <p:spPr>
            <a:xfrm>
              <a:off x="11652853" y="1"/>
              <a:ext cx="539147" cy="562933"/>
            </a:xfrm>
            <a:custGeom>
              <a:avLst/>
              <a:gdLst>
                <a:gd name="connsiteX0" fmla="*/ 22 w 539147"/>
                <a:gd name="connsiteY0" fmla="*/ 0 h 562933"/>
                <a:gd name="connsiteX1" fmla="*/ 539147 w 539147"/>
                <a:gd name="connsiteY1" fmla="*/ 0 h 562933"/>
                <a:gd name="connsiteX2" fmla="*/ 539147 w 539147"/>
                <a:gd name="connsiteY2" fmla="*/ 562933 h 562933"/>
                <a:gd name="connsiteX3" fmla="*/ 451423 w 539147"/>
                <a:gd name="connsiteY3" fmla="*/ 554090 h 562933"/>
                <a:gd name="connsiteX4" fmla="*/ 0 w 539147"/>
                <a:gd name="connsiteY4" fmla="*/ 214 h 56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562933">
                  <a:moveTo>
                    <a:pt x="22" y="0"/>
                  </a:moveTo>
                  <a:lnTo>
                    <a:pt x="539147" y="0"/>
                  </a:lnTo>
                  <a:lnTo>
                    <a:pt x="539147" y="562933"/>
                  </a:lnTo>
                  <a:lnTo>
                    <a:pt x="451423" y="554090"/>
                  </a:lnTo>
                  <a:cubicBezTo>
                    <a:pt x="193797" y="501372"/>
                    <a:pt x="0" y="27342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CDAB39E9-6F50-3F4B-9DDB-FC0E0CA993A6}"/>
              </a:ext>
            </a:extLst>
          </p:cNvPr>
          <p:cNvSpPr>
            <a:spLocks noGrp="1"/>
          </p:cNvSpPr>
          <p:nvPr>
            <p:ph type="ctrTitle"/>
          </p:nvPr>
        </p:nvSpPr>
        <p:spPr>
          <a:xfrm>
            <a:off x="565150" y="768334"/>
            <a:ext cx="5066001" cy="2866405"/>
          </a:xfrm>
        </p:spPr>
        <p:txBody>
          <a:bodyPr anchor="t"/>
          <a:lstStyle>
            <a:lvl1pPr algn="l">
              <a:defRPr sz="6000"/>
            </a:lvl1pPr>
          </a:lstStyle>
          <a:p>
            <a:r>
              <a:rPr lang="en-US" dirty="0"/>
              <a:t>Click to edit Master title style</a:t>
            </a:r>
          </a:p>
        </p:txBody>
      </p:sp>
      <p:sp>
        <p:nvSpPr>
          <p:cNvPr id="3" name="Subtitle 2">
            <a:extLst>
              <a:ext uri="{FF2B5EF4-FFF2-40B4-BE49-F238E27FC236}">
                <a16:creationId xmlns:a16="http://schemas.microsoft.com/office/drawing/2014/main" id="{A6B2C33E-E9A6-304D-BBCB-97AD0B213CE0}"/>
              </a:ext>
            </a:extLst>
          </p:cNvPr>
          <p:cNvSpPr>
            <a:spLocks noGrp="1"/>
          </p:cNvSpPr>
          <p:nvPr>
            <p:ph type="subTitle" idx="1"/>
          </p:nvPr>
        </p:nvSpPr>
        <p:spPr>
          <a:xfrm>
            <a:off x="565150" y="4283239"/>
            <a:ext cx="5066001" cy="1475177"/>
          </a:xfrm>
        </p:spPr>
        <p:txBody>
          <a:bodyPr anchor="b"/>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C29C75C4-E533-BE48-B528-D1A278BC39A3}"/>
              </a:ext>
            </a:extLst>
          </p:cNvPr>
          <p:cNvSpPr>
            <a:spLocks noGrp="1"/>
          </p:cNvSpPr>
          <p:nvPr>
            <p:ph type="dt" sz="half" idx="10"/>
          </p:nvPr>
        </p:nvSpPr>
        <p:spPr>
          <a:xfrm>
            <a:off x="566928" y="457200"/>
            <a:ext cx="3608205" cy="365125"/>
          </a:xfrm>
        </p:spPr>
        <p:txBody>
          <a:bodyPr/>
          <a:lstStyle>
            <a:lvl1pPr algn="l">
              <a:defRPr/>
            </a:lvl1pPr>
          </a:lstStyle>
          <a:p>
            <a:pPr algn="l"/>
            <a:fld id="{A5B0A250-5CC0-1746-B209-08E8B0DAE6AF}" type="datetimeFigureOut">
              <a:rPr lang="en-US" smtClean="0"/>
              <a:pPr algn="l"/>
              <a:t>2/8/2023</a:t>
            </a:fld>
            <a:endParaRPr lang="en-US" dirty="0"/>
          </a:p>
        </p:txBody>
      </p:sp>
      <p:sp>
        <p:nvSpPr>
          <p:cNvPr id="5" name="Footer Placeholder 4">
            <a:extLst>
              <a:ext uri="{FF2B5EF4-FFF2-40B4-BE49-F238E27FC236}">
                <a16:creationId xmlns:a16="http://schemas.microsoft.com/office/drawing/2014/main" id="{8F09BA8A-EF83-434D-A90E-0805D1104A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FCFDDE0-90B9-AD4E-B0EB-E7464FA9CDF2}"/>
              </a:ext>
            </a:extLst>
          </p:cNvPr>
          <p:cNvSpPr>
            <a:spLocks noGrp="1"/>
          </p:cNvSpPr>
          <p:nvPr>
            <p:ph type="sldNum" sz="quarter" idx="12"/>
          </p:nvPr>
        </p:nvSpPr>
        <p:spPr>
          <a:xfrm>
            <a:off x="4817335" y="6141085"/>
            <a:ext cx="813816" cy="365125"/>
          </a:xfrm>
        </p:spPr>
        <p:txBody>
          <a:bodyPr/>
          <a:lstStyle/>
          <a:p>
            <a:fld id="{49ABCAEC-7D34-E549-A96E-FCEDAADBE4B0}" type="slidenum">
              <a:rPr lang="en-US" smtClean="0"/>
              <a:t>‹#›</a:t>
            </a:fld>
            <a:endParaRPr lang="en-US" dirty="0"/>
          </a:p>
        </p:txBody>
      </p:sp>
      <p:cxnSp>
        <p:nvCxnSpPr>
          <p:cNvPr id="7" name="Straight Connector 6">
            <a:extLst>
              <a:ext uri="{FF2B5EF4-FFF2-40B4-BE49-F238E27FC236}">
                <a16:creationId xmlns:a16="http://schemas.microsoft.com/office/drawing/2014/main" id="{D33A3282-0389-C547-8CA6-7F3E7F27B34D}"/>
              </a:ext>
            </a:extLst>
          </p:cNvPr>
          <p:cNvCxnSpPr>
            <a:cxnSpLocks/>
          </p:cNvCxnSpPr>
          <p:nvPr/>
        </p:nvCxnSpPr>
        <p:spPr>
          <a:xfrm>
            <a:off x="565150" y="6087110"/>
            <a:ext cx="506600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6160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7ED46EE4-CE67-DD46-A751-9FEA049A22B8}"/>
              </a:ext>
            </a:extLst>
          </p:cNvPr>
          <p:cNvGrpSpPr/>
          <p:nvPr/>
        </p:nvGrpSpPr>
        <p:grpSpPr>
          <a:xfrm>
            <a:off x="8928528" y="0"/>
            <a:ext cx="3263472" cy="6858000"/>
            <a:chOff x="8928528" y="0"/>
            <a:chExt cx="3263472" cy="6858000"/>
          </a:xfrm>
        </p:grpSpPr>
        <p:sp>
          <p:nvSpPr>
            <p:cNvPr id="23" name="Oval 22">
              <a:extLst>
                <a:ext uri="{FF2B5EF4-FFF2-40B4-BE49-F238E27FC236}">
                  <a16:creationId xmlns:a16="http://schemas.microsoft.com/office/drawing/2014/main" id="{955C5B70-D34F-8A49-B220-808CE2BBB7F3}"/>
                </a:ext>
              </a:extLst>
            </p:cNvPr>
            <p:cNvSpPr/>
            <p:nvPr/>
          </p:nvSpPr>
          <p:spPr>
            <a:xfrm>
              <a:off x="8928528" y="491812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a:extLst>
                <a:ext uri="{FF2B5EF4-FFF2-40B4-BE49-F238E27FC236}">
                  <a16:creationId xmlns:a16="http://schemas.microsoft.com/office/drawing/2014/main" id="{4BBFE624-6DBD-8541-B43B-180C0AFA21F0}"/>
                </a:ext>
              </a:extLst>
            </p:cNvPr>
            <p:cNvSpPr/>
            <p:nvPr/>
          </p:nvSpPr>
          <p:spPr>
            <a:xfrm>
              <a:off x="8928528" y="0"/>
              <a:ext cx="1130724" cy="565573"/>
            </a:xfrm>
            <a:custGeom>
              <a:avLst/>
              <a:gdLst>
                <a:gd name="connsiteX0" fmla="*/ 22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2"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6E01AC23-2120-A542-B140-5A29AA27A2C8}"/>
                </a:ext>
              </a:extLst>
            </p:cNvPr>
            <p:cNvSpPr/>
            <p:nvPr/>
          </p:nvSpPr>
          <p:spPr>
            <a:xfrm>
              <a:off x="10291391" y="6292417"/>
              <a:ext cx="1130724" cy="565583"/>
            </a:xfrm>
            <a:custGeom>
              <a:avLst/>
              <a:gdLst>
                <a:gd name="connsiteX0" fmla="*/ 565362 w 1130724"/>
                <a:gd name="connsiteY0" fmla="*/ 0 h 565583"/>
                <a:gd name="connsiteX1" fmla="*/ 1130724 w 1130724"/>
                <a:gd name="connsiteY1" fmla="*/ 565362 h 565583"/>
                <a:gd name="connsiteX2" fmla="*/ 1130702 w 1130724"/>
                <a:gd name="connsiteY2" fmla="*/ 565583 h 565583"/>
                <a:gd name="connsiteX3" fmla="*/ 22 w 1130724"/>
                <a:gd name="connsiteY3" fmla="*/ 565583 h 565583"/>
                <a:gd name="connsiteX4" fmla="*/ 0 w 1130724"/>
                <a:gd name="connsiteY4" fmla="*/ 565362 h 565583"/>
                <a:gd name="connsiteX5" fmla="*/ 565362 w 1130724"/>
                <a:gd name="connsiteY5" fmla="*/ 0 h 56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83">
                  <a:moveTo>
                    <a:pt x="565362" y="0"/>
                  </a:moveTo>
                  <a:cubicBezTo>
                    <a:pt x="877603" y="0"/>
                    <a:pt x="1130724" y="253121"/>
                    <a:pt x="1130724" y="565362"/>
                  </a:cubicBezTo>
                  <a:lnTo>
                    <a:pt x="1130702" y="565583"/>
                  </a:lnTo>
                  <a:lnTo>
                    <a:pt x="22" y="565583"/>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Oval 25">
              <a:extLst>
                <a:ext uri="{FF2B5EF4-FFF2-40B4-BE49-F238E27FC236}">
                  <a16:creationId xmlns:a16="http://schemas.microsoft.com/office/drawing/2014/main" id="{154689C0-9C35-9B4D-906B-DA287DA55A38}"/>
                </a:ext>
              </a:extLst>
            </p:cNvPr>
            <p:cNvSpPr/>
            <p:nvPr/>
          </p:nvSpPr>
          <p:spPr>
            <a:xfrm>
              <a:off x="10291392"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696570F0-11E0-6147-9053-E3A4B5DBA0E4}"/>
                </a:ext>
              </a:extLst>
            </p:cNvPr>
            <p:cNvSpPr/>
            <p:nvPr/>
          </p:nvSpPr>
          <p:spPr>
            <a:xfrm>
              <a:off x="10291392" y="2177876"/>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9BDD97F6-A366-B54A-B889-42E97AFEDE37}"/>
                </a:ext>
              </a:extLst>
            </p:cNvPr>
            <p:cNvSpPr/>
            <p:nvPr/>
          </p:nvSpPr>
          <p:spPr>
            <a:xfrm>
              <a:off x="10291392" y="806363"/>
              <a:ext cx="1130724" cy="113072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id="{58E853BC-EE80-374B-B823-8D51A948C4CF}"/>
                </a:ext>
              </a:extLst>
            </p:cNvPr>
            <p:cNvSpPr/>
            <p:nvPr/>
          </p:nvSpPr>
          <p:spPr>
            <a:xfrm>
              <a:off x="10291392"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4B5B70B1-649D-9848-B5D4-6DE04D55F5F0}"/>
                </a:ext>
              </a:extLst>
            </p:cNvPr>
            <p:cNvSpPr/>
            <p:nvPr/>
          </p:nvSpPr>
          <p:spPr>
            <a:xfrm>
              <a:off x="11654256" y="6295201"/>
              <a:ext cx="537744" cy="562799"/>
            </a:xfrm>
            <a:custGeom>
              <a:avLst/>
              <a:gdLst>
                <a:gd name="connsiteX0" fmla="*/ 537744 w 537744"/>
                <a:gd name="connsiteY0" fmla="*/ 0 h 562799"/>
                <a:gd name="connsiteX1" fmla="*/ 537744 w 537744"/>
                <a:gd name="connsiteY1" fmla="*/ 562799 h 562799"/>
                <a:gd name="connsiteX2" fmla="*/ 22 w 537744"/>
                <a:gd name="connsiteY2" fmla="*/ 562799 h 562799"/>
                <a:gd name="connsiteX3" fmla="*/ 0 w 537744"/>
                <a:gd name="connsiteY3" fmla="*/ 562578 h 562799"/>
                <a:gd name="connsiteX4" fmla="*/ 451422 w 537744"/>
                <a:gd name="connsiteY4" fmla="*/ 8702 h 56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99">
                  <a:moveTo>
                    <a:pt x="537744" y="0"/>
                  </a:moveTo>
                  <a:lnTo>
                    <a:pt x="537744" y="562799"/>
                  </a:lnTo>
                  <a:lnTo>
                    <a:pt x="22" y="562799"/>
                  </a:lnTo>
                  <a:lnTo>
                    <a:pt x="0" y="562578"/>
                  </a:ln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30">
              <a:extLst>
                <a:ext uri="{FF2B5EF4-FFF2-40B4-BE49-F238E27FC236}">
                  <a16:creationId xmlns:a16="http://schemas.microsoft.com/office/drawing/2014/main" id="{46A2092A-2157-0A49-937F-BBAE14687DE7}"/>
                </a:ext>
              </a:extLst>
            </p:cNvPr>
            <p:cNvSpPr/>
            <p:nvPr/>
          </p:nvSpPr>
          <p:spPr>
            <a:xfrm>
              <a:off x="11654256" y="4923687"/>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id="{F092371E-D526-AF43-816F-F7AEBA9FF166}"/>
                </a:ext>
              </a:extLst>
            </p:cNvPr>
            <p:cNvSpPr/>
            <p:nvPr/>
          </p:nvSpPr>
          <p:spPr>
            <a:xfrm>
              <a:off x="11654256" y="3552173"/>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32">
              <a:extLst>
                <a:ext uri="{FF2B5EF4-FFF2-40B4-BE49-F238E27FC236}">
                  <a16:creationId xmlns:a16="http://schemas.microsoft.com/office/drawing/2014/main" id="{06995714-B51E-E84A-9FD5-3AD33004E517}"/>
                </a:ext>
              </a:extLst>
            </p:cNvPr>
            <p:cNvSpPr/>
            <p:nvPr/>
          </p:nvSpPr>
          <p:spPr>
            <a:xfrm>
              <a:off x="11654256" y="2180659"/>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33">
              <a:extLst>
                <a:ext uri="{FF2B5EF4-FFF2-40B4-BE49-F238E27FC236}">
                  <a16:creationId xmlns:a16="http://schemas.microsoft.com/office/drawing/2014/main" id="{0FDB0CC5-76AA-6E44-8376-4EE649C1DE42}"/>
                </a:ext>
              </a:extLst>
            </p:cNvPr>
            <p:cNvSpPr/>
            <p:nvPr/>
          </p:nvSpPr>
          <p:spPr>
            <a:xfrm>
              <a:off x="11654256" y="809146"/>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34">
              <a:extLst>
                <a:ext uri="{FF2B5EF4-FFF2-40B4-BE49-F238E27FC236}">
                  <a16:creationId xmlns:a16="http://schemas.microsoft.com/office/drawing/2014/main" id="{3D981F0B-8982-1C45-8D7C-30E744003823}"/>
                </a:ext>
              </a:extLst>
            </p:cNvPr>
            <p:cNvSpPr/>
            <p:nvPr/>
          </p:nvSpPr>
          <p:spPr>
            <a:xfrm>
              <a:off x="11654256" y="0"/>
              <a:ext cx="537744" cy="562788"/>
            </a:xfrm>
            <a:custGeom>
              <a:avLst/>
              <a:gdLst>
                <a:gd name="connsiteX0" fmla="*/ 21 w 537744"/>
                <a:gd name="connsiteY0" fmla="*/ 0 h 562788"/>
                <a:gd name="connsiteX1" fmla="*/ 537744 w 537744"/>
                <a:gd name="connsiteY1" fmla="*/ 0 h 562788"/>
                <a:gd name="connsiteX2" fmla="*/ 537744 w 537744"/>
                <a:gd name="connsiteY2" fmla="*/ 562788 h 562788"/>
                <a:gd name="connsiteX3" fmla="*/ 451422 w 537744"/>
                <a:gd name="connsiteY3" fmla="*/ 554086 h 562788"/>
                <a:gd name="connsiteX4" fmla="*/ 0 w 537744"/>
                <a:gd name="connsiteY4" fmla="*/ 211 h 5627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88">
                  <a:moveTo>
                    <a:pt x="21" y="0"/>
                  </a:moveTo>
                  <a:lnTo>
                    <a:pt x="537744" y="0"/>
                  </a:lnTo>
                  <a:lnTo>
                    <a:pt x="537744" y="562788"/>
                  </a:lnTo>
                  <a:lnTo>
                    <a:pt x="451422" y="554086"/>
                  </a:lnTo>
                  <a:cubicBezTo>
                    <a:pt x="193796" y="501368"/>
                    <a:pt x="0" y="273421"/>
                    <a:pt x="0" y="211"/>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DF76EEB7-1E87-0447-8CD6-DD220CF4EE59}"/>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BA8AE526-3A03-9B41-8C9F-27156E701C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D08D72-182D-C947-B3F7-B74948D0849B}"/>
              </a:ext>
            </a:extLst>
          </p:cNvPr>
          <p:cNvSpPr>
            <a:spLocks noGrp="1"/>
          </p:cNvSpPr>
          <p:nvPr>
            <p:ph type="dt" sz="half" idx="10"/>
          </p:nvPr>
        </p:nvSpPr>
        <p:spPr/>
        <p:txBody>
          <a:bodyPr/>
          <a:lstStyle/>
          <a:p>
            <a:fld id="{A5B0A250-5CC0-1746-B209-08E8B0DAE6AF}" type="datetimeFigureOut">
              <a:rPr lang="en-US" smtClean="0"/>
              <a:t>2/8/2023</a:t>
            </a:fld>
            <a:endParaRPr lang="en-US" dirty="0"/>
          </a:p>
        </p:txBody>
      </p:sp>
      <p:sp>
        <p:nvSpPr>
          <p:cNvPr id="5" name="Footer Placeholder 4">
            <a:extLst>
              <a:ext uri="{FF2B5EF4-FFF2-40B4-BE49-F238E27FC236}">
                <a16:creationId xmlns:a16="http://schemas.microsoft.com/office/drawing/2014/main" id="{B076E396-D059-AF4D-A1D9-C1347978AA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F8845B6-87C0-2F4A-8146-00E911CDF70D}"/>
              </a:ext>
            </a:extLst>
          </p:cNvPr>
          <p:cNvSpPr>
            <a:spLocks noGrp="1"/>
          </p:cNvSpPr>
          <p:nvPr>
            <p:ph type="sldNum" sz="quarter" idx="12"/>
          </p:nvPr>
        </p:nvSpPr>
        <p:spPr>
          <a:xfrm>
            <a:off x="7086480" y="6141085"/>
            <a:ext cx="813816" cy="365125"/>
          </a:xfrm>
        </p:spPr>
        <p:txBody>
          <a:bodyPr/>
          <a:lstStyle/>
          <a:p>
            <a:fld id="{49ABCAEC-7D34-E549-A96E-FCEDAADBE4B0}" type="slidenum">
              <a:rPr lang="en-US" smtClean="0"/>
              <a:t>‹#›</a:t>
            </a:fld>
            <a:endParaRPr lang="en-US"/>
          </a:p>
        </p:txBody>
      </p:sp>
      <p:cxnSp>
        <p:nvCxnSpPr>
          <p:cNvPr id="7" name="Straight Connector 6">
            <a:extLst>
              <a:ext uri="{FF2B5EF4-FFF2-40B4-BE49-F238E27FC236}">
                <a16:creationId xmlns:a16="http://schemas.microsoft.com/office/drawing/2014/main" id="{A78A912D-4325-C449-BF2E-F331A221C695}"/>
              </a:ext>
            </a:extLst>
          </p:cNvPr>
          <p:cNvCxnSpPr>
            <a:cxnSpLocks/>
          </p:cNvCxnSpPr>
          <p:nvPr/>
        </p:nvCxnSpPr>
        <p:spPr>
          <a:xfrm>
            <a:off x="565150" y="6087110"/>
            <a:ext cx="7335146"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5938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C3803ECC-8207-244B-8051-94AA5304EDD9}"/>
              </a:ext>
            </a:extLst>
          </p:cNvPr>
          <p:cNvGrpSpPr/>
          <p:nvPr/>
        </p:nvGrpSpPr>
        <p:grpSpPr>
          <a:xfrm>
            <a:off x="10290315" y="0"/>
            <a:ext cx="1901686" cy="6858000"/>
            <a:chOff x="10290315" y="0"/>
            <a:chExt cx="1901686" cy="6858000"/>
          </a:xfrm>
        </p:grpSpPr>
        <p:sp>
          <p:nvSpPr>
            <p:cNvPr id="17" name="Freeform 16">
              <a:extLst>
                <a:ext uri="{FF2B5EF4-FFF2-40B4-BE49-F238E27FC236}">
                  <a16:creationId xmlns:a16="http://schemas.microsoft.com/office/drawing/2014/main" id="{CF2E8536-821C-3846-A152-2001B7BA4BC9}"/>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17">
              <a:extLst>
                <a:ext uri="{FF2B5EF4-FFF2-40B4-BE49-F238E27FC236}">
                  <a16:creationId xmlns:a16="http://schemas.microsoft.com/office/drawing/2014/main" id="{57A02781-FFB4-C04E-97FB-78D26A9E8F1C}"/>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14C29607-37D2-7A4B-98E2-2C851CD6776C}"/>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D12FC7BA-80CC-1C4E-B268-B3EEA08137F1}"/>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BEBC8FB1-96B9-D84A-BD2A-BC8410EBE012}"/>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5A8455B4-A778-B44D-A7E8-C45A4846D9F7}"/>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Vertical Title 1">
            <a:extLst>
              <a:ext uri="{FF2B5EF4-FFF2-40B4-BE49-F238E27FC236}">
                <a16:creationId xmlns:a16="http://schemas.microsoft.com/office/drawing/2014/main" id="{B0407CCA-80EF-2B45-8F8C-7D5796A61BC0}"/>
              </a:ext>
            </a:extLst>
          </p:cNvPr>
          <p:cNvSpPr>
            <a:spLocks noGrp="1"/>
          </p:cNvSpPr>
          <p:nvPr>
            <p:ph type="title" orient="vert"/>
          </p:nvPr>
        </p:nvSpPr>
        <p:spPr>
          <a:xfrm>
            <a:off x="8950095" y="976630"/>
            <a:ext cx="2268507" cy="478459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AA221C3-F2D3-FC4F-938B-4C4CAC7370B1}"/>
              </a:ext>
            </a:extLst>
          </p:cNvPr>
          <p:cNvSpPr>
            <a:spLocks noGrp="1"/>
          </p:cNvSpPr>
          <p:nvPr>
            <p:ph type="body" orient="vert" idx="1"/>
          </p:nvPr>
        </p:nvSpPr>
        <p:spPr>
          <a:xfrm>
            <a:off x="565150" y="976630"/>
            <a:ext cx="8264057" cy="478459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B061B46-3E9A-AC48-8C84-5B46EA1EC583}"/>
              </a:ext>
            </a:extLst>
          </p:cNvPr>
          <p:cNvSpPr>
            <a:spLocks noGrp="1"/>
          </p:cNvSpPr>
          <p:nvPr>
            <p:ph type="dt" sz="half" idx="10"/>
          </p:nvPr>
        </p:nvSpPr>
        <p:spPr/>
        <p:txBody>
          <a:bodyPr/>
          <a:lstStyle/>
          <a:p>
            <a:fld id="{A5B0A250-5CC0-1746-B209-08E8B0DAE6AF}" type="datetimeFigureOut">
              <a:rPr lang="en-US" smtClean="0"/>
              <a:t>2/8/2023</a:t>
            </a:fld>
            <a:endParaRPr lang="en-US"/>
          </a:p>
        </p:txBody>
      </p:sp>
      <p:sp>
        <p:nvSpPr>
          <p:cNvPr id="5" name="Footer Placeholder 4">
            <a:extLst>
              <a:ext uri="{FF2B5EF4-FFF2-40B4-BE49-F238E27FC236}">
                <a16:creationId xmlns:a16="http://schemas.microsoft.com/office/drawing/2014/main" id="{369F8F49-5859-714C-8EE1-61A74F324E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B6F69-3FFA-D94F-BA99-873D36F7F69D}"/>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7" name="Straight Connector 6">
            <a:extLst>
              <a:ext uri="{FF2B5EF4-FFF2-40B4-BE49-F238E27FC236}">
                <a16:creationId xmlns:a16="http://schemas.microsoft.com/office/drawing/2014/main" id="{C31B40EC-87DB-A64F-9D4B-98A86F7CEFFF}"/>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7145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F0CAFDA3-320A-C24D-A7A1-20C1267EC987}"/>
              </a:ext>
            </a:extLst>
          </p:cNvPr>
          <p:cNvGrpSpPr/>
          <p:nvPr/>
        </p:nvGrpSpPr>
        <p:grpSpPr>
          <a:xfrm>
            <a:off x="8928528" y="0"/>
            <a:ext cx="3263472" cy="6858000"/>
            <a:chOff x="8928528" y="0"/>
            <a:chExt cx="3263472" cy="6858000"/>
          </a:xfrm>
        </p:grpSpPr>
        <p:sp>
          <p:nvSpPr>
            <p:cNvPr id="23" name="Oval 22">
              <a:extLst>
                <a:ext uri="{FF2B5EF4-FFF2-40B4-BE49-F238E27FC236}">
                  <a16:creationId xmlns:a16="http://schemas.microsoft.com/office/drawing/2014/main" id="{D2411669-6E2C-2243-99CD-6BC9D724FA1F}"/>
                </a:ext>
              </a:extLst>
            </p:cNvPr>
            <p:cNvSpPr/>
            <p:nvPr/>
          </p:nvSpPr>
          <p:spPr>
            <a:xfrm>
              <a:off x="8928528"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23">
              <a:extLst>
                <a:ext uri="{FF2B5EF4-FFF2-40B4-BE49-F238E27FC236}">
                  <a16:creationId xmlns:a16="http://schemas.microsoft.com/office/drawing/2014/main" id="{C4E0C522-0F40-ED44-A700-F1BCD1CF74F5}"/>
                </a:ext>
              </a:extLst>
            </p:cNvPr>
            <p:cNvSpPr/>
            <p:nvPr/>
          </p:nvSpPr>
          <p:spPr>
            <a:xfrm>
              <a:off x="8928528" y="0"/>
              <a:ext cx="1130724" cy="565573"/>
            </a:xfrm>
            <a:custGeom>
              <a:avLst/>
              <a:gdLst>
                <a:gd name="connsiteX0" fmla="*/ 22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2"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B79B4380-CBEC-C341-A10E-5EF9A8597959}"/>
                </a:ext>
              </a:extLst>
            </p:cNvPr>
            <p:cNvSpPr/>
            <p:nvPr/>
          </p:nvSpPr>
          <p:spPr>
            <a:xfrm>
              <a:off x="10291391" y="6292417"/>
              <a:ext cx="1130724" cy="565583"/>
            </a:xfrm>
            <a:custGeom>
              <a:avLst/>
              <a:gdLst>
                <a:gd name="connsiteX0" fmla="*/ 565362 w 1130724"/>
                <a:gd name="connsiteY0" fmla="*/ 0 h 565583"/>
                <a:gd name="connsiteX1" fmla="*/ 1130724 w 1130724"/>
                <a:gd name="connsiteY1" fmla="*/ 565362 h 565583"/>
                <a:gd name="connsiteX2" fmla="*/ 1130702 w 1130724"/>
                <a:gd name="connsiteY2" fmla="*/ 565583 h 565583"/>
                <a:gd name="connsiteX3" fmla="*/ 22 w 1130724"/>
                <a:gd name="connsiteY3" fmla="*/ 565583 h 565583"/>
                <a:gd name="connsiteX4" fmla="*/ 0 w 1130724"/>
                <a:gd name="connsiteY4" fmla="*/ 565362 h 565583"/>
                <a:gd name="connsiteX5" fmla="*/ 565362 w 1130724"/>
                <a:gd name="connsiteY5" fmla="*/ 0 h 5655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83">
                  <a:moveTo>
                    <a:pt x="565362" y="0"/>
                  </a:moveTo>
                  <a:cubicBezTo>
                    <a:pt x="877603" y="0"/>
                    <a:pt x="1130724" y="253121"/>
                    <a:pt x="1130724" y="565362"/>
                  </a:cubicBezTo>
                  <a:lnTo>
                    <a:pt x="1130702" y="565583"/>
                  </a:lnTo>
                  <a:lnTo>
                    <a:pt x="22" y="565583"/>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Oval 25">
              <a:extLst>
                <a:ext uri="{FF2B5EF4-FFF2-40B4-BE49-F238E27FC236}">
                  <a16:creationId xmlns:a16="http://schemas.microsoft.com/office/drawing/2014/main" id="{F04AD70E-5490-4C4E-A05D-D67949C51A74}"/>
                </a:ext>
              </a:extLst>
            </p:cNvPr>
            <p:cNvSpPr/>
            <p:nvPr/>
          </p:nvSpPr>
          <p:spPr>
            <a:xfrm>
              <a:off x="10291392" y="3549390"/>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128A8883-9F24-0047-92B7-45B3D2E7D9C0}"/>
                </a:ext>
              </a:extLst>
            </p:cNvPr>
            <p:cNvSpPr/>
            <p:nvPr/>
          </p:nvSpPr>
          <p:spPr>
            <a:xfrm>
              <a:off x="10291392" y="2177876"/>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AAC3A3BB-FD2C-FB44-9478-FA87EF229D37}"/>
                </a:ext>
              </a:extLst>
            </p:cNvPr>
            <p:cNvSpPr/>
            <p:nvPr/>
          </p:nvSpPr>
          <p:spPr>
            <a:xfrm>
              <a:off x="10291392" y="806363"/>
              <a:ext cx="1130724" cy="113072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id="{BF46B3B1-E981-BB40-B916-51A6D3851969}"/>
                </a:ext>
              </a:extLst>
            </p:cNvPr>
            <p:cNvSpPr/>
            <p:nvPr/>
          </p:nvSpPr>
          <p:spPr>
            <a:xfrm>
              <a:off x="10291392"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EA7DAE92-7D6B-B042-83BE-047C8EC322A0}"/>
                </a:ext>
              </a:extLst>
            </p:cNvPr>
            <p:cNvSpPr/>
            <p:nvPr/>
          </p:nvSpPr>
          <p:spPr>
            <a:xfrm>
              <a:off x="11654256" y="6295201"/>
              <a:ext cx="537744" cy="562799"/>
            </a:xfrm>
            <a:custGeom>
              <a:avLst/>
              <a:gdLst>
                <a:gd name="connsiteX0" fmla="*/ 537744 w 537744"/>
                <a:gd name="connsiteY0" fmla="*/ 0 h 562799"/>
                <a:gd name="connsiteX1" fmla="*/ 537744 w 537744"/>
                <a:gd name="connsiteY1" fmla="*/ 562799 h 562799"/>
                <a:gd name="connsiteX2" fmla="*/ 22 w 537744"/>
                <a:gd name="connsiteY2" fmla="*/ 562799 h 562799"/>
                <a:gd name="connsiteX3" fmla="*/ 0 w 537744"/>
                <a:gd name="connsiteY3" fmla="*/ 562578 h 562799"/>
                <a:gd name="connsiteX4" fmla="*/ 451422 w 537744"/>
                <a:gd name="connsiteY4" fmla="*/ 8702 h 56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99">
                  <a:moveTo>
                    <a:pt x="537744" y="0"/>
                  </a:moveTo>
                  <a:lnTo>
                    <a:pt x="537744" y="562799"/>
                  </a:lnTo>
                  <a:lnTo>
                    <a:pt x="22" y="562799"/>
                  </a:lnTo>
                  <a:lnTo>
                    <a:pt x="0" y="562578"/>
                  </a:ln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1" name="Freeform 30">
              <a:extLst>
                <a:ext uri="{FF2B5EF4-FFF2-40B4-BE49-F238E27FC236}">
                  <a16:creationId xmlns:a16="http://schemas.microsoft.com/office/drawing/2014/main" id="{06AADCE6-4277-EA49-AF23-63B53CA6772A}"/>
                </a:ext>
              </a:extLst>
            </p:cNvPr>
            <p:cNvSpPr/>
            <p:nvPr/>
          </p:nvSpPr>
          <p:spPr>
            <a:xfrm>
              <a:off x="11654256" y="4923687"/>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2" name="Freeform 31">
              <a:extLst>
                <a:ext uri="{FF2B5EF4-FFF2-40B4-BE49-F238E27FC236}">
                  <a16:creationId xmlns:a16="http://schemas.microsoft.com/office/drawing/2014/main" id="{58CEA343-047B-DF4E-A7A8-881C7740EA36}"/>
                </a:ext>
              </a:extLst>
            </p:cNvPr>
            <p:cNvSpPr/>
            <p:nvPr/>
          </p:nvSpPr>
          <p:spPr>
            <a:xfrm>
              <a:off x="11654256" y="3552173"/>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32">
              <a:extLst>
                <a:ext uri="{FF2B5EF4-FFF2-40B4-BE49-F238E27FC236}">
                  <a16:creationId xmlns:a16="http://schemas.microsoft.com/office/drawing/2014/main" id="{FCCBAA07-17CE-2740-AA04-AEDA5EAD2796}"/>
                </a:ext>
              </a:extLst>
            </p:cNvPr>
            <p:cNvSpPr/>
            <p:nvPr/>
          </p:nvSpPr>
          <p:spPr>
            <a:xfrm>
              <a:off x="11654256" y="2180659"/>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33">
              <a:extLst>
                <a:ext uri="{FF2B5EF4-FFF2-40B4-BE49-F238E27FC236}">
                  <a16:creationId xmlns:a16="http://schemas.microsoft.com/office/drawing/2014/main" id="{BF15C430-7951-6040-BD4C-4E996E94480E}"/>
                </a:ext>
              </a:extLst>
            </p:cNvPr>
            <p:cNvSpPr/>
            <p:nvPr/>
          </p:nvSpPr>
          <p:spPr>
            <a:xfrm>
              <a:off x="11654256" y="809146"/>
              <a:ext cx="537744" cy="1125156"/>
            </a:xfrm>
            <a:custGeom>
              <a:avLst/>
              <a:gdLst>
                <a:gd name="connsiteX0" fmla="*/ 537744 w 537744"/>
                <a:gd name="connsiteY0" fmla="*/ 0 h 1125156"/>
                <a:gd name="connsiteX1" fmla="*/ 537744 w 537744"/>
                <a:gd name="connsiteY1" fmla="*/ 1125156 h 1125156"/>
                <a:gd name="connsiteX2" fmla="*/ 451422 w 537744"/>
                <a:gd name="connsiteY2" fmla="*/ 1116454 h 1125156"/>
                <a:gd name="connsiteX3" fmla="*/ 0 w 537744"/>
                <a:gd name="connsiteY3" fmla="*/ 562578 h 1125156"/>
                <a:gd name="connsiteX4" fmla="*/ 451422 w 537744"/>
                <a:gd name="connsiteY4" fmla="*/ 8702 h 11251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1125156">
                  <a:moveTo>
                    <a:pt x="537744" y="0"/>
                  </a:moveTo>
                  <a:lnTo>
                    <a:pt x="537744" y="1125156"/>
                  </a:lnTo>
                  <a:lnTo>
                    <a:pt x="451422" y="1116454"/>
                  </a:lnTo>
                  <a:cubicBezTo>
                    <a:pt x="193796" y="1063736"/>
                    <a:pt x="0" y="835789"/>
                    <a:pt x="0" y="562578"/>
                  </a:cubicBezTo>
                  <a:cubicBezTo>
                    <a:pt x="0" y="289367"/>
                    <a:pt x="193796" y="61420"/>
                    <a:pt x="451422" y="870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34">
              <a:extLst>
                <a:ext uri="{FF2B5EF4-FFF2-40B4-BE49-F238E27FC236}">
                  <a16:creationId xmlns:a16="http://schemas.microsoft.com/office/drawing/2014/main" id="{0B3467F9-370D-5C4C-9EDE-E0CA0E401568}"/>
                </a:ext>
              </a:extLst>
            </p:cNvPr>
            <p:cNvSpPr/>
            <p:nvPr/>
          </p:nvSpPr>
          <p:spPr>
            <a:xfrm>
              <a:off x="11654256" y="0"/>
              <a:ext cx="537744" cy="562788"/>
            </a:xfrm>
            <a:custGeom>
              <a:avLst/>
              <a:gdLst>
                <a:gd name="connsiteX0" fmla="*/ 21 w 537744"/>
                <a:gd name="connsiteY0" fmla="*/ 0 h 562788"/>
                <a:gd name="connsiteX1" fmla="*/ 537744 w 537744"/>
                <a:gd name="connsiteY1" fmla="*/ 0 h 562788"/>
                <a:gd name="connsiteX2" fmla="*/ 537744 w 537744"/>
                <a:gd name="connsiteY2" fmla="*/ 562788 h 562788"/>
                <a:gd name="connsiteX3" fmla="*/ 451422 w 537744"/>
                <a:gd name="connsiteY3" fmla="*/ 554086 h 562788"/>
                <a:gd name="connsiteX4" fmla="*/ 0 w 537744"/>
                <a:gd name="connsiteY4" fmla="*/ 211 h 5627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7744" h="562788">
                  <a:moveTo>
                    <a:pt x="21" y="0"/>
                  </a:moveTo>
                  <a:lnTo>
                    <a:pt x="537744" y="0"/>
                  </a:lnTo>
                  <a:lnTo>
                    <a:pt x="537744" y="562788"/>
                  </a:lnTo>
                  <a:lnTo>
                    <a:pt x="451422" y="554086"/>
                  </a:lnTo>
                  <a:cubicBezTo>
                    <a:pt x="193796" y="501368"/>
                    <a:pt x="0" y="273421"/>
                    <a:pt x="0" y="211"/>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B652A1E4-52BA-534C-AECC-35C3CF44F861}"/>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88315675-65B4-E14F-9785-663A83B7B6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676A1E-2332-684F-BDD2-687C166BDEC0}"/>
              </a:ext>
            </a:extLst>
          </p:cNvPr>
          <p:cNvSpPr>
            <a:spLocks noGrp="1"/>
          </p:cNvSpPr>
          <p:nvPr>
            <p:ph type="dt" sz="half" idx="10"/>
          </p:nvPr>
        </p:nvSpPr>
        <p:spPr/>
        <p:txBody>
          <a:bodyPr/>
          <a:lstStyle/>
          <a:p>
            <a:fld id="{A5B0A250-5CC0-1746-B209-08E8B0DAE6AF}" type="datetimeFigureOut">
              <a:rPr lang="en-US" smtClean="0"/>
              <a:t>2/8/2023</a:t>
            </a:fld>
            <a:endParaRPr lang="en-US" dirty="0"/>
          </a:p>
        </p:txBody>
      </p:sp>
      <p:sp>
        <p:nvSpPr>
          <p:cNvPr id="5" name="Footer Placeholder 4">
            <a:extLst>
              <a:ext uri="{FF2B5EF4-FFF2-40B4-BE49-F238E27FC236}">
                <a16:creationId xmlns:a16="http://schemas.microsoft.com/office/drawing/2014/main" id="{22BB8CB0-B7BE-7D4F-B254-8A2F8AEC273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E5A569-A063-8E40-B703-82B11D2A988A}"/>
              </a:ext>
            </a:extLst>
          </p:cNvPr>
          <p:cNvSpPr>
            <a:spLocks noGrp="1"/>
          </p:cNvSpPr>
          <p:nvPr>
            <p:ph type="sldNum" sz="quarter" idx="12"/>
          </p:nvPr>
        </p:nvSpPr>
        <p:spPr>
          <a:xfrm>
            <a:off x="7087169" y="6141085"/>
            <a:ext cx="813816" cy="365125"/>
          </a:xfrm>
        </p:spPr>
        <p:txBody>
          <a:bodyPr/>
          <a:lstStyle/>
          <a:p>
            <a:fld id="{49ABCAEC-7D34-E549-A96E-FCEDAADBE4B0}" type="slidenum">
              <a:rPr lang="en-US" smtClean="0"/>
              <a:t>‹#›</a:t>
            </a:fld>
            <a:endParaRPr lang="en-US"/>
          </a:p>
        </p:txBody>
      </p:sp>
      <p:cxnSp>
        <p:nvCxnSpPr>
          <p:cNvPr id="7" name="Straight Connector 6">
            <a:extLst>
              <a:ext uri="{FF2B5EF4-FFF2-40B4-BE49-F238E27FC236}">
                <a16:creationId xmlns:a16="http://schemas.microsoft.com/office/drawing/2014/main" id="{8231D73A-BA91-794F-8C09-4F4B41A6D08B}"/>
              </a:ext>
            </a:extLst>
          </p:cNvPr>
          <p:cNvCxnSpPr>
            <a:cxnSpLocks/>
          </p:cNvCxnSpPr>
          <p:nvPr/>
        </p:nvCxnSpPr>
        <p:spPr>
          <a:xfrm>
            <a:off x="565150" y="6087110"/>
            <a:ext cx="7335835"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3651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39" name="Group 38">
            <a:extLst>
              <a:ext uri="{FF2B5EF4-FFF2-40B4-BE49-F238E27FC236}">
                <a16:creationId xmlns:a16="http://schemas.microsoft.com/office/drawing/2014/main" id="{3ABDDED5-B489-454D-A72D-46C9473AB018}"/>
              </a:ext>
            </a:extLst>
          </p:cNvPr>
          <p:cNvGrpSpPr/>
          <p:nvPr/>
        </p:nvGrpSpPr>
        <p:grpSpPr>
          <a:xfrm>
            <a:off x="6201388" y="0"/>
            <a:ext cx="5990612" cy="6858001"/>
            <a:chOff x="6201388" y="0"/>
            <a:chExt cx="5990612" cy="6858001"/>
          </a:xfrm>
        </p:grpSpPr>
        <p:sp>
          <p:nvSpPr>
            <p:cNvPr id="40" name="Oval 39">
              <a:extLst>
                <a:ext uri="{FF2B5EF4-FFF2-40B4-BE49-F238E27FC236}">
                  <a16:creationId xmlns:a16="http://schemas.microsoft.com/office/drawing/2014/main" id="{E6338A9A-49A1-B04D-B479-43604A5CD6D5}"/>
                </a:ext>
              </a:extLst>
            </p:cNvPr>
            <p:cNvSpPr/>
            <p:nvPr/>
          </p:nvSpPr>
          <p:spPr>
            <a:xfrm>
              <a:off x="6201388"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reeform 40">
              <a:extLst>
                <a:ext uri="{FF2B5EF4-FFF2-40B4-BE49-F238E27FC236}">
                  <a16:creationId xmlns:a16="http://schemas.microsoft.com/office/drawing/2014/main" id="{3151B6D8-101B-F34D-992A-1668DB5D0067}"/>
                </a:ext>
              </a:extLst>
            </p:cNvPr>
            <p:cNvSpPr/>
            <p:nvPr/>
          </p:nvSpPr>
          <p:spPr>
            <a:xfrm>
              <a:off x="6201389"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2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4" y="565575"/>
                    <a:pt x="565362"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2" name="Freeform 41">
              <a:extLst>
                <a:ext uri="{FF2B5EF4-FFF2-40B4-BE49-F238E27FC236}">
                  <a16:creationId xmlns:a16="http://schemas.microsoft.com/office/drawing/2014/main" id="{21D4DE71-EB1A-E74C-9364-5FEC5377F4EF}"/>
                </a:ext>
              </a:extLst>
            </p:cNvPr>
            <p:cNvSpPr/>
            <p:nvPr/>
          </p:nvSpPr>
          <p:spPr>
            <a:xfrm>
              <a:off x="7564255" y="6292426"/>
              <a:ext cx="1130723" cy="565575"/>
            </a:xfrm>
            <a:custGeom>
              <a:avLst/>
              <a:gdLst>
                <a:gd name="connsiteX0" fmla="*/ 565362 w 1130723"/>
                <a:gd name="connsiteY0" fmla="*/ 0 h 565575"/>
                <a:gd name="connsiteX1" fmla="*/ 1130723 w 1130723"/>
                <a:gd name="connsiteY1" fmla="*/ 565362 h 565575"/>
                <a:gd name="connsiteX2" fmla="*/ 1130702 w 1130723"/>
                <a:gd name="connsiteY2" fmla="*/ 565575 h 565575"/>
                <a:gd name="connsiteX3" fmla="*/ 21 w 1130723"/>
                <a:gd name="connsiteY3" fmla="*/ 565575 h 565575"/>
                <a:gd name="connsiteX4" fmla="*/ 0 w 1130723"/>
                <a:gd name="connsiteY4" fmla="*/ 565362 h 565575"/>
                <a:gd name="connsiteX5" fmla="*/ 565362 w 1130723"/>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3" h="565575">
                  <a:moveTo>
                    <a:pt x="565362" y="0"/>
                  </a:moveTo>
                  <a:cubicBezTo>
                    <a:pt x="877602" y="0"/>
                    <a:pt x="1130723" y="253121"/>
                    <a:pt x="1130723" y="565362"/>
                  </a:cubicBezTo>
                  <a:lnTo>
                    <a:pt x="1130702" y="565575"/>
                  </a:lnTo>
                  <a:lnTo>
                    <a:pt x="21" y="565575"/>
                  </a:lnTo>
                  <a:lnTo>
                    <a:pt x="0" y="565362"/>
                  </a:lnTo>
                  <a:cubicBezTo>
                    <a:pt x="0" y="253121"/>
                    <a:pt x="253120"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Oval 42">
              <a:extLst>
                <a:ext uri="{FF2B5EF4-FFF2-40B4-BE49-F238E27FC236}">
                  <a16:creationId xmlns:a16="http://schemas.microsoft.com/office/drawing/2014/main" id="{BD99A5CD-9D3A-DA46-AD96-34B9DB522051}"/>
                </a:ext>
              </a:extLst>
            </p:cNvPr>
            <p:cNvSpPr/>
            <p:nvPr/>
          </p:nvSpPr>
          <p:spPr>
            <a:xfrm>
              <a:off x="7564253"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E6537DF9-74F2-924C-9B63-22B100C80C92}"/>
                </a:ext>
              </a:extLst>
            </p:cNvPr>
            <p:cNvSpPr/>
            <p:nvPr/>
          </p:nvSpPr>
          <p:spPr>
            <a:xfrm>
              <a:off x="7564253" y="217788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D7655457-8E4D-F34C-A595-66A45E9C3A1F}"/>
                </a:ext>
              </a:extLst>
            </p:cNvPr>
            <p:cNvSpPr/>
            <p:nvPr/>
          </p:nvSpPr>
          <p:spPr>
            <a:xfrm>
              <a:off x="7564253" y="80636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45">
              <a:extLst>
                <a:ext uri="{FF2B5EF4-FFF2-40B4-BE49-F238E27FC236}">
                  <a16:creationId xmlns:a16="http://schemas.microsoft.com/office/drawing/2014/main" id="{FB0E8D2C-8947-E44C-BC5F-F81B083DAA3E}"/>
                </a:ext>
              </a:extLst>
            </p:cNvPr>
            <p:cNvSpPr/>
            <p:nvPr/>
          </p:nvSpPr>
          <p:spPr>
            <a:xfrm>
              <a:off x="7564254" y="1"/>
              <a:ext cx="1130725" cy="565575"/>
            </a:xfrm>
            <a:custGeom>
              <a:avLst/>
              <a:gdLst>
                <a:gd name="connsiteX0" fmla="*/ 21 w 1130725"/>
                <a:gd name="connsiteY0" fmla="*/ 0 h 565575"/>
                <a:gd name="connsiteX1" fmla="*/ 1130704 w 1130725"/>
                <a:gd name="connsiteY1" fmla="*/ 0 h 565575"/>
                <a:gd name="connsiteX2" fmla="*/ 1130725 w 1130725"/>
                <a:gd name="connsiteY2" fmla="*/ 213 h 565575"/>
                <a:gd name="connsiteX3" fmla="*/ 565363 w 1130725"/>
                <a:gd name="connsiteY3" fmla="*/ 565575 h 565575"/>
                <a:gd name="connsiteX4" fmla="*/ 0 w 1130725"/>
                <a:gd name="connsiteY4" fmla="*/ 213 h 565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5" h="565575">
                  <a:moveTo>
                    <a:pt x="21" y="0"/>
                  </a:moveTo>
                  <a:lnTo>
                    <a:pt x="1130704" y="0"/>
                  </a:lnTo>
                  <a:lnTo>
                    <a:pt x="1130725" y="213"/>
                  </a:lnTo>
                  <a:cubicBezTo>
                    <a:pt x="1130725" y="312454"/>
                    <a:pt x="877603" y="565575"/>
                    <a:pt x="565363" y="565575"/>
                  </a:cubicBezTo>
                  <a:cubicBezTo>
                    <a:pt x="253121" y="565575"/>
                    <a:pt x="0" y="312454"/>
                    <a:pt x="0" y="21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7" name="Freeform 46">
              <a:extLst>
                <a:ext uri="{FF2B5EF4-FFF2-40B4-BE49-F238E27FC236}">
                  <a16:creationId xmlns:a16="http://schemas.microsoft.com/office/drawing/2014/main" id="{ED57F45D-85B8-AC49-A2BA-E941F1BE7F15}"/>
                </a:ext>
              </a:extLst>
            </p:cNvPr>
            <p:cNvSpPr/>
            <p:nvPr/>
          </p:nvSpPr>
          <p:spPr>
            <a:xfrm>
              <a:off x="8927118"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2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2" y="565575"/>
                  </a:lnTo>
                  <a:lnTo>
                    <a:pt x="0" y="565362"/>
                  </a:lnTo>
                  <a:cubicBezTo>
                    <a:pt x="0" y="253121"/>
                    <a:pt x="253121" y="0"/>
                    <a:pt x="565362" y="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8" name="Oval 47">
              <a:extLst>
                <a:ext uri="{FF2B5EF4-FFF2-40B4-BE49-F238E27FC236}">
                  <a16:creationId xmlns:a16="http://schemas.microsoft.com/office/drawing/2014/main" id="{DA576359-CAE3-634C-8DF8-A834BCD7D668}"/>
                </a:ext>
              </a:extLst>
            </p:cNvPr>
            <p:cNvSpPr/>
            <p:nvPr/>
          </p:nvSpPr>
          <p:spPr>
            <a:xfrm>
              <a:off x="8927118" y="4920911"/>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16343F35-6601-BD4A-B9A5-25361D0453D2}"/>
                </a:ext>
              </a:extLst>
            </p:cNvPr>
            <p:cNvSpPr/>
            <p:nvPr/>
          </p:nvSpPr>
          <p:spPr>
            <a:xfrm>
              <a:off x="8927118" y="3549396"/>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5ED1C169-DCD9-9C4B-91B1-519621155A64}"/>
                </a:ext>
              </a:extLst>
            </p:cNvPr>
            <p:cNvSpPr/>
            <p:nvPr/>
          </p:nvSpPr>
          <p:spPr>
            <a:xfrm>
              <a:off x="8927118" y="217788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32328AC7-E0BC-0E46-A25B-11D523EC8100}"/>
                </a:ext>
              </a:extLst>
            </p:cNvPr>
            <p:cNvSpPr/>
            <p:nvPr/>
          </p:nvSpPr>
          <p:spPr>
            <a:xfrm>
              <a:off x="8927118"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reeform 51">
              <a:extLst>
                <a:ext uri="{FF2B5EF4-FFF2-40B4-BE49-F238E27FC236}">
                  <a16:creationId xmlns:a16="http://schemas.microsoft.com/office/drawing/2014/main" id="{32BBE02A-588F-6C4D-B310-694098C6A340}"/>
                </a:ext>
              </a:extLst>
            </p:cNvPr>
            <p:cNvSpPr/>
            <p:nvPr/>
          </p:nvSpPr>
          <p:spPr>
            <a:xfrm>
              <a:off x="8927117" y="0"/>
              <a:ext cx="1130726" cy="565576"/>
            </a:xfrm>
            <a:custGeom>
              <a:avLst/>
              <a:gdLst>
                <a:gd name="connsiteX0" fmla="*/ 22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2"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Freeform 52">
              <a:extLst>
                <a:ext uri="{FF2B5EF4-FFF2-40B4-BE49-F238E27FC236}">
                  <a16:creationId xmlns:a16="http://schemas.microsoft.com/office/drawing/2014/main" id="{6751D5A0-C90A-0A44-8654-CFE1B719B353}"/>
                </a:ext>
              </a:extLst>
            </p:cNvPr>
            <p:cNvSpPr/>
            <p:nvPr/>
          </p:nvSpPr>
          <p:spPr>
            <a:xfrm>
              <a:off x="10289984" y="6292426"/>
              <a:ext cx="1130724" cy="565575"/>
            </a:xfrm>
            <a:custGeom>
              <a:avLst/>
              <a:gdLst>
                <a:gd name="connsiteX0" fmla="*/ 565362 w 1130724"/>
                <a:gd name="connsiteY0" fmla="*/ 0 h 565575"/>
                <a:gd name="connsiteX1" fmla="*/ 1130724 w 1130724"/>
                <a:gd name="connsiteY1" fmla="*/ 565362 h 565575"/>
                <a:gd name="connsiteX2" fmla="*/ 1130703 w 1130724"/>
                <a:gd name="connsiteY2" fmla="*/ 565575 h 565575"/>
                <a:gd name="connsiteX3" fmla="*/ 21 w 1130724"/>
                <a:gd name="connsiteY3" fmla="*/ 565575 h 565575"/>
                <a:gd name="connsiteX4" fmla="*/ 0 w 1130724"/>
                <a:gd name="connsiteY4" fmla="*/ 565362 h 565575"/>
                <a:gd name="connsiteX5" fmla="*/ 565362 w 1130724"/>
                <a:gd name="connsiteY5" fmla="*/ 0 h 5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724" h="565575">
                  <a:moveTo>
                    <a:pt x="565362" y="0"/>
                  </a:moveTo>
                  <a:cubicBezTo>
                    <a:pt x="877603" y="0"/>
                    <a:pt x="1130724" y="253121"/>
                    <a:pt x="1130724" y="565362"/>
                  </a:cubicBezTo>
                  <a:lnTo>
                    <a:pt x="1130703" y="565575"/>
                  </a:lnTo>
                  <a:lnTo>
                    <a:pt x="21" y="565575"/>
                  </a:lnTo>
                  <a:lnTo>
                    <a:pt x="0" y="565362"/>
                  </a:lnTo>
                  <a:cubicBezTo>
                    <a:pt x="0" y="253121"/>
                    <a:pt x="253121" y="0"/>
                    <a:pt x="565362"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4" name="Oval 53">
              <a:extLst>
                <a:ext uri="{FF2B5EF4-FFF2-40B4-BE49-F238E27FC236}">
                  <a16:creationId xmlns:a16="http://schemas.microsoft.com/office/drawing/2014/main" id="{0F0FA086-0D80-B74A-9B37-5EACDE30D61F}"/>
                </a:ext>
              </a:extLst>
            </p:cNvPr>
            <p:cNvSpPr/>
            <p:nvPr/>
          </p:nvSpPr>
          <p:spPr>
            <a:xfrm>
              <a:off x="10289984" y="4920911"/>
              <a:ext cx="1130725" cy="11307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7022E302-2A55-8844-A50B-DC16D075E16B}"/>
                </a:ext>
              </a:extLst>
            </p:cNvPr>
            <p:cNvSpPr/>
            <p:nvPr/>
          </p:nvSpPr>
          <p:spPr>
            <a:xfrm>
              <a:off x="10289984" y="354939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F4B325F5-A048-2843-A40B-3B2B31ECED76}"/>
                </a:ext>
              </a:extLst>
            </p:cNvPr>
            <p:cNvSpPr/>
            <p:nvPr/>
          </p:nvSpPr>
          <p:spPr>
            <a:xfrm>
              <a:off x="10289984" y="806366"/>
              <a:ext cx="1130725" cy="113072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56">
              <a:extLst>
                <a:ext uri="{FF2B5EF4-FFF2-40B4-BE49-F238E27FC236}">
                  <a16:creationId xmlns:a16="http://schemas.microsoft.com/office/drawing/2014/main" id="{7707B616-7E85-5442-B46B-AF9426A7A0E9}"/>
                </a:ext>
              </a:extLst>
            </p:cNvPr>
            <p:cNvSpPr/>
            <p:nvPr/>
          </p:nvSpPr>
          <p:spPr>
            <a:xfrm>
              <a:off x="10289983" y="0"/>
              <a:ext cx="1130726" cy="565576"/>
            </a:xfrm>
            <a:custGeom>
              <a:avLst/>
              <a:gdLst>
                <a:gd name="connsiteX0" fmla="*/ 21 w 1130726"/>
                <a:gd name="connsiteY0" fmla="*/ 0 h 565576"/>
                <a:gd name="connsiteX1" fmla="*/ 1130704 w 1130726"/>
                <a:gd name="connsiteY1" fmla="*/ 0 h 565576"/>
                <a:gd name="connsiteX2" fmla="*/ 1130726 w 1130726"/>
                <a:gd name="connsiteY2" fmla="*/ 214 h 565576"/>
                <a:gd name="connsiteX3" fmla="*/ 565363 w 1130726"/>
                <a:gd name="connsiteY3" fmla="*/ 565576 h 565576"/>
                <a:gd name="connsiteX4" fmla="*/ 0 w 1130726"/>
                <a:gd name="connsiteY4" fmla="*/ 214 h 565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6" h="565576">
                  <a:moveTo>
                    <a:pt x="21" y="0"/>
                  </a:moveTo>
                  <a:lnTo>
                    <a:pt x="1130704" y="0"/>
                  </a:lnTo>
                  <a:lnTo>
                    <a:pt x="1130726" y="214"/>
                  </a:lnTo>
                  <a:cubicBezTo>
                    <a:pt x="1130726" y="312455"/>
                    <a:pt x="877604" y="565576"/>
                    <a:pt x="565363" y="565576"/>
                  </a:cubicBezTo>
                  <a:cubicBezTo>
                    <a:pt x="253122" y="565576"/>
                    <a:pt x="0" y="31245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8" name="Freeform 57">
              <a:extLst>
                <a:ext uri="{FF2B5EF4-FFF2-40B4-BE49-F238E27FC236}">
                  <a16:creationId xmlns:a16="http://schemas.microsoft.com/office/drawing/2014/main" id="{08914A00-D181-5847-A150-77CE67F94369}"/>
                </a:ext>
              </a:extLst>
            </p:cNvPr>
            <p:cNvSpPr/>
            <p:nvPr/>
          </p:nvSpPr>
          <p:spPr>
            <a:xfrm>
              <a:off x="11652854" y="6295069"/>
              <a:ext cx="539146" cy="562931"/>
            </a:xfrm>
            <a:custGeom>
              <a:avLst/>
              <a:gdLst>
                <a:gd name="connsiteX0" fmla="*/ 539146 w 539146"/>
                <a:gd name="connsiteY0" fmla="*/ 0 h 562931"/>
                <a:gd name="connsiteX1" fmla="*/ 539146 w 539146"/>
                <a:gd name="connsiteY1" fmla="*/ 562931 h 562931"/>
                <a:gd name="connsiteX2" fmla="*/ 21 w 539146"/>
                <a:gd name="connsiteY2" fmla="*/ 562931 h 562931"/>
                <a:gd name="connsiteX3" fmla="*/ 0 w 539146"/>
                <a:gd name="connsiteY3" fmla="*/ 562719 h 562931"/>
                <a:gd name="connsiteX4" fmla="*/ 451422 w 539146"/>
                <a:gd name="connsiteY4" fmla="*/ 8843 h 5629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6" h="562931">
                  <a:moveTo>
                    <a:pt x="539146" y="0"/>
                  </a:moveTo>
                  <a:lnTo>
                    <a:pt x="539146" y="562931"/>
                  </a:lnTo>
                  <a:lnTo>
                    <a:pt x="21" y="562931"/>
                  </a:lnTo>
                  <a:lnTo>
                    <a:pt x="0" y="562719"/>
                  </a:lnTo>
                  <a:cubicBezTo>
                    <a:pt x="0" y="289508"/>
                    <a:pt x="193796" y="61561"/>
                    <a:pt x="451422"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9" name="Freeform 58">
              <a:extLst>
                <a:ext uri="{FF2B5EF4-FFF2-40B4-BE49-F238E27FC236}">
                  <a16:creationId xmlns:a16="http://schemas.microsoft.com/office/drawing/2014/main" id="{DAF2D976-5F49-2848-B465-C85708A6D706}"/>
                </a:ext>
              </a:extLst>
            </p:cNvPr>
            <p:cNvSpPr/>
            <p:nvPr/>
          </p:nvSpPr>
          <p:spPr>
            <a:xfrm>
              <a:off x="11652853" y="4923555"/>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0" name="Freeform 59">
              <a:extLst>
                <a:ext uri="{FF2B5EF4-FFF2-40B4-BE49-F238E27FC236}">
                  <a16:creationId xmlns:a16="http://schemas.microsoft.com/office/drawing/2014/main" id="{5E333474-B850-354C-A2E2-01735C948D47}"/>
                </a:ext>
              </a:extLst>
            </p:cNvPr>
            <p:cNvSpPr/>
            <p:nvPr/>
          </p:nvSpPr>
          <p:spPr>
            <a:xfrm>
              <a:off x="11652853" y="3552039"/>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1" name="Freeform 60">
              <a:extLst>
                <a:ext uri="{FF2B5EF4-FFF2-40B4-BE49-F238E27FC236}">
                  <a16:creationId xmlns:a16="http://schemas.microsoft.com/office/drawing/2014/main" id="{BC25646C-71B3-4A44-A4FE-C3CABE5580BB}"/>
                </a:ext>
              </a:extLst>
            </p:cNvPr>
            <p:cNvSpPr/>
            <p:nvPr/>
          </p:nvSpPr>
          <p:spPr>
            <a:xfrm>
              <a:off x="11652853" y="2180524"/>
              <a:ext cx="539147" cy="1125438"/>
            </a:xfrm>
            <a:custGeom>
              <a:avLst/>
              <a:gdLst>
                <a:gd name="connsiteX0" fmla="*/ 539147 w 539147"/>
                <a:gd name="connsiteY0" fmla="*/ 0 h 1125438"/>
                <a:gd name="connsiteX1" fmla="*/ 539147 w 539147"/>
                <a:gd name="connsiteY1" fmla="*/ 1125438 h 1125438"/>
                <a:gd name="connsiteX2" fmla="*/ 451423 w 539147"/>
                <a:gd name="connsiteY2" fmla="*/ 1116595 h 1125438"/>
                <a:gd name="connsiteX3" fmla="*/ 0 w 539147"/>
                <a:gd name="connsiteY3" fmla="*/ 562719 h 1125438"/>
                <a:gd name="connsiteX4" fmla="*/ 451423 w 539147"/>
                <a:gd name="connsiteY4" fmla="*/ 8843 h 1125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8">
                  <a:moveTo>
                    <a:pt x="539147" y="0"/>
                  </a:moveTo>
                  <a:lnTo>
                    <a:pt x="539147" y="1125438"/>
                  </a:lnTo>
                  <a:lnTo>
                    <a:pt x="451423" y="1116595"/>
                  </a:lnTo>
                  <a:cubicBezTo>
                    <a:pt x="193797" y="1063877"/>
                    <a:pt x="0" y="835930"/>
                    <a:pt x="0" y="562719"/>
                  </a:cubicBezTo>
                  <a:cubicBezTo>
                    <a:pt x="0" y="289509"/>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2" name="Freeform 61">
              <a:extLst>
                <a:ext uri="{FF2B5EF4-FFF2-40B4-BE49-F238E27FC236}">
                  <a16:creationId xmlns:a16="http://schemas.microsoft.com/office/drawing/2014/main" id="{B598CFE9-67EE-E342-9EF7-F40A1E0BE59E}"/>
                </a:ext>
              </a:extLst>
            </p:cNvPr>
            <p:cNvSpPr/>
            <p:nvPr/>
          </p:nvSpPr>
          <p:spPr>
            <a:xfrm>
              <a:off x="11652853" y="809010"/>
              <a:ext cx="539147" cy="1125439"/>
            </a:xfrm>
            <a:custGeom>
              <a:avLst/>
              <a:gdLst>
                <a:gd name="connsiteX0" fmla="*/ 539147 w 539147"/>
                <a:gd name="connsiteY0" fmla="*/ 0 h 1125439"/>
                <a:gd name="connsiteX1" fmla="*/ 539147 w 539147"/>
                <a:gd name="connsiteY1" fmla="*/ 1125439 h 1125439"/>
                <a:gd name="connsiteX2" fmla="*/ 451423 w 539147"/>
                <a:gd name="connsiteY2" fmla="*/ 1116595 h 1125439"/>
                <a:gd name="connsiteX3" fmla="*/ 0 w 539147"/>
                <a:gd name="connsiteY3" fmla="*/ 562719 h 1125439"/>
                <a:gd name="connsiteX4" fmla="*/ 451423 w 539147"/>
                <a:gd name="connsiteY4" fmla="*/ 8843 h 11254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1125439">
                  <a:moveTo>
                    <a:pt x="539147" y="0"/>
                  </a:moveTo>
                  <a:lnTo>
                    <a:pt x="539147" y="1125439"/>
                  </a:lnTo>
                  <a:lnTo>
                    <a:pt x="451423" y="1116595"/>
                  </a:lnTo>
                  <a:cubicBezTo>
                    <a:pt x="193797" y="1063877"/>
                    <a:pt x="0" y="835930"/>
                    <a:pt x="0" y="562719"/>
                  </a:cubicBezTo>
                  <a:cubicBezTo>
                    <a:pt x="0" y="289508"/>
                    <a:pt x="193797" y="61561"/>
                    <a:pt x="451423" y="884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3" name="Freeform 62">
              <a:extLst>
                <a:ext uri="{FF2B5EF4-FFF2-40B4-BE49-F238E27FC236}">
                  <a16:creationId xmlns:a16="http://schemas.microsoft.com/office/drawing/2014/main" id="{1E29AD13-94FE-1349-A28E-10F6E780F510}"/>
                </a:ext>
              </a:extLst>
            </p:cNvPr>
            <p:cNvSpPr/>
            <p:nvPr/>
          </p:nvSpPr>
          <p:spPr>
            <a:xfrm>
              <a:off x="11652853" y="1"/>
              <a:ext cx="539147" cy="562933"/>
            </a:xfrm>
            <a:custGeom>
              <a:avLst/>
              <a:gdLst>
                <a:gd name="connsiteX0" fmla="*/ 22 w 539147"/>
                <a:gd name="connsiteY0" fmla="*/ 0 h 562933"/>
                <a:gd name="connsiteX1" fmla="*/ 539147 w 539147"/>
                <a:gd name="connsiteY1" fmla="*/ 0 h 562933"/>
                <a:gd name="connsiteX2" fmla="*/ 539147 w 539147"/>
                <a:gd name="connsiteY2" fmla="*/ 562933 h 562933"/>
                <a:gd name="connsiteX3" fmla="*/ 451423 w 539147"/>
                <a:gd name="connsiteY3" fmla="*/ 554090 h 562933"/>
                <a:gd name="connsiteX4" fmla="*/ 0 w 539147"/>
                <a:gd name="connsiteY4" fmla="*/ 214 h 5629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9147" h="562933">
                  <a:moveTo>
                    <a:pt x="22" y="0"/>
                  </a:moveTo>
                  <a:lnTo>
                    <a:pt x="539147" y="0"/>
                  </a:lnTo>
                  <a:lnTo>
                    <a:pt x="539147" y="562933"/>
                  </a:lnTo>
                  <a:lnTo>
                    <a:pt x="451423" y="554090"/>
                  </a:lnTo>
                  <a:cubicBezTo>
                    <a:pt x="193797" y="501372"/>
                    <a:pt x="0" y="273425"/>
                    <a:pt x="0" y="214"/>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B650648E-B4D5-4145-84E7-46B5793EA68B}"/>
              </a:ext>
            </a:extLst>
          </p:cNvPr>
          <p:cNvSpPr>
            <a:spLocks noGrp="1"/>
          </p:cNvSpPr>
          <p:nvPr>
            <p:ph type="title"/>
          </p:nvPr>
        </p:nvSpPr>
        <p:spPr>
          <a:xfrm>
            <a:off x="565150" y="768351"/>
            <a:ext cx="5066001" cy="2334768"/>
          </a:xfrm>
        </p:spPr>
        <p:txBody>
          <a:bodyPr anchor="t"/>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E3B92A6-7558-3148-B855-5BC58B4159C5}"/>
              </a:ext>
            </a:extLst>
          </p:cNvPr>
          <p:cNvSpPr>
            <a:spLocks noGrp="1"/>
          </p:cNvSpPr>
          <p:nvPr>
            <p:ph type="body" idx="1"/>
          </p:nvPr>
        </p:nvSpPr>
        <p:spPr>
          <a:xfrm>
            <a:off x="565150" y="4255453"/>
            <a:ext cx="5066001" cy="1500187"/>
          </a:xfrm>
        </p:spPr>
        <p:txBody>
          <a:bodyPr anchor="b"/>
          <a:lstStyle>
            <a:lvl1pPr marL="0" indent="0">
              <a:buNone/>
              <a:defRPr sz="2400">
                <a:solidFill>
                  <a:schemeClr val="bg1">
                    <a:lumMod val="6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3A0B541-D211-974B-97FE-C1F9473ABE9D}"/>
              </a:ext>
            </a:extLst>
          </p:cNvPr>
          <p:cNvSpPr>
            <a:spLocks noGrp="1"/>
          </p:cNvSpPr>
          <p:nvPr>
            <p:ph type="dt" sz="half" idx="10"/>
          </p:nvPr>
        </p:nvSpPr>
        <p:spPr/>
        <p:txBody>
          <a:bodyPr/>
          <a:lstStyle/>
          <a:p>
            <a:fld id="{A5B0A250-5CC0-1746-B209-08E8B0DAE6AF}" type="datetimeFigureOut">
              <a:rPr lang="en-US" smtClean="0"/>
              <a:t>2/8/2023</a:t>
            </a:fld>
            <a:endParaRPr lang="en-US" dirty="0"/>
          </a:p>
        </p:txBody>
      </p:sp>
      <p:sp>
        <p:nvSpPr>
          <p:cNvPr id="5" name="Footer Placeholder 4">
            <a:extLst>
              <a:ext uri="{FF2B5EF4-FFF2-40B4-BE49-F238E27FC236}">
                <a16:creationId xmlns:a16="http://schemas.microsoft.com/office/drawing/2014/main" id="{A1727FB0-D95A-D543-8E29-6E5F22B491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9C4404-F49D-9F48-A10B-1F60870B4450}"/>
              </a:ext>
            </a:extLst>
          </p:cNvPr>
          <p:cNvSpPr>
            <a:spLocks noGrp="1"/>
          </p:cNvSpPr>
          <p:nvPr>
            <p:ph type="sldNum" sz="quarter" idx="12"/>
          </p:nvPr>
        </p:nvSpPr>
        <p:spPr>
          <a:xfrm>
            <a:off x="4817335" y="6141085"/>
            <a:ext cx="813816" cy="365125"/>
          </a:xfrm>
        </p:spPr>
        <p:txBody>
          <a:bodyPr/>
          <a:lstStyle/>
          <a:p>
            <a:fld id="{49ABCAEC-7D34-E549-A96E-FCEDAADBE4B0}" type="slidenum">
              <a:rPr lang="en-US" smtClean="0"/>
              <a:t>‹#›</a:t>
            </a:fld>
            <a:endParaRPr lang="en-US" dirty="0"/>
          </a:p>
        </p:txBody>
      </p:sp>
      <p:cxnSp>
        <p:nvCxnSpPr>
          <p:cNvPr id="7" name="Straight Connector 6">
            <a:extLst>
              <a:ext uri="{FF2B5EF4-FFF2-40B4-BE49-F238E27FC236}">
                <a16:creationId xmlns:a16="http://schemas.microsoft.com/office/drawing/2014/main" id="{2D6A1FD1-D82F-3141-8687-8D7C0631C215}"/>
              </a:ext>
            </a:extLst>
          </p:cNvPr>
          <p:cNvCxnSpPr>
            <a:cxnSpLocks/>
          </p:cNvCxnSpPr>
          <p:nvPr/>
        </p:nvCxnSpPr>
        <p:spPr>
          <a:xfrm>
            <a:off x="565150" y="6087110"/>
            <a:ext cx="5066001"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1145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442ECFEB-12CF-4C4F-BC8A-5816C27CA565}"/>
              </a:ext>
            </a:extLst>
          </p:cNvPr>
          <p:cNvGrpSpPr/>
          <p:nvPr/>
        </p:nvGrpSpPr>
        <p:grpSpPr>
          <a:xfrm>
            <a:off x="10290315" y="0"/>
            <a:ext cx="1901686" cy="6858000"/>
            <a:chOff x="10290315" y="0"/>
            <a:chExt cx="1901686" cy="6858000"/>
          </a:xfrm>
        </p:grpSpPr>
        <p:sp>
          <p:nvSpPr>
            <p:cNvPr id="18" name="Oval 17">
              <a:extLst>
                <a:ext uri="{FF2B5EF4-FFF2-40B4-BE49-F238E27FC236}">
                  <a16:creationId xmlns:a16="http://schemas.microsoft.com/office/drawing/2014/main" id="{626C9482-2804-144B-88B2-0AF191BD757D}"/>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18">
              <a:extLst>
                <a:ext uri="{FF2B5EF4-FFF2-40B4-BE49-F238E27FC236}">
                  <a16:creationId xmlns:a16="http://schemas.microsoft.com/office/drawing/2014/main" id="{71363F79-96BD-9240-86E2-DF26C9C2437D}"/>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153F0BF1-DA57-1D49-82F0-802F4D385A85}"/>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8CD42A1B-A03A-C946-8A2A-CE437EA433FD}"/>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5591FE00-3AAF-9B4B-8107-E94D50828227}"/>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149E92E9-89A7-4842-B271-411C7DF75D2D}"/>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23">
              <a:extLst>
                <a:ext uri="{FF2B5EF4-FFF2-40B4-BE49-F238E27FC236}">
                  <a16:creationId xmlns:a16="http://schemas.microsoft.com/office/drawing/2014/main" id="{4DC29C99-0841-9F46-AB1A-E9751DFE4487}"/>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EE0AB684-BDA8-014B-8DCC-125F8B8DCEE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2540E05-0F5F-6243-AD57-66BFC33ADBAC}"/>
              </a:ext>
            </a:extLst>
          </p:cNvPr>
          <p:cNvSpPr>
            <a:spLocks noGrp="1"/>
          </p:cNvSpPr>
          <p:nvPr>
            <p:ph sz="half" idx="1"/>
          </p:nvPr>
        </p:nvSpPr>
        <p:spPr>
          <a:xfrm>
            <a:off x="562851" y="2365755"/>
            <a:ext cx="5239512" cy="33954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F170B3A4-11FE-D94C-9B93-255E36231064}"/>
              </a:ext>
            </a:extLst>
          </p:cNvPr>
          <p:cNvSpPr>
            <a:spLocks noGrp="1"/>
          </p:cNvSpPr>
          <p:nvPr>
            <p:ph sz="half" idx="2"/>
          </p:nvPr>
        </p:nvSpPr>
        <p:spPr>
          <a:xfrm>
            <a:off x="6389638" y="2365755"/>
            <a:ext cx="5239512" cy="33954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D67BEEAF-F881-6E48-84AF-E5CEEF1C7167}"/>
              </a:ext>
            </a:extLst>
          </p:cNvPr>
          <p:cNvSpPr>
            <a:spLocks noGrp="1"/>
          </p:cNvSpPr>
          <p:nvPr>
            <p:ph type="dt" sz="half" idx="10"/>
          </p:nvPr>
        </p:nvSpPr>
        <p:spPr/>
        <p:txBody>
          <a:bodyPr/>
          <a:lstStyle/>
          <a:p>
            <a:fld id="{A5B0A250-5CC0-1746-B209-08E8B0DAE6AF}" type="datetimeFigureOut">
              <a:rPr lang="en-US" smtClean="0"/>
              <a:t>2/8/2023</a:t>
            </a:fld>
            <a:endParaRPr lang="en-US" dirty="0"/>
          </a:p>
        </p:txBody>
      </p:sp>
      <p:sp>
        <p:nvSpPr>
          <p:cNvPr id="6" name="Footer Placeholder 5">
            <a:extLst>
              <a:ext uri="{FF2B5EF4-FFF2-40B4-BE49-F238E27FC236}">
                <a16:creationId xmlns:a16="http://schemas.microsoft.com/office/drawing/2014/main" id="{9C472753-1CC3-9244-9AF0-6927018A64F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4DD55D0-FCC7-AC42-9810-9B49E3348958}"/>
              </a:ext>
            </a:extLst>
          </p:cNvPr>
          <p:cNvSpPr>
            <a:spLocks noGrp="1"/>
          </p:cNvSpPr>
          <p:nvPr>
            <p:ph type="sldNum" sz="quarter" idx="12"/>
          </p:nvPr>
        </p:nvSpPr>
        <p:spPr/>
        <p:txBody>
          <a:bodyPr/>
          <a:lstStyle/>
          <a:p>
            <a:fld id="{49ABCAEC-7D34-E549-A96E-FCEDAADBE4B0}" type="slidenum">
              <a:rPr lang="en-US" smtClean="0"/>
              <a:t>‹#›</a:t>
            </a:fld>
            <a:endParaRPr lang="en-US" dirty="0"/>
          </a:p>
        </p:txBody>
      </p:sp>
      <p:cxnSp>
        <p:nvCxnSpPr>
          <p:cNvPr id="8" name="Straight Connector 7">
            <a:extLst>
              <a:ext uri="{FF2B5EF4-FFF2-40B4-BE49-F238E27FC236}">
                <a16:creationId xmlns:a16="http://schemas.microsoft.com/office/drawing/2014/main" id="{5FC736C3-88FB-244C-83B8-B2856998D221}"/>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8212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7D16A9C-7411-5242-A59C-816B8907E3BE}"/>
              </a:ext>
            </a:extLst>
          </p:cNvPr>
          <p:cNvGrpSpPr/>
          <p:nvPr/>
        </p:nvGrpSpPr>
        <p:grpSpPr>
          <a:xfrm>
            <a:off x="10290315" y="0"/>
            <a:ext cx="1901686" cy="6858000"/>
            <a:chOff x="10290315" y="0"/>
            <a:chExt cx="1901686" cy="6858000"/>
          </a:xfrm>
        </p:grpSpPr>
        <p:sp>
          <p:nvSpPr>
            <p:cNvPr id="20" name="Oval 19">
              <a:extLst>
                <a:ext uri="{FF2B5EF4-FFF2-40B4-BE49-F238E27FC236}">
                  <a16:creationId xmlns:a16="http://schemas.microsoft.com/office/drawing/2014/main" id="{A997260B-7D44-7049-B605-7FD6E6CE5612}"/>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0">
              <a:extLst>
                <a:ext uri="{FF2B5EF4-FFF2-40B4-BE49-F238E27FC236}">
                  <a16:creationId xmlns:a16="http://schemas.microsoft.com/office/drawing/2014/main" id="{5D6AF601-77C3-D74A-B1E5-7F33703A6927}"/>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4DFCA921-0F9E-2E41-A285-75409E25501A}"/>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120B9E03-438B-FC42-9DA1-835D5BC3FE88}"/>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23">
              <a:extLst>
                <a:ext uri="{FF2B5EF4-FFF2-40B4-BE49-F238E27FC236}">
                  <a16:creationId xmlns:a16="http://schemas.microsoft.com/office/drawing/2014/main" id="{4D670E1F-61CD-8940-A898-6D5092A78BB9}"/>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24">
              <a:extLst>
                <a:ext uri="{FF2B5EF4-FFF2-40B4-BE49-F238E27FC236}">
                  <a16:creationId xmlns:a16="http://schemas.microsoft.com/office/drawing/2014/main" id="{080C64CF-0C6A-3449-9709-AE038C4A7995}"/>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25">
              <a:extLst>
                <a:ext uri="{FF2B5EF4-FFF2-40B4-BE49-F238E27FC236}">
                  <a16:creationId xmlns:a16="http://schemas.microsoft.com/office/drawing/2014/main" id="{FEC46D5B-957F-A24C-8E36-CC71F660EC8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058182F-7B5E-FD42-AFC6-A3848D8332AC}"/>
              </a:ext>
            </a:extLst>
          </p:cNvPr>
          <p:cNvSpPr>
            <a:spLocks noGrp="1"/>
          </p:cNvSpPr>
          <p:nvPr>
            <p:ph type="title"/>
          </p:nvPr>
        </p:nvSpPr>
        <p:spPr>
          <a:xfrm>
            <a:off x="566928" y="768096"/>
            <a:ext cx="7333488" cy="1271016"/>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FD9E4DE-75C0-C841-A68D-9D7BBAD76C5E}"/>
              </a:ext>
            </a:extLst>
          </p:cNvPr>
          <p:cNvSpPr>
            <a:spLocks noGrp="1"/>
          </p:cNvSpPr>
          <p:nvPr>
            <p:ph type="body" idx="1"/>
          </p:nvPr>
        </p:nvSpPr>
        <p:spPr>
          <a:xfrm>
            <a:off x="562149" y="2365756"/>
            <a:ext cx="5239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B5C87F7-356E-9E43-97A0-D972B22853DA}"/>
              </a:ext>
            </a:extLst>
          </p:cNvPr>
          <p:cNvSpPr>
            <a:spLocks noGrp="1"/>
          </p:cNvSpPr>
          <p:nvPr>
            <p:ph sz="half" idx="2"/>
          </p:nvPr>
        </p:nvSpPr>
        <p:spPr>
          <a:xfrm>
            <a:off x="562149" y="3189668"/>
            <a:ext cx="5239512" cy="2571557"/>
          </a:xfrm>
        </p:spPr>
        <p:txBody>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DAB4C28-30CB-CC4E-A25E-F4FEFA49BCA5}"/>
              </a:ext>
            </a:extLst>
          </p:cNvPr>
          <p:cNvSpPr>
            <a:spLocks noGrp="1"/>
          </p:cNvSpPr>
          <p:nvPr>
            <p:ph type="body" sz="quarter" idx="3"/>
          </p:nvPr>
        </p:nvSpPr>
        <p:spPr>
          <a:xfrm>
            <a:off x="6383066" y="2365756"/>
            <a:ext cx="5239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E9ED0191-963B-1E4C-BEC5-9B42E39514A3}"/>
              </a:ext>
            </a:extLst>
          </p:cNvPr>
          <p:cNvSpPr>
            <a:spLocks noGrp="1"/>
          </p:cNvSpPr>
          <p:nvPr>
            <p:ph sz="quarter" idx="4"/>
          </p:nvPr>
        </p:nvSpPr>
        <p:spPr>
          <a:xfrm>
            <a:off x="6383066" y="3189668"/>
            <a:ext cx="5239512" cy="2571557"/>
          </a:xfrm>
        </p:spPr>
        <p:txBody>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7F0E0BED-3EB7-BB4A-A556-FA967FB0115F}"/>
              </a:ext>
            </a:extLst>
          </p:cNvPr>
          <p:cNvSpPr>
            <a:spLocks noGrp="1"/>
          </p:cNvSpPr>
          <p:nvPr>
            <p:ph type="dt" sz="half" idx="10"/>
          </p:nvPr>
        </p:nvSpPr>
        <p:spPr/>
        <p:txBody>
          <a:bodyPr/>
          <a:lstStyle/>
          <a:p>
            <a:fld id="{A5B0A250-5CC0-1746-B209-08E8B0DAE6AF}" type="datetimeFigureOut">
              <a:rPr lang="en-US" smtClean="0"/>
              <a:t>2/8/2023</a:t>
            </a:fld>
            <a:endParaRPr lang="en-US" dirty="0"/>
          </a:p>
        </p:txBody>
      </p:sp>
      <p:sp>
        <p:nvSpPr>
          <p:cNvPr id="8" name="Footer Placeholder 7">
            <a:extLst>
              <a:ext uri="{FF2B5EF4-FFF2-40B4-BE49-F238E27FC236}">
                <a16:creationId xmlns:a16="http://schemas.microsoft.com/office/drawing/2014/main" id="{B6A2466A-4D90-174C-B382-AC4674D7215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6EADE49-8082-214B-9742-5EE8DA2E9FFE}"/>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10" name="Straight Connector 9">
            <a:extLst>
              <a:ext uri="{FF2B5EF4-FFF2-40B4-BE49-F238E27FC236}">
                <a16:creationId xmlns:a16="http://schemas.microsoft.com/office/drawing/2014/main" id="{75E39200-18D5-014B-BAB8-FF5D0BA15E0C}"/>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4578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D7DF52F6-A06E-0343-95B8-DAAC38DB4B8C}"/>
              </a:ext>
            </a:extLst>
          </p:cNvPr>
          <p:cNvGrpSpPr/>
          <p:nvPr/>
        </p:nvGrpSpPr>
        <p:grpSpPr>
          <a:xfrm>
            <a:off x="10290315" y="0"/>
            <a:ext cx="1901686" cy="6858000"/>
            <a:chOff x="10290315" y="0"/>
            <a:chExt cx="1901686" cy="6858000"/>
          </a:xfrm>
        </p:grpSpPr>
        <p:sp>
          <p:nvSpPr>
            <p:cNvPr id="16" name="Oval 15">
              <a:extLst>
                <a:ext uri="{FF2B5EF4-FFF2-40B4-BE49-F238E27FC236}">
                  <a16:creationId xmlns:a16="http://schemas.microsoft.com/office/drawing/2014/main" id="{67092C52-7052-0749-9DA0-9374DBF495AE}"/>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a:extLst>
                <a:ext uri="{FF2B5EF4-FFF2-40B4-BE49-F238E27FC236}">
                  <a16:creationId xmlns:a16="http://schemas.microsoft.com/office/drawing/2014/main" id="{C64E1C2F-81E1-C44D-859C-946596C950F2}"/>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17">
              <a:extLst>
                <a:ext uri="{FF2B5EF4-FFF2-40B4-BE49-F238E27FC236}">
                  <a16:creationId xmlns:a16="http://schemas.microsoft.com/office/drawing/2014/main" id="{53626485-4263-0A44-9561-E278A7056C33}"/>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7D45AAB5-3CCC-DE4A-A962-3702911B55CC}"/>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8CAFB16F-8EDE-D44F-A51E-34EDC41E7404}"/>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DCD51329-732C-BB4C-98E5-715BAF9F8853}"/>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192B5D44-BC55-AF4C-984D-C8231B22F80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DFA1E9E2-564E-7049-A22F-BB5B876BABB5}"/>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B6359D05-C08D-7747-B2FC-3F62B3357315}"/>
              </a:ext>
            </a:extLst>
          </p:cNvPr>
          <p:cNvSpPr>
            <a:spLocks noGrp="1"/>
          </p:cNvSpPr>
          <p:nvPr>
            <p:ph type="dt" sz="half" idx="10"/>
          </p:nvPr>
        </p:nvSpPr>
        <p:spPr/>
        <p:txBody>
          <a:bodyPr/>
          <a:lstStyle/>
          <a:p>
            <a:fld id="{A5B0A250-5CC0-1746-B209-08E8B0DAE6AF}" type="datetimeFigureOut">
              <a:rPr lang="en-US" smtClean="0"/>
              <a:t>2/8/2023</a:t>
            </a:fld>
            <a:endParaRPr lang="en-US" dirty="0"/>
          </a:p>
        </p:txBody>
      </p:sp>
      <p:sp>
        <p:nvSpPr>
          <p:cNvPr id="4" name="Footer Placeholder 3">
            <a:extLst>
              <a:ext uri="{FF2B5EF4-FFF2-40B4-BE49-F238E27FC236}">
                <a16:creationId xmlns:a16="http://schemas.microsoft.com/office/drawing/2014/main" id="{8E2FF615-BB08-A844-B689-BAA7C50407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63A67D-F96F-4849-8C83-49CC3A6539BB}"/>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6" name="Straight Connector 5">
            <a:extLst>
              <a:ext uri="{FF2B5EF4-FFF2-40B4-BE49-F238E27FC236}">
                <a16:creationId xmlns:a16="http://schemas.microsoft.com/office/drawing/2014/main" id="{1DCFAAB9-2B6B-8D4C-A748-433E2C393EA6}"/>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6453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798BCA70-D63D-40F6-B9B3-4E49B96E27FB}"/>
              </a:ext>
            </a:extLst>
          </p:cNvPr>
          <p:cNvSpPr>
            <a:spLocks noGrp="1"/>
          </p:cNvSpPr>
          <p:nvPr>
            <p:ph type="dt" sz="half" idx="10"/>
          </p:nvPr>
        </p:nvSpPr>
        <p:spPr/>
        <p:txBody>
          <a:bodyPr/>
          <a:lstStyle/>
          <a:p>
            <a:fld id="{A5B0A250-5CC0-1746-B209-08E8B0DAE6AF}" type="datetimeFigureOut">
              <a:rPr lang="en-US" smtClean="0"/>
              <a:pPr/>
              <a:t>2/8/2023</a:t>
            </a:fld>
            <a:endParaRPr lang="en-US" dirty="0"/>
          </a:p>
        </p:txBody>
      </p:sp>
      <p:sp>
        <p:nvSpPr>
          <p:cNvPr id="6" name="Footer Placeholder 5">
            <a:extLst>
              <a:ext uri="{FF2B5EF4-FFF2-40B4-BE49-F238E27FC236}">
                <a16:creationId xmlns:a16="http://schemas.microsoft.com/office/drawing/2014/main" id="{72F12559-BD91-4904-A24A-0CF0A2324A0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B658BB7-74A5-4A6F-A0FF-021E68F02BFF}"/>
              </a:ext>
            </a:extLst>
          </p:cNvPr>
          <p:cNvSpPr>
            <a:spLocks noGrp="1"/>
          </p:cNvSpPr>
          <p:nvPr>
            <p:ph type="sldNum" sz="quarter" idx="12"/>
          </p:nvPr>
        </p:nvSpPr>
        <p:spPr/>
        <p:txBody>
          <a:body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2928357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D0914A35-7AAF-4B42-9C68-47A633EFD9D0}"/>
              </a:ext>
            </a:extLst>
          </p:cNvPr>
          <p:cNvGrpSpPr/>
          <p:nvPr/>
        </p:nvGrpSpPr>
        <p:grpSpPr>
          <a:xfrm>
            <a:off x="10290315" y="0"/>
            <a:ext cx="1901686" cy="6858000"/>
            <a:chOff x="10290315" y="0"/>
            <a:chExt cx="1901686" cy="6858000"/>
          </a:xfrm>
        </p:grpSpPr>
        <p:sp>
          <p:nvSpPr>
            <p:cNvPr id="18" name="Freeform 17">
              <a:extLst>
                <a:ext uri="{FF2B5EF4-FFF2-40B4-BE49-F238E27FC236}">
                  <a16:creationId xmlns:a16="http://schemas.microsoft.com/office/drawing/2014/main" id="{DABCED79-0E70-FB4D-ABF2-D859BF5556E4}"/>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8364885D-A3A4-5144-AB4E-7624F27287E6}"/>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D22073D5-CC72-0549-BD26-F7AF9851BE45}"/>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1827A049-C9FD-554E-9B01-F151B0D9E86B}"/>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76832559-4D18-8744-AB91-9FCFAB732477}"/>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BF97A623-E5DC-1B44-B687-8643B9F0D741}"/>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3637BBE1-2C82-4E45-B5C5-35E07B05EA4E}"/>
              </a:ext>
            </a:extLst>
          </p:cNvPr>
          <p:cNvSpPr>
            <a:spLocks noGrp="1"/>
          </p:cNvSpPr>
          <p:nvPr>
            <p:ph type="title"/>
          </p:nvPr>
        </p:nvSpPr>
        <p:spPr>
          <a:xfrm>
            <a:off x="565151" y="764973"/>
            <a:ext cx="3609982" cy="1395043"/>
          </a:xfrm>
        </p:spPr>
        <p:txBody>
          <a:bodyPr anchor="t"/>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54201F2E-A734-364B-8A7D-990D6B8893D0}"/>
              </a:ext>
            </a:extLst>
          </p:cNvPr>
          <p:cNvSpPr>
            <a:spLocks noGrp="1"/>
          </p:cNvSpPr>
          <p:nvPr>
            <p:ph idx="1"/>
          </p:nvPr>
        </p:nvSpPr>
        <p:spPr>
          <a:xfrm>
            <a:off x="5104832" y="770890"/>
            <a:ext cx="6112517" cy="4800570"/>
          </a:xfrm>
        </p:spPr>
        <p:txBody>
          <a:bodyPr/>
          <a:lstStyle>
            <a:lvl1pPr>
              <a:defRPr sz="2800"/>
            </a:lvl1pPr>
            <a:lvl2pPr>
              <a:defRPr sz="24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D57CBAD9-5515-1748-8E77-F48160F4ED1C}"/>
              </a:ext>
            </a:extLst>
          </p:cNvPr>
          <p:cNvSpPr>
            <a:spLocks noGrp="1"/>
          </p:cNvSpPr>
          <p:nvPr>
            <p:ph type="body" sz="half" idx="2"/>
          </p:nvPr>
        </p:nvSpPr>
        <p:spPr>
          <a:xfrm>
            <a:off x="565150" y="2160016"/>
            <a:ext cx="3609983" cy="37089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A6C22B-80D4-AA42-9999-401E37B469C0}"/>
              </a:ext>
            </a:extLst>
          </p:cNvPr>
          <p:cNvSpPr>
            <a:spLocks noGrp="1"/>
          </p:cNvSpPr>
          <p:nvPr>
            <p:ph type="dt" sz="half" idx="10"/>
          </p:nvPr>
        </p:nvSpPr>
        <p:spPr/>
        <p:txBody>
          <a:bodyPr/>
          <a:lstStyle/>
          <a:p>
            <a:fld id="{A5B0A250-5CC0-1746-B209-08E8B0DAE6AF}" type="datetimeFigureOut">
              <a:rPr lang="en-US" smtClean="0"/>
              <a:t>2/8/2023</a:t>
            </a:fld>
            <a:endParaRPr lang="en-US" dirty="0"/>
          </a:p>
        </p:txBody>
      </p:sp>
      <p:sp>
        <p:nvSpPr>
          <p:cNvPr id="6" name="Footer Placeholder 5">
            <a:extLst>
              <a:ext uri="{FF2B5EF4-FFF2-40B4-BE49-F238E27FC236}">
                <a16:creationId xmlns:a16="http://schemas.microsoft.com/office/drawing/2014/main" id="{03055DE4-33E8-7F4B-9334-95EA60845C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470FA5-21EE-D742-8F01-C1BAE0FDB064}"/>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8" name="Straight Connector 7">
            <a:extLst>
              <a:ext uri="{FF2B5EF4-FFF2-40B4-BE49-F238E27FC236}">
                <a16:creationId xmlns:a16="http://schemas.microsoft.com/office/drawing/2014/main" id="{BEF966AA-D7DF-F84D-80D4-E216A641B005}"/>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2787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210D391A-F01E-4947-8A01-95438AA0B323}"/>
              </a:ext>
            </a:extLst>
          </p:cNvPr>
          <p:cNvGrpSpPr/>
          <p:nvPr/>
        </p:nvGrpSpPr>
        <p:grpSpPr>
          <a:xfrm>
            <a:off x="10290315" y="0"/>
            <a:ext cx="1901686" cy="6858000"/>
            <a:chOff x="10290315" y="0"/>
            <a:chExt cx="1901686" cy="6858000"/>
          </a:xfrm>
        </p:grpSpPr>
        <p:sp>
          <p:nvSpPr>
            <p:cNvPr id="17" name="Oval 16">
              <a:extLst>
                <a:ext uri="{FF2B5EF4-FFF2-40B4-BE49-F238E27FC236}">
                  <a16:creationId xmlns:a16="http://schemas.microsoft.com/office/drawing/2014/main" id="{7D499306-B4E0-064D-8F6C-96E9C4BD04DA}"/>
                </a:ext>
              </a:extLst>
            </p:cNvPr>
            <p:cNvSpPr/>
            <p:nvPr/>
          </p:nvSpPr>
          <p:spPr>
            <a:xfrm>
              <a:off x="10290315" y="806362"/>
              <a:ext cx="1130724" cy="1130723"/>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7">
              <a:extLst>
                <a:ext uri="{FF2B5EF4-FFF2-40B4-BE49-F238E27FC236}">
                  <a16:creationId xmlns:a16="http://schemas.microsoft.com/office/drawing/2014/main" id="{AF3D0241-0A21-8047-8CE3-B3FDD5FDF719}"/>
                </a:ext>
              </a:extLst>
            </p:cNvPr>
            <p:cNvSpPr/>
            <p:nvPr/>
          </p:nvSpPr>
          <p:spPr>
            <a:xfrm>
              <a:off x="10290315" y="0"/>
              <a:ext cx="1130724" cy="565573"/>
            </a:xfrm>
            <a:custGeom>
              <a:avLst/>
              <a:gdLst>
                <a:gd name="connsiteX0" fmla="*/ 21 w 1130724"/>
                <a:gd name="connsiteY0" fmla="*/ 0 h 565573"/>
                <a:gd name="connsiteX1" fmla="*/ 1130703 w 1130724"/>
                <a:gd name="connsiteY1" fmla="*/ 0 h 565573"/>
                <a:gd name="connsiteX2" fmla="*/ 1130724 w 1130724"/>
                <a:gd name="connsiteY2" fmla="*/ 211 h 565573"/>
                <a:gd name="connsiteX3" fmla="*/ 565362 w 1130724"/>
                <a:gd name="connsiteY3" fmla="*/ 565573 h 565573"/>
                <a:gd name="connsiteX4" fmla="*/ 0 w 1130724"/>
                <a:gd name="connsiteY4" fmla="*/ 211 h 5655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724" h="565573">
                  <a:moveTo>
                    <a:pt x="21" y="0"/>
                  </a:moveTo>
                  <a:lnTo>
                    <a:pt x="1130703" y="0"/>
                  </a:lnTo>
                  <a:lnTo>
                    <a:pt x="1130724" y="211"/>
                  </a:lnTo>
                  <a:cubicBezTo>
                    <a:pt x="1130724" y="312452"/>
                    <a:pt x="877603" y="565573"/>
                    <a:pt x="565362" y="565573"/>
                  </a:cubicBezTo>
                  <a:cubicBezTo>
                    <a:pt x="253121" y="565573"/>
                    <a:pt x="0" y="31245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18">
              <a:extLst>
                <a:ext uri="{FF2B5EF4-FFF2-40B4-BE49-F238E27FC236}">
                  <a16:creationId xmlns:a16="http://schemas.microsoft.com/office/drawing/2014/main" id="{13083F97-6891-0447-957C-AB0834B826D2}"/>
                </a:ext>
              </a:extLst>
            </p:cNvPr>
            <p:cNvSpPr/>
            <p:nvPr/>
          </p:nvSpPr>
          <p:spPr>
            <a:xfrm>
              <a:off x="11653180" y="6295093"/>
              <a:ext cx="538821" cy="562907"/>
            </a:xfrm>
            <a:custGeom>
              <a:avLst/>
              <a:gdLst>
                <a:gd name="connsiteX0" fmla="*/ 538821 w 538821"/>
                <a:gd name="connsiteY0" fmla="*/ 0 h 562907"/>
                <a:gd name="connsiteX1" fmla="*/ 538821 w 538821"/>
                <a:gd name="connsiteY1" fmla="*/ 562907 h 562907"/>
                <a:gd name="connsiteX2" fmla="*/ 22 w 538821"/>
                <a:gd name="connsiteY2" fmla="*/ 562907 h 562907"/>
                <a:gd name="connsiteX3" fmla="*/ 0 w 538821"/>
                <a:gd name="connsiteY3" fmla="*/ 562686 h 562907"/>
                <a:gd name="connsiteX4" fmla="*/ 451422 w 538821"/>
                <a:gd name="connsiteY4" fmla="*/ 8810 h 5629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907">
                  <a:moveTo>
                    <a:pt x="538821" y="0"/>
                  </a:moveTo>
                  <a:lnTo>
                    <a:pt x="538821" y="562907"/>
                  </a:lnTo>
                  <a:lnTo>
                    <a:pt x="22" y="562907"/>
                  </a:lnTo>
                  <a:lnTo>
                    <a:pt x="0" y="562686"/>
                  </a:ln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19">
              <a:extLst>
                <a:ext uri="{FF2B5EF4-FFF2-40B4-BE49-F238E27FC236}">
                  <a16:creationId xmlns:a16="http://schemas.microsoft.com/office/drawing/2014/main" id="{B2EF7D75-E7C1-5147-A03B-3EC641CF3B08}"/>
                </a:ext>
              </a:extLst>
            </p:cNvPr>
            <p:cNvSpPr/>
            <p:nvPr/>
          </p:nvSpPr>
          <p:spPr>
            <a:xfrm>
              <a:off x="11653180" y="3552066"/>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20">
              <a:extLst>
                <a:ext uri="{FF2B5EF4-FFF2-40B4-BE49-F238E27FC236}">
                  <a16:creationId xmlns:a16="http://schemas.microsoft.com/office/drawing/2014/main" id="{A6D7CA94-94B4-C140-8C68-01C0ADFA1C71}"/>
                </a:ext>
              </a:extLst>
            </p:cNvPr>
            <p:cNvSpPr/>
            <p:nvPr/>
          </p:nvSpPr>
          <p:spPr>
            <a:xfrm>
              <a:off x="11653180" y="2180552"/>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21">
              <a:extLst>
                <a:ext uri="{FF2B5EF4-FFF2-40B4-BE49-F238E27FC236}">
                  <a16:creationId xmlns:a16="http://schemas.microsoft.com/office/drawing/2014/main" id="{211CD629-C318-A848-BDDE-BBA9465EBF9D}"/>
                </a:ext>
              </a:extLst>
            </p:cNvPr>
            <p:cNvSpPr/>
            <p:nvPr/>
          </p:nvSpPr>
          <p:spPr>
            <a:xfrm>
              <a:off x="11653180" y="809039"/>
              <a:ext cx="538821" cy="1125373"/>
            </a:xfrm>
            <a:custGeom>
              <a:avLst/>
              <a:gdLst>
                <a:gd name="connsiteX0" fmla="*/ 538821 w 538821"/>
                <a:gd name="connsiteY0" fmla="*/ 0 h 1125373"/>
                <a:gd name="connsiteX1" fmla="*/ 538821 w 538821"/>
                <a:gd name="connsiteY1" fmla="*/ 1125373 h 1125373"/>
                <a:gd name="connsiteX2" fmla="*/ 451422 w 538821"/>
                <a:gd name="connsiteY2" fmla="*/ 1116562 h 1125373"/>
                <a:gd name="connsiteX3" fmla="*/ 0 w 538821"/>
                <a:gd name="connsiteY3" fmla="*/ 562686 h 1125373"/>
                <a:gd name="connsiteX4" fmla="*/ 451422 w 538821"/>
                <a:gd name="connsiteY4" fmla="*/ 8810 h 1125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1125373">
                  <a:moveTo>
                    <a:pt x="538821" y="0"/>
                  </a:moveTo>
                  <a:lnTo>
                    <a:pt x="538821" y="1125373"/>
                  </a:lnTo>
                  <a:lnTo>
                    <a:pt x="451422" y="1116562"/>
                  </a:lnTo>
                  <a:cubicBezTo>
                    <a:pt x="193796" y="1063844"/>
                    <a:pt x="0" y="835897"/>
                    <a:pt x="0" y="562686"/>
                  </a:cubicBezTo>
                  <a:cubicBezTo>
                    <a:pt x="0" y="289475"/>
                    <a:pt x="193796" y="61528"/>
                    <a:pt x="451422" y="881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22">
              <a:extLst>
                <a:ext uri="{FF2B5EF4-FFF2-40B4-BE49-F238E27FC236}">
                  <a16:creationId xmlns:a16="http://schemas.microsoft.com/office/drawing/2014/main" id="{2A5AC1F8-1370-E946-977E-E4CFC6947BAB}"/>
                </a:ext>
              </a:extLst>
            </p:cNvPr>
            <p:cNvSpPr/>
            <p:nvPr/>
          </p:nvSpPr>
          <p:spPr>
            <a:xfrm>
              <a:off x="11653180" y="0"/>
              <a:ext cx="538821" cy="562898"/>
            </a:xfrm>
            <a:custGeom>
              <a:avLst/>
              <a:gdLst>
                <a:gd name="connsiteX0" fmla="*/ 21 w 538821"/>
                <a:gd name="connsiteY0" fmla="*/ 0 h 562898"/>
                <a:gd name="connsiteX1" fmla="*/ 538821 w 538821"/>
                <a:gd name="connsiteY1" fmla="*/ 0 h 562898"/>
                <a:gd name="connsiteX2" fmla="*/ 538821 w 538821"/>
                <a:gd name="connsiteY2" fmla="*/ 562898 h 562898"/>
                <a:gd name="connsiteX3" fmla="*/ 451422 w 538821"/>
                <a:gd name="connsiteY3" fmla="*/ 554087 h 562898"/>
                <a:gd name="connsiteX4" fmla="*/ 0 w 538821"/>
                <a:gd name="connsiteY4" fmla="*/ 211 h 5628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21" h="562898">
                  <a:moveTo>
                    <a:pt x="21" y="0"/>
                  </a:moveTo>
                  <a:lnTo>
                    <a:pt x="538821" y="0"/>
                  </a:lnTo>
                  <a:lnTo>
                    <a:pt x="538821" y="562898"/>
                  </a:lnTo>
                  <a:lnTo>
                    <a:pt x="451422" y="554087"/>
                  </a:lnTo>
                  <a:cubicBezTo>
                    <a:pt x="193796" y="501369"/>
                    <a:pt x="0" y="273422"/>
                    <a:pt x="0" y="211"/>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64CEE63B-B967-0A48-9623-2203767609F4}"/>
              </a:ext>
            </a:extLst>
          </p:cNvPr>
          <p:cNvSpPr>
            <a:spLocks noGrp="1"/>
          </p:cNvSpPr>
          <p:nvPr>
            <p:ph type="title"/>
          </p:nvPr>
        </p:nvSpPr>
        <p:spPr>
          <a:xfrm>
            <a:off x="565150" y="770889"/>
            <a:ext cx="3609983" cy="1389127"/>
          </a:xfrm>
        </p:spPr>
        <p:txBody>
          <a:bodyPr anchor="t"/>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9211F680-28C8-FA44-9CD5-20709DA02EA0}"/>
              </a:ext>
            </a:extLst>
          </p:cNvPr>
          <p:cNvSpPr>
            <a:spLocks noGrp="1"/>
          </p:cNvSpPr>
          <p:nvPr>
            <p:ph type="pic" idx="1"/>
          </p:nvPr>
        </p:nvSpPr>
        <p:spPr>
          <a:xfrm>
            <a:off x="5223838" y="890816"/>
            <a:ext cx="6060136" cy="4870411"/>
          </a:xfrm>
          <a:solidFill>
            <a:schemeClr val="bg2"/>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BD507CD-197E-BB4C-83A6-DA3FC97A22C2}"/>
              </a:ext>
            </a:extLst>
          </p:cNvPr>
          <p:cNvSpPr>
            <a:spLocks noGrp="1"/>
          </p:cNvSpPr>
          <p:nvPr>
            <p:ph type="body" sz="half" idx="2"/>
          </p:nvPr>
        </p:nvSpPr>
        <p:spPr>
          <a:xfrm>
            <a:off x="565150" y="2160016"/>
            <a:ext cx="3609983" cy="360121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59E00AC-DF6C-D548-8A06-D6269BDB0A41}"/>
              </a:ext>
            </a:extLst>
          </p:cNvPr>
          <p:cNvSpPr>
            <a:spLocks noGrp="1"/>
          </p:cNvSpPr>
          <p:nvPr>
            <p:ph type="dt" sz="half" idx="10"/>
          </p:nvPr>
        </p:nvSpPr>
        <p:spPr/>
        <p:txBody>
          <a:bodyPr/>
          <a:lstStyle/>
          <a:p>
            <a:fld id="{A5B0A250-5CC0-1746-B209-08E8B0DAE6AF}" type="datetimeFigureOut">
              <a:rPr lang="en-US" smtClean="0"/>
              <a:t>2/8/2023</a:t>
            </a:fld>
            <a:endParaRPr lang="en-US" dirty="0"/>
          </a:p>
        </p:txBody>
      </p:sp>
      <p:sp>
        <p:nvSpPr>
          <p:cNvPr id="6" name="Footer Placeholder 5">
            <a:extLst>
              <a:ext uri="{FF2B5EF4-FFF2-40B4-BE49-F238E27FC236}">
                <a16:creationId xmlns:a16="http://schemas.microsoft.com/office/drawing/2014/main" id="{F8ED113B-57D4-9A4F-BFE0-2A3963B425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0D9954-FA18-8948-AA52-21CED059476D}"/>
              </a:ext>
            </a:extLst>
          </p:cNvPr>
          <p:cNvSpPr>
            <a:spLocks noGrp="1"/>
          </p:cNvSpPr>
          <p:nvPr>
            <p:ph type="sldNum" sz="quarter" idx="12"/>
          </p:nvPr>
        </p:nvSpPr>
        <p:spPr/>
        <p:txBody>
          <a:bodyPr/>
          <a:lstStyle/>
          <a:p>
            <a:fld id="{49ABCAEC-7D34-E549-A96E-FCEDAADBE4B0}" type="slidenum">
              <a:rPr lang="en-US" smtClean="0"/>
              <a:t>‹#›</a:t>
            </a:fld>
            <a:endParaRPr lang="en-US"/>
          </a:p>
        </p:txBody>
      </p:sp>
      <p:cxnSp>
        <p:nvCxnSpPr>
          <p:cNvPr id="8" name="Straight Connector 7">
            <a:extLst>
              <a:ext uri="{FF2B5EF4-FFF2-40B4-BE49-F238E27FC236}">
                <a16:creationId xmlns:a16="http://schemas.microsoft.com/office/drawing/2014/main" id="{5E3EB25D-2379-5040-B990-1C99B0B7D931}"/>
              </a:ext>
            </a:extLst>
          </p:cNvPr>
          <p:cNvCxnSpPr>
            <a:cxnSpLocks/>
          </p:cNvCxnSpPr>
          <p:nvPr/>
        </p:nvCxnSpPr>
        <p:spPr>
          <a:xfrm>
            <a:off x="565150" y="6087110"/>
            <a:ext cx="11058344"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7688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0D98E2-86CE-4D4F-9F8F-17C83D19A271}"/>
              </a:ext>
            </a:extLst>
          </p:cNvPr>
          <p:cNvSpPr>
            <a:spLocks noGrp="1"/>
          </p:cNvSpPr>
          <p:nvPr>
            <p:ph type="title"/>
          </p:nvPr>
        </p:nvSpPr>
        <p:spPr>
          <a:xfrm>
            <a:off x="565150" y="770890"/>
            <a:ext cx="7335835" cy="1268984"/>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8804B4F2-48A4-A140-B59B-7A2ED9FD4653}"/>
              </a:ext>
            </a:extLst>
          </p:cNvPr>
          <p:cNvSpPr>
            <a:spLocks noGrp="1"/>
          </p:cNvSpPr>
          <p:nvPr>
            <p:ph type="body" idx="1"/>
          </p:nvPr>
        </p:nvSpPr>
        <p:spPr>
          <a:xfrm>
            <a:off x="565150" y="2160016"/>
            <a:ext cx="7335835" cy="360121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FCF4A7E-D5FF-BF48-8E01-8F46150ABFD5}"/>
              </a:ext>
            </a:extLst>
          </p:cNvPr>
          <p:cNvSpPr>
            <a:spLocks noGrp="1"/>
          </p:cNvSpPr>
          <p:nvPr>
            <p:ph type="dt" sz="half" idx="2"/>
          </p:nvPr>
        </p:nvSpPr>
        <p:spPr>
          <a:xfrm>
            <a:off x="566928" y="457200"/>
            <a:ext cx="3608205" cy="365125"/>
          </a:xfrm>
          <a:prstGeom prst="rect">
            <a:avLst/>
          </a:prstGeom>
        </p:spPr>
        <p:txBody>
          <a:bodyPr vert="horz" lIns="91440" tIns="45720" rIns="91440" bIns="45720" rtlCol="0" anchor="ctr"/>
          <a:lstStyle>
            <a:lvl1pPr algn="l">
              <a:defRPr sz="1050" b="0" i="0">
                <a:solidFill>
                  <a:schemeClr val="tx1">
                    <a:tint val="75000"/>
                  </a:schemeClr>
                </a:solidFill>
                <a:latin typeface="+mn-lt"/>
              </a:defRPr>
            </a:lvl1pPr>
          </a:lstStyle>
          <a:p>
            <a:fld id="{A5B0A250-5CC0-1746-B209-08E8B0DAE6AF}" type="datetimeFigureOut">
              <a:rPr lang="en-US" smtClean="0"/>
              <a:pPr/>
              <a:t>2/8/2023</a:t>
            </a:fld>
            <a:endParaRPr lang="en-US" dirty="0"/>
          </a:p>
        </p:txBody>
      </p:sp>
      <p:sp>
        <p:nvSpPr>
          <p:cNvPr id="5" name="Footer Placeholder 4">
            <a:extLst>
              <a:ext uri="{FF2B5EF4-FFF2-40B4-BE49-F238E27FC236}">
                <a16:creationId xmlns:a16="http://schemas.microsoft.com/office/drawing/2014/main" id="{CA131757-5039-BF46-B47A-50DA8FFBC078}"/>
              </a:ext>
            </a:extLst>
          </p:cNvPr>
          <p:cNvSpPr>
            <a:spLocks noGrp="1"/>
          </p:cNvSpPr>
          <p:nvPr>
            <p:ph type="ftr" sz="quarter" idx="3"/>
          </p:nvPr>
        </p:nvSpPr>
        <p:spPr>
          <a:xfrm>
            <a:off x="565150" y="6141085"/>
            <a:ext cx="3608205" cy="365125"/>
          </a:xfrm>
          <a:prstGeom prst="rect">
            <a:avLst/>
          </a:prstGeom>
        </p:spPr>
        <p:txBody>
          <a:bodyPr vert="horz" lIns="91440" tIns="45720" rIns="91440" bIns="45720" rtlCol="0" anchor="ctr"/>
          <a:lstStyle>
            <a:lvl1pPr algn="l">
              <a:defRPr sz="1050" b="0" i="0">
                <a:solidFill>
                  <a:schemeClr val="tx1">
                    <a:tint val="75000"/>
                  </a:schemeClr>
                </a:solidFill>
                <a:latin typeface="+mn-lt"/>
              </a:defRPr>
            </a:lvl1pPr>
          </a:lstStyle>
          <a:p>
            <a:endParaRPr lang="en-US" dirty="0"/>
          </a:p>
        </p:txBody>
      </p:sp>
      <p:sp>
        <p:nvSpPr>
          <p:cNvPr id="6" name="Slide Number Placeholder 5">
            <a:extLst>
              <a:ext uri="{FF2B5EF4-FFF2-40B4-BE49-F238E27FC236}">
                <a16:creationId xmlns:a16="http://schemas.microsoft.com/office/drawing/2014/main" id="{AA83FD16-4337-B940-905E-D20A26FD483A}"/>
              </a:ext>
            </a:extLst>
          </p:cNvPr>
          <p:cNvSpPr>
            <a:spLocks noGrp="1"/>
          </p:cNvSpPr>
          <p:nvPr>
            <p:ph type="sldNum" sz="quarter" idx="4"/>
          </p:nvPr>
        </p:nvSpPr>
        <p:spPr>
          <a:xfrm>
            <a:off x="10809678" y="6141085"/>
            <a:ext cx="813816" cy="365125"/>
          </a:xfrm>
          <a:prstGeom prst="rect">
            <a:avLst/>
          </a:prstGeom>
        </p:spPr>
        <p:txBody>
          <a:bodyPr vert="horz" lIns="91440" tIns="45720" rIns="91440" bIns="45720" rtlCol="0" anchor="ctr"/>
          <a:lstStyle>
            <a:lvl1pPr algn="r">
              <a:defRPr sz="1050" b="0" i="0">
                <a:solidFill>
                  <a:schemeClr val="tx1">
                    <a:tint val="75000"/>
                  </a:schemeClr>
                </a:solidFill>
                <a:latin typeface="+mn-lt"/>
              </a:defRPr>
            </a:lvl1pPr>
          </a:lstStyle>
          <a:p>
            <a:fld id="{49ABCAEC-7D34-E549-A96E-FCEDAADBE4B0}" type="slidenum">
              <a:rPr lang="en-US" smtClean="0"/>
              <a:pPr/>
              <a:t>‹#›</a:t>
            </a:fld>
            <a:endParaRPr lang="en-US" dirty="0"/>
          </a:p>
        </p:txBody>
      </p:sp>
    </p:spTree>
    <p:extLst>
      <p:ext uri="{BB962C8B-B14F-4D97-AF65-F5344CB8AC3E}">
        <p14:creationId xmlns:p14="http://schemas.microsoft.com/office/powerpoint/2010/main" val="2494078504"/>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100000"/>
        </a:lnSpc>
        <a:spcBef>
          <a:spcPct val="0"/>
        </a:spcBef>
        <a:buNone/>
        <a:defRPr sz="4000" b="1"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900"/>
        </a:spcBef>
        <a:buFont typeface="Arial" panose="020B0604020202020204" pitchFamily="34" charset="0"/>
        <a:buChar char="•"/>
        <a:defRPr sz="2400" b="0" i="0" kern="1200">
          <a:solidFill>
            <a:schemeClr val="tx1"/>
          </a:solidFill>
          <a:latin typeface="+mn-lt"/>
          <a:ea typeface="+mn-ea"/>
          <a:cs typeface="+mn-cs"/>
        </a:defRPr>
      </a:lvl1pPr>
      <a:lvl2pPr marL="685800" indent="-228600" algn="l" defTabSz="914400" rtl="0" eaLnBrk="1" latinLnBrk="0" hangingPunct="1">
        <a:lnSpc>
          <a:spcPct val="100000"/>
        </a:lnSpc>
        <a:spcBef>
          <a:spcPts val="900"/>
        </a:spcBef>
        <a:buFont typeface="Arial" panose="020B0604020202020204" pitchFamily="34" charset="0"/>
        <a:buChar char="•"/>
        <a:defRPr sz="2000" b="0" i="0" kern="1200">
          <a:solidFill>
            <a:schemeClr val="tx1"/>
          </a:solidFill>
          <a:latin typeface="+mn-lt"/>
          <a:ea typeface="+mn-ea"/>
          <a:cs typeface="+mn-cs"/>
        </a:defRPr>
      </a:lvl2pPr>
      <a:lvl3pPr marL="1143000" indent="-228600" algn="l" defTabSz="914400" rtl="0" eaLnBrk="1" latinLnBrk="0" hangingPunct="1">
        <a:lnSpc>
          <a:spcPct val="100000"/>
        </a:lnSpc>
        <a:spcBef>
          <a:spcPts val="900"/>
        </a:spcBef>
        <a:buFont typeface="Arial" panose="020B0604020202020204" pitchFamily="34" charset="0"/>
        <a:buChar char="•"/>
        <a:defRPr sz="1800" b="0" i="0" kern="1200">
          <a:solidFill>
            <a:schemeClr val="tx1"/>
          </a:solidFill>
          <a:latin typeface="+mn-lt"/>
          <a:ea typeface="+mn-ea"/>
          <a:cs typeface="+mn-cs"/>
        </a:defRPr>
      </a:lvl3pPr>
      <a:lvl4pPr marL="1600200" indent="-228600" algn="l" defTabSz="914400" rtl="0" eaLnBrk="1" latinLnBrk="0" hangingPunct="1">
        <a:lnSpc>
          <a:spcPct val="100000"/>
        </a:lnSpc>
        <a:spcBef>
          <a:spcPts val="900"/>
        </a:spcBef>
        <a:buFont typeface="Arial" panose="020B0604020202020204" pitchFamily="34" charset="0"/>
        <a:buChar char="•"/>
        <a:defRPr sz="1600" b="0" i="0" kern="1200">
          <a:solidFill>
            <a:schemeClr val="tx1"/>
          </a:solidFill>
          <a:latin typeface="+mn-lt"/>
          <a:ea typeface="+mn-ea"/>
          <a:cs typeface="+mn-cs"/>
        </a:defRPr>
      </a:lvl4pPr>
      <a:lvl5pPr marL="2057400" indent="-228600" algn="l" defTabSz="914400" rtl="0" eaLnBrk="1" latinLnBrk="0" hangingPunct="1">
        <a:lnSpc>
          <a:spcPct val="100000"/>
        </a:lnSpc>
        <a:spcBef>
          <a:spcPts val="900"/>
        </a:spcBef>
        <a:buFont typeface="Arial" panose="020B0604020202020204" pitchFamily="34" charset="0"/>
        <a:buChar char="•"/>
        <a:defRPr sz="1400" b="0" i="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nhs.uk/live-well/exercise/" TargetMode="External"/><Relationship Id="rId2" Type="http://schemas.openxmlformats.org/officeDocument/2006/relationships/hyperlink" Target="https://www.nhs.uk/live-well/eat-well/" TargetMode="External"/><Relationship Id="rId1" Type="http://schemas.openxmlformats.org/officeDocument/2006/relationships/slideLayout" Target="../slideLayouts/slideLayout2.xml"/><Relationship Id="rId4" Type="http://schemas.openxmlformats.org/officeDocument/2006/relationships/hyperlink" Target="https://www.nhs.uk/live-well/healthy-weight/bmi-calculator/"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s://www.nhs.uk/conditions/type-2-diabete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nhs.uk/conditions/type-1-diabetes/learning-to-count-carbohydrates/doing-a-type-1-diabetes-cours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diabetes.org.uk/"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nhs.uk/medicines/metformin/" TargetMode="External"/><Relationship Id="rId2" Type="http://schemas.openxmlformats.org/officeDocument/2006/relationships/hyperlink" Target="https://www.nhs.uk/conditions/type-2-diabetes/food-and-keeping-active/" TargetMode="External"/><Relationship Id="rId1" Type="http://schemas.openxmlformats.org/officeDocument/2006/relationships/slideLayout" Target="../slideLayouts/slideLayout2.xml"/><Relationship Id="rId4" Type="http://schemas.openxmlformats.org/officeDocument/2006/relationships/hyperlink" Target="https://www.nhs.uk/conditions/type-2-diabetes/health-problems/" TargetMode="External"/></Relationships>
</file>

<file path=ppt/slides/_rels/slide22.xml.rels><?xml version="1.0" encoding="UTF-8" standalone="yes"?>
<Relationships xmlns="http://schemas.openxmlformats.org/package/2006/relationships"><Relationship Id="rId8" Type="http://schemas.openxmlformats.org/officeDocument/2006/relationships/hyperlink" Target="https://www.nhs.uk/medicines/dapagliflozin/" TargetMode="External"/><Relationship Id="rId3" Type="http://schemas.openxmlformats.org/officeDocument/2006/relationships/hyperlink" Target="https://www.nhs.uk/medicines/gliclazide/" TargetMode="External"/><Relationship Id="rId7" Type="http://schemas.openxmlformats.org/officeDocument/2006/relationships/hyperlink" Target="https://www.nhs.uk/medicines/pioglitazone/" TargetMode="External"/><Relationship Id="rId2" Type="http://schemas.openxmlformats.org/officeDocument/2006/relationships/hyperlink" Target="https://www.nhs.uk/medicines/metformin/" TargetMode="External"/><Relationship Id="rId1" Type="http://schemas.openxmlformats.org/officeDocument/2006/relationships/slideLayout" Target="../slideLayouts/slideLayout2.xml"/><Relationship Id="rId6" Type="http://schemas.openxmlformats.org/officeDocument/2006/relationships/hyperlink" Target="https://www.nhs.uk/medicines/linagliptin/" TargetMode="External"/><Relationship Id="rId5" Type="http://schemas.openxmlformats.org/officeDocument/2006/relationships/hyperlink" Target="https://www.nhs.uk/medicines/alogliptin/" TargetMode="External"/><Relationship Id="rId4" Type="http://schemas.openxmlformats.org/officeDocument/2006/relationships/hyperlink" Target="https://www.nhs.uk/medicines/glimepiride/" TargetMode="External"/><Relationship Id="rId9" Type="http://schemas.openxmlformats.org/officeDocument/2006/relationships/hyperlink" Target="https://www.nhs.uk/medicines/empagliflozin/" TargetMode="External"/></Relationships>
</file>

<file path=ppt/slides/_rels/slide23.xml.rels><?xml version="1.0" encoding="UTF-8" standalone="yes"?>
<Relationships xmlns="http://schemas.openxmlformats.org/package/2006/relationships"><Relationship Id="rId2" Type="http://schemas.openxmlformats.org/officeDocument/2006/relationships/hyperlink" Target="https://www.nhs.uk/conditions/type-2-diabetes/going-regular-check-up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diabetes.org.uk/Guide-to-diabetes/Managing-your-diabetes/Exercise/"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diabetes.org.uk/Guide-to-diabetes/Enjoy-food/Eating-with-diabetes/Whats-your-healthy-weight/" TargetMode="External"/><Relationship Id="rId2" Type="http://schemas.openxmlformats.org/officeDocument/2006/relationships/hyperlink" Target="https://www.nhs.uk/live-well/healthy-weight/bmi-calculator/" TargetMode="External"/><Relationship Id="rId1" Type="http://schemas.openxmlformats.org/officeDocument/2006/relationships/slideLayout" Target="../slideLayouts/slideLayout2.xml"/><Relationship Id="rId4" Type="http://schemas.openxmlformats.org/officeDocument/2006/relationships/hyperlink" Target="https://www.diabetes.org.uk/guide-to-diabetes/enjoy-food/eating-with-diabetes/whats-your-healthy-weight/low-calorie-diets"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www.nhs.uk/conditions/stroke/" TargetMode="External"/><Relationship Id="rId2" Type="http://schemas.openxmlformats.org/officeDocument/2006/relationships/hyperlink" Target="https://www.nhs.uk/conditions/coronary-heart-disease/"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diabetes.org.uk/Guide-to-diabetes/Complications/Fee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nhs.uk/conditions/type-2-diabetes/" TargetMode="External"/><Relationship Id="rId2" Type="http://schemas.openxmlformats.org/officeDocument/2006/relationships/hyperlink" Target="https://www.nhs.uk/conditions/type-1-diabetes/"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nhs.uk/conditions/diabetic-retinopathy/" TargetMode="External"/><Relationship Id="rId2" Type="http://schemas.openxmlformats.org/officeDocument/2006/relationships/hyperlink" Target="https://www.nhs.uk/conditions/diabetic-eye-screening/"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nhs.uk/conditions/heart-palpitations/" TargetMode="External"/><Relationship Id="rId2" Type="http://schemas.openxmlformats.org/officeDocument/2006/relationships/hyperlink" Target="https://www.nhs.uk/conditions/dizziness/"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www.nhs.uk/medicines/gliclazide/"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www.nhs.uk/conditions/type-1-diabetes/managing-blood-glucose-levels/continuous-glucose-monitoring-cgm-and-flash/"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www.nhs.uk/conditions/first-aid/recovery-position/"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www.nhs.uk/conditions/type-1-diabetes/managing-blood-glucose-levels/hypoglycaemia-hypos/" TargetMode="External"/><Relationship Id="rId2" Type="http://schemas.openxmlformats.org/officeDocument/2006/relationships/hyperlink" Target="https://www.nhs.uk/conditions/type-1-diabetes/managing-blood-glucose-levels/hyperglycaemia/"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s://www.nhs.uk/conditions/type-1-diabetes/managing-insulin/insulin-pump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nhs.uk/conditions/vaginal-thrush/" TargetMode="External"/><Relationship Id="rId2" Type="http://schemas.openxmlformats.org/officeDocument/2006/relationships/hyperlink" Target="https://www.nhs.uk/conditions/thirs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https://www.youtube.com/embed/wZAjVQWbMlE?feature=oembe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EFE82FE-7465-AE46-88DF-34D347E83B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olorized light photo effects">
            <a:extLst>
              <a:ext uri="{FF2B5EF4-FFF2-40B4-BE49-F238E27FC236}">
                <a16:creationId xmlns:a16="http://schemas.microsoft.com/office/drawing/2014/main" id="{D9599DE2-474A-5391-398F-1750D22A401C}"/>
              </a:ext>
            </a:extLst>
          </p:cNvPr>
          <p:cNvPicPr>
            <a:picLocks noChangeAspect="1"/>
          </p:cNvPicPr>
          <p:nvPr/>
        </p:nvPicPr>
        <p:blipFill rotWithShape="1">
          <a:blip r:embed="rId2"/>
          <a:srcRect t="1990" b="13740"/>
          <a:stretch/>
        </p:blipFill>
        <p:spPr>
          <a:xfrm>
            <a:off x="20" y="1"/>
            <a:ext cx="12191980" cy="6857999"/>
          </a:xfrm>
          <a:prstGeom prst="rect">
            <a:avLst/>
          </a:prstGeom>
        </p:spPr>
      </p:pic>
      <p:sp>
        <p:nvSpPr>
          <p:cNvPr id="11" name="Rectangle">
            <a:extLst>
              <a:ext uri="{FF2B5EF4-FFF2-40B4-BE49-F238E27FC236}">
                <a16:creationId xmlns:a16="http://schemas.microsoft.com/office/drawing/2014/main" id="{B4F75AE3-A3AC-DE4C-98FE-EC9DC3BF8D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5267217" cy="6858000"/>
          </a:xfrm>
          <a:prstGeom prst="rect">
            <a:avLst/>
          </a:prstGeom>
          <a:gradFill flip="none" rotWithShape="1">
            <a:gsLst>
              <a:gs pos="31000">
                <a:schemeClr val="bg1">
                  <a:alpha val="80000"/>
                </a:schemeClr>
              </a:gs>
              <a:gs pos="0">
                <a:schemeClr val="bg1"/>
              </a:gs>
              <a:gs pos="100000">
                <a:schemeClr val="bg1">
                  <a:alpha val="34000"/>
                </a:schemeClr>
              </a:gs>
            </a:gsLst>
            <a:path path="circle">
              <a:fillToRect r="100000" b="100000"/>
            </a:path>
            <a:tileRect l="-100000" t="-100000"/>
          </a:gradFill>
          <a:ln w="12700">
            <a:miter lim="400000"/>
          </a:ln>
        </p:spPr>
        <p:txBody>
          <a:bodyPr lIns="50800" tIns="50800" rIns="50800" bIns="50800" anchor="ctr"/>
          <a:lstStyle/>
          <a:p>
            <a:pPr algn="ctr"/>
            <a:endParaRPr sz="2600" cap="all" dirty="0">
              <a:solidFill>
                <a:srgbClr val="FFFFFF"/>
              </a:solidFill>
              <a:sym typeface="Avenir Next"/>
            </a:endParaRPr>
          </a:p>
        </p:txBody>
      </p:sp>
      <p:sp>
        <p:nvSpPr>
          <p:cNvPr id="2" name="Title 1">
            <a:extLst>
              <a:ext uri="{FF2B5EF4-FFF2-40B4-BE49-F238E27FC236}">
                <a16:creationId xmlns:a16="http://schemas.microsoft.com/office/drawing/2014/main" id="{A45F2299-71F3-987F-FFEB-667D313A7620}"/>
              </a:ext>
            </a:extLst>
          </p:cNvPr>
          <p:cNvSpPr>
            <a:spLocks noGrp="1"/>
          </p:cNvSpPr>
          <p:nvPr>
            <p:ph type="ctrTitle"/>
          </p:nvPr>
        </p:nvSpPr>
        <p:spPr>
          <a:xfrm>
            <a:off x="565151" y="768334"/>
            <a:ext cx="4134538" cy="2866405"/>
          </a:xfrm>
        </p:spPr>
        <p:txBody>
          <a:bodyPr>
            <a:normAutofit/>
          </a:bodyPr>
          <a:lstStyle/>
          <a:p>
            <a:r>
              <a:rPr lang="en-GB" sz="5400" dirty="0"/>
              <a:t>Diabetes </a:t>
            </a:r>
          </a:p>
        </p:txBody>
      </p:sp>
      <p:sp>
        <p:nvSpPr>
          <p:cNvPr id="3" name="Subtitle 2">
            <a:extLst>
              <a:ext uri="{FF2B5EF4-FFF2-40B4-BE49-F238E27FC236}">
                <a16:creationId xmlns:a16="http://schemas.microsoft.com/office/drawing/2014/main" id="{B94640D9-4B08-90AF-6EEC-92978E8507AC}"/>
              </a:ext>
            </a:extLst>
          </p:cNvPr>
          <p:cNvSpPr>
            <a:spLocks noGrp="1"/>
          </p:cNvSpPr>
          <p:nvPr>
            <p:ph type="subTitle" idx="1"/>
          </p:nvPr>
        </p:nvSpPr>
        <p:spPr>
          <a:xfrm>
            <a:off x="565151" y="4283239"/>
            <a:ext cx="4134538" cy="1475177"/>
          </a:xfrm>
        </p:spPr>
        <p:txBody>
          <a:bodyPr>
            <a:normAutofit/>
          </a:bodyPr>
          <a:lstStyle/>
          <a:p>
            <a:r>
              <a:rPr lang="en-GB" dirty="0"/>
              <a:t>Written by Gary Woodward</a:t>
            </a:r>
          </a:p>
          <a:p>
            <a:r>
              <a:rPr lang="en-GB" dirty="0"/>
              <a:t>For G Care Consultants</a:t>
            </a:r>
          </a:p>
        </p:txBody>
      </p:sp>
      <p:cxnSp>
        <p:nvCxnSpPr>
          <p:cNvPr id="13" name="Straight Connector 12">
            <a:extLst>
              <a:ext uri="{FF2B5EF4-FFF2-40B4-BE49-F238E27FC236}">
                <a16:creationId xmlns:a16="http://schemas.microsoft.com/office/drawing/2014/main" id="{41C79BB7-CCAB-2243-9830-5569626C4D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5150" y="6087110"/>
            <a:ext cx="4134538"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44406D7A-DB1A-D940-8AD1-93FAF9DD71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291746" y="0"/>
            <a:ext cx="1900254" cy="6858000"/>
            <a:chOff x="10291746" y="0"/>
            <a:chExt cx="1900254" cy="6858000"/>
          </a:xfrm>
        </p:grpSpPr>
        <p:sp>
          <p:nvSpPr>
            <p:cNvPr id="16" name="Freeform 40">
              <a:extLst>
                <a:ext uri="{FF2B5EF4-FFF2-40B4-BE49-F238E27FC236}">
                  <a16:creationId xmlns:a16="http://schemas.microsoft.com/office/drawing/2014/main" id="{D0F85DF7-431B-BE45-B932-0E22FC3F84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5829" y="809310"/>
              <a:ext cx="536171" cy="1124839"/>
            </a:xfrm>
            <a:custGeom>
              <a:avLst/>
              <a:gdLst>
                <a:gd name="connsiteX0" fmla="*/ 536171 w 536171"/>
                <a:gd name="connsiteY0" fmla="*/ 0 h 1124839"/>
                <a:gd name="connsiteX1" fmla="*/ 536171 w 536171"/>
                <a:gd name="connsiteY1" fmla="*/ 1124839 h 1124839"/>
                <a:gd name="connsiteX2" fmla="*/ 451423 w 536171"/>
                <a:gd name="connsiteY2" fmla="*/ 1116295 h 1124839"/>
                <a:gd name="connsiteX3" fmla="*/ 0 w 536171"/>
                <a:gd name="connsiteY3" fmla="*/ 562419 h 1124839"/>
                <a:gd name="connsiteX4" fmla="*/ 451423 w 536171"/>
                <a:gd name="connsiteY4" fmla="*/ 8543 h 11248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171" h="1124839">
                  <a:moveTo>
                    <a:pt x="536171" y="0"/>
                  </a:moveTo>
                  <a:lnTo>
                    <a:pt x="536171" y="1124839"/>
                  </a:lnTo>
                  <a:lnTo>
                    <a:pt x="451423" y="1116295"/>
                  </a:lnTo>
                  <a:cubicBezTo>
                    <a:pt x="193797" y="1063577"/>
                    <a:pt x="0" y="835630"/>
                    <a:pt x="0" y="562419"/>
                  </a:cubicBezTo>
                  <a:cubicBezTo>
                    <a:pt x="0" y="289208"/>
                    <a:pt x="193797" y="61261"/>
                    <a:pt x="451423" y="8543"/>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41">
              <a:extLst>
                <a:ext uri="{FF2B5EF4-FFF2-40B4-BE49-F238E27FC236}">
                  <a16:creationId xmlns:a16="http://schemas.microsoft.com/office/drawing/2014/main" id="{BEA0AA89-2965-2A44-B84E-51C748B2D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1748" y="0"/>
              <a:ext cx="1130725" cy="565362"/>
            </a:xfrm>
            <a:custGeom>
              <a:avLst/>
              <a:gdLst>
                <a:gd name="connsiteX0" fmla="*/ 0 w 1130725"/>
                <a:gd name="connsiteY0" fmla="*/ 0 h 565362"/>
                <a:gd name="connsiteX1" fmla="*/ 25420 w 1130725"/>
                <a:gd name="connsiteY1" fmla="*/ 0 h 565362"/>
                <a:gd name="connsiteX2" fmla="*/ 36369 w 1130725"/>
                <a:gd name="connsiteY2" fmla="*/ 108609 h 565362"/>
                <a:gd name="connsiteX3" fmla="*/ 565363 w 1130725"/>
                <a:gd name="connsiteY3" fmla="*/ 539750 h 565362"/>
                <a:gd name="connsiteX4" fmla="*/ 1094356 w 1130725"/>
                <a:gd name="connsiteY4" fmla="*/ 108609 h 565362"/>
                <a:gd name="connsiteX5" fmla="*/ 1105305 w 1130725"/>
                <a:gd name="connsiteY5" fmla="*/ 0 h 565362"/>
                <a:gd name="connsiteX6" fmla="*/ 1130725 w 1130725"/>
                <a:gd name="connsiteY6" fmla="*/ 0 h 565362"/>
                <a:gd name="connsiteX7" fmla="*/ 565363 w 1130725"/>
                <a:gd name="connsiteY7" fmla="*/ 565362 h 565362"/>
                <a:gd name="connsiteX8" fmla="*/ 0 w 1130725"/>
                <a:gd name="connsiteY8" fmla="*/ 0 h 565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30725" h="565362">
                  <a:moveTo>
                    <a:pt x="0" y="0"/>
                  </a:moveTo>
                  <a:lnTo>
                    <a:pt x="25420" y="0"/>
                  </a:lnTo>
                  <a:lnTo>
                    <a:pt x="36369" y="108609"/>
                  </a:lnTo>
                  <a:cubicBezTo>
                    <a:pt x="86718" y="354660"/>
                    <a:pt x="304425" y="539750"/>
                    <a:pt x="565363" y="539750"/>
                  </a:cubicBezTo>
                  <a:cubicBezTo>
                    <a:pt x="826300" y="539750"/>
                    <a:pt x="1044007" y="354660"/>
                    <a:pt x="1094356" y="108609"/>
                  </a:cubicBezTo>
                  <a:lnTo>
                    <a:pt x="1105305" y="0"/>
                  </a:lnTo>
                  <a:lnTo>
                    <a:pt x="1130725" y="0"/>
                  </a:lnTo>
                  <a:cubicBezTo>
                    <a:pt x="1130725" y="312241"/>
                    <a:pt x="877604" y="565362"/>
                    <a:pt x="565363" y="565362"/>
                  </a:cubicBezTo>
                  <a:cubicBezTo>
                    <a:pt x="253121" y="565362"/>
                    <a:pt x="0" y="312241"/>
                    <a:pt x="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42">
              <a:extLst>
                <a:ext uri="{FF2B5EF4-FFF2-40B4-BE49-F238E27FC236}">
                  <a16:creationId xmlns:a16="http://schemas.microsoft.com/office/drawing/2014/main" id="{7EC47259-887A-FD48-989C-42BC5A3C98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6578" y="0"/>
              <a:ext cx="535422" cy="562344"/>
            </a:xfrm>
            <a:custGeom>
              <a:avLst/>
              <a:gdLst>
                <a:gd name="connsiteX0" fmla="*/ 0 w 535422"/>
                <a:gd name="connsiteY0" fmla="*/ 0 h 562344"/>
                <a:gd name="connsiteX1" fmla="*/ 25421 w 535422"/>
                <a:gd name="connsiteY1" fmla="*/ 0 h 562344"/>
                <a:gd name="connsiteX2" fmla="*/ 36370 w 535422"/>
                <a:gd name="connsiteY2" fmla="*/ 108609 h 562344"/>
                <a:gd name="connsiteX3" fmla="*/ 469781 w 535422"/>
                <a:gd name="connsiteY3" fmla="*/ 531316 h 562344"/>
                <a:gd name="connsiteX4" fmla="*/ 535422 w 535422"/>
                <a:gd name="connsiteY4" fmla="*/ 537108 h 562344"/>
                <a:gd name="connsiteX5" fmla="*/ 535422 w 535422"/>
                <a:gd name="connsiteY5" fmla="*/ 562344 h 562344"/>
                <a:gd name="connsiteX6" fmla="*/ 451424 w 535422"/>
                <a:gd name="connsiteY6" fmla="*/ 553876 h 562344"/>
                <a:gd name="connsiteX7" fmla="*/ 0 w 535422"/>
                <a:gd name="connsiteY7" fmla="*/ 0 h 562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5422" h="562344">
                  <a:moveTo>
                    <a:pt x="0" y="0"/>
                  </a:moveTo>
                  <a:lnTo>
                    <a:pt x="25421" y="0"/>
                  </a:lnTo>
                  <a:lnTo>
                    <a:pt x="36370" y="108609"/>
                  </a:lnTo>
                  <a:cubicBezTo>
                    <a:pt x="80425" y="323904"/>
                    <a:pt x="252614" y="492525"/>
                    <a:pt x="469781" y="531316"/>
                  </a:cubicBezTo>
                  <a:lnTo>
                    <a:pt x="535422" y="537108"/>
                  </a:lnTo>
                  <a:lnTo>
                    <a:pt x="535422" y="562344"/>
                  </a:lnTo>
                  <a:lnTo>
                    <a:pt x="451424" y="553876"/>
                  </a:lnTo>
                  <a:cubicBezTo>
                    <a:pt x="193797" y="501158"/>
                    <a:pt x="0" y="273211"/>
                    <a:pt x="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43">
              <a:extLst>
                <a:ext uri="{FF2B5EF4-FFF2-40B4-BE49-F238E27FC236}">
                  <a16:creationId xmlns:a16="http://schemas.microsoft.com/office/drawing/2014/main" id="{16E261C3-18BE-934F-8A2B-59BE70AE2F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6578" y="2181112"/>
              <a:ext cx="535422" cy="1124687"/>
            </a:xfrm>
            <a:custGeom>
              <a:avLst/>
              <a:gdLst>
                <a:gd name="connsiteX0" fmla="*/ 535422 w 535422"/>
                <a:gd name="connsiteY0" fmla="*/ 0 h 1124687"/>
                <a:gd name="connsiteX1" fmla="*/ 535422 w 535422"/>
                <a:gd name="connsiteY1" fmla="*/ 25186 h 1124687"/>
                <a:gd name="connsiteX2" fmla="*/ 456541 w 535422"/>
                <a:gd name="connsiteY2" fmla="*/ 33138 h 1124687"/>
                <a:gd name="connsiteX3" fmla="*/ 25399 w 535422"/>
                <a:gd name="connsiteY3" fmla="*/ 562130 h 1124687"/>
                <a:gd name="connsiteX4" fmla="*/ 456541 w 535422"/>
                <a:gd name="connsiteY4" fmla="*/ 1091123 h 1124687"/>
                <a:gd name="connsiteX5" fmla="*/ 535422 w 535422"/>
                <a:gd name="connsiteY5" fmla="*/ 1099075 h 1124687"/>
                <a:gd name="connsiteX6" fmla="*/ 535422 w 535422"/>
                <a:gd name="connsiteY6" fmla="*/ 1124687 h 1124687"/>
                <a:gd name="connsiteX7" fmla="*/ 451423 w 535422"/>
                <a:gd name="connsiteY7" fmla="*/ 1116219 h 1124687"/>
                <a:gd name="connsiteX8" fmla="*/ 0 w 535422"/>
                <a:gd name="connsiteY8" fmla="*/ 562343 h 1124687"/>
                <a:gd name="connsiteX9" fmla="*/ 451423 w 535422"/>
                <a:gd name="connsiteY9" fmla="*/ 8468 h 1124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5422" h="1124687">
                  <a:moveTo>
                    <a:pt x="535422" y="0"/>
                  </a:moveTo>
                  <a:lnTo>
                    <a:pt x="535422" y="25186"/>
                  </a:lnTo>
                  <a:lnTo>
                    <a:pt x="456541" y="33138"/>
                  </a:lnTo>
                  <a:cubicBezTo>
                    <a:pt x="210489" y="83487"/>
                    <a:pt x="25399" y="301194"/>
                    <a:pt x="25399" y="562130"/>
                  </a:cubicBezTo>
                  <a:cubicBezTo>
                    <a:pt x="25399" y="823067"/>
                    <a:pt x="210489" y="1040774"/>
                    <a:pt x="456541" y="1091123"/>
                  </a:cubicBezTo>
                  <a:lnTo>
                    <a:pt x="535422" y="1099075"/>
                  </a:lnTo>
                  <a:lnTo>
                    <a:pt x="535422" y="1124687"/>
                  </a:lnTo>
                  <a:lnTo>
                    <a:pt x="451423" y="1116219"/>
                  </a:lnTo>
                  <a:cubicBezTo>
                    <a:pt x="193797" y="1063501"/>
                    <a:pt x="0" y="835554"/>
                    <a:pt x="0" y="562343"/>
                  </a:cubicBezTo>
                  <a:cubicBezTo>
                    <a:pt x="0" y="289132"/>
                    <a:pt x="193797" y="61185"/>
                    <a:pt x="451423" y="8468"/>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44">
              <a:extLst>
                <a:ext uri="{FF2B5EF4-FFF2-40B4-BE49-F238E27FC236}">
                  <a16:creationId xmlns:a16="http://schemas.microsoft.com/office/drawing/2014/main" id="{35A2267B-0862-A24E-87D2-6CE5187CF9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91746" y="806365"/>
              <a:ext cx="1130726" cy="1130724"/>
            </a:xfrm>
            <a:custGeom>
              <a:avLst/>
              <a:gdLst>
                <a:gd name="connsiteX0" fmla="*/ 565363 w 1130726"/>
                <a:gd name="connsiteY0" fmla="*/ 25186 h 1130724"/>
                <a:gd name="connsiteX1" fmla="*/ 25399 w 1130726"/>
                <a:gd name="connsiteY1" fmla="*/ 565149 h 1130724"/>
                <a:gd name="connsiteX2" fmla="*/ 565363 w 1130726"/>
                <a:gd name="connsiteY2" fmla="*/ 1105112 h 1130724"/>
                <a:gd name="connsiteX3" fmla="*/ 1105327 w 1130726"/>
                <a:gd name="connsiteY3" fmla="*/ 565149 h 1130724"/>
                <a:gd name="connsiteX4" fmla="*/ 565363 w 1130726"/>
                <a:gd name="connsiteY4" fmla="*/ 25186 h 1130724"/>
                <a:gd name="connsiteX5" fmla="*/ 565363 w 1130726"/>
                <a:gd name="connsiteY5" fmla="*/ 0 h 1130724"/>
                <a:gd name="connsiteX6" fmla="*/ 1130726 w 1130726"/>
                <a:gd name="connsiteY6" fmla="*/ 565362 h 1130724"/>
                <a:gd name="connsiteX7" fmla="*/ 565363 w 1130726"/>
                <a:gd name="connsiteY7" fmla="*/ 1130724 h 1130724"/>
                <a:gd name="connsiteX8" fmla="*/ 0 w 1130726"/>
                <a:gd name="connsiteY8" fmla="*/ 565362 h 1130724"/>
                <a:gd name="connsiteX9" fmla="*/ 565363 w 1130726"/>
                <a:gd name="connsiteY9" fmla="*/ 0 h 1130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30726" h="1130724">
                  <a:moveTo>
                    <a:pt x="565363" y="25186"/>
                  </a:moveTo>
                  <a:cubicBezTo>
                    <a:pt x="267149" y="25186"/>
                    <a:pt x="25399" y="266936"/>
                    <a:pt x="25399" y="565149"/>
                  </a:cubicBezTo>
                  <a:cubicBezTo>
                    <a:pt x="25399" y="863362"/>
                    <a:pt x="267149" y="1105112"/>
                    <a:pt x="565363" y="1105112"/>
                  </a:cubicBezTo>
                  <a:cubicBezTo>
                    <a:pt x="863577" y="1105112"/>
                    <a:pt x="1105327" y="863362"/>
                    <a:pt x="1105327" y="565149"/>
                  </a:cubicBezTo>
                  <a:cubicBezTo>
                    <a:pt x="1105327" y="266936"/>
                    <a:pt x="863577" y="25186"/>
                    <a:pt x="565363" y="25186"/>
                  </a:cubicBezTo>
                  <a:close/>
                  <a:moveTo>
                    <a:pt x="565363" y="0"/>
                  </a:moveTo>
                  <a:cubicBezTo>
                    <a:pt x="877604" y="0"/>
                    <a:pt x="1130726" y="253121"/>
                    <a:pt x="1130726" y="565362"/>
                  </a:cubicBezTo>
                  <a:cubicBezTo>
                    <a:pt x="1130726" y="877603"/>
                    <a:pt x="877604" y="1130724"/>
                    <a:pt x="565363" y="1130724"/>
                  </a:cubicBezTo>
                  <a:cubicBezTo>
                    <a:pt x="253122" y="1130724"/>
                    <a:pt x="0" y="877603"/>
                    <a:pt x="0" y="565362"/>
                  </a:cubicBezTo>
                  <a:cubicBezTo>
                    <a:pt x="0" y="253121"/>
                    <a:pt x="253122" y="0"/>
                    <a:pt x="565363"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45">
              <a:extLst>
                <a:ext uri="{FF2B5EF4-FFF2-40B4-BE49-F238E27FC236}">
                  <a16:creationId xmlns:a16="http://schemas.microsoft.com/office/drawing/2014/main" id="{A404A0DE-A076-8C4E-B8D4-EBC9453377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6578" y="3552837"/>
              <a:ext cx="535422" cy="1124688"/>
            </a:xfrm>
            <a:custGeom>
              <a:avLst/>
              <a:gdLst>
                <a:gd name="connsiteX0" fmla="*/ 535422 w 535422"/>
                <a:gd name="connsiteY0" fmla="*/ 0 h 1124688"/>
                <a:gd name="connsiteX1" fmla="*/ 535422 w 535422"/>
                <a:gd name="connsiteY1" fmla="*/ 25186 h 1124688"/>
                <a:gd name="connsiteX2" fmla="*/ 456541 w 535422"/>
                <a:gd name="connsiteY2" fmla="*/ 33138 h 1124688"/>
                <a:gd name="connsiteX3" fmla="*/ 25399 w 535422"/>
                <a:gd name="connsiteY3" fmla="*/ 562131 h 1124688"/>
                <a:gd name="connsiteX4" fmla="*/ 456541 w 535422"/>
                <a:gd name="connsiteY4" fmla="*/ 1091124 h 1124688"/>
                <a:gd name="connsiteX5" fmla="*/ 535422 w 535422"/>
                <a:gd name="connsiteY5" fmla="*/ 1099076 h 1124688"/>
                <a:gd name="connsiteX6" fmla="*/ 535422 w 535422"/>
                <a:gd name="connsiteY6" fmla="*/ 1124688 h 1124688"/>
                <a:gd name="connsiteX7" fmla="*/ 451423 w 535422"/>
                <a:gd name="connsiteY7" fmla="*/ 1116220 h 1124688"/>
                <a:gd name="connsiteX8" fmla="*/ 0 w 535422"/>
                <a:gd name="connsiteY8" fmla="*/ 562344 h 1124688"/>
                <a:gd name="connsiteX9" fmla="*/ 451423 w 535422"/>
                <a:gd name="connsiteY9" fmla="*/ 8468 h 1124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35422" h="1124688">
                  <a:moveTo>
                    <a:pt x="535422" y="0"/>
                  </a:moveTo>
                  <a:lnTo>
                    <a:pt x="535422" y="25186"/>
                  </a:lnTo>
                  <a:lnTo>
                    <a:pt x="456541" y="33138"/>
                  </a:lnTo>
                  <a:cubicBezTo>
                    <a:pt x="210489" y="83488"/>
                    <a:pt x="25399" y="301195"/>
                    <a:pt x="25399" y="562131"/>
                  </a:cubicBezTo>
                  <a:cubicBezTo>
                    <a:pt x="25399" y="823068"/>
                    <a:pt x="210489" y="1040775"/>
                    <a:pt x="456541" y="1091124"/>
                  </a:cubicBezTo>
                  <a:lnTo>
                    <a:pt x="535422" y="1099076"/>
                  </a:lnTo>
                  <a:lnTo>
                    <a:pt x="535422" y="1124688"/>
                  </a:lnTo>
                  <a:lnTo>
                    <a:pt x="451423" y="1116220"/>
                  </a:lnTo>
                  <a:cubicBezTo>
                    <a:pt x="193797" y="1063502"/>
                    <a:pt x="0" y="835555"/>
                    <a:pt x="0" y="562344"/>
                  </a:cubicBezTo>
                  <a:cubicBezTo>
                    <a:pt x="0" y="289133"/>
                    <a:pt x="193797" y="61186"/>
                    <a:pt x="451423" y="8468"/>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53">
              <a:extLst>
                <a:ext uri="{FF2B5EF4-FFF2-40B4-BE49-F238E27FC236}">
                  <a16:creationId xmlns:a16="http://schemas.microsoft.com/office/drawing/2014/main" id="{9EED6D73-C275-3347-BB66-C839642572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56642" y="6295916"/>
              <a:ext cx="535358" cy="562084"/>
            </a:xfrm>
            <a:custGeom>
              <a:avLst/>
              <a:gdLst>
                <a:gd name="connsiteX0" fmla="*/ 535358 w 535358"/>
                <a:gd name="connsiteY0" fmla="*/ 0 h 562084"/>
                <a:gd name="connsiteX1" fmla="*/ 535358 w 535358"/>
                <a:gd name="connsiteY1" fmla="*/ 25186 h 562084"/>
                <a:gd name="connsiteX2" fmla="*/ 469717 w 535358"/>
                <a:gd name="connsiteY2" fmla="*/ 30978 h 562084"/>
                <a:gd name="connsiteX3" fmla="*/ 36306 w 535358"/>
                <a:gd name="connsiteY3" fmla="*/ 453686 h 562084"/>
                <a:gd name="connsiteX4" fmla="*/ 25378 w 535358"/>
                <a:gd name="connsiteY4" fmla="*/ 562084 h 562084"/>
                <a:gd name="connsiteX5" fmla="*/ 0 w 535358"/>
                <a:gd name="connsiteY5" fmla="*/ 562084 h 562084"/>
                <a:gd name="connsiteX6" fmla="*/ 11423 w 535358"/>
                <a:gd name="connsiteY6" fmla="*/ 448780 h 562084"/>
                <a:gd name="connsiteX7" fmla="*/ 465221 w 535358"/>
                <a:gd name="connsiteY7" fmla="*/ 6189 h 562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5358" h="562084">
                  <a:moveTo>
                    <a:pt x="535358" y="0"/>
                  </a:moveTo>
                  <a:lnTo>
                    <a:pt x="535358" y="25186"/>
                  </a:lnTo>
                  <a:lnTo>
                    <a:pt x="469717" y="30978"/>
                  </a:lnTo>
                  <a:cubicBezTo>
                    <a:pt x="252550" y="69769"/>
                    <a:pt x="80361" y="238391"/>
                    <a:pt x="36306" y="453686"/>
                  </a:cubicBezTo>
                  <a:lnTo>
                    <a:pt x="25378" y="562084"/>
                  </a:lnTo>
                  <a:lnTo>
                    <a:pt x="0" y="562084"/>
                  </a:lnTo>
                  <a:lnTo>
                    <a:pt x="11423" y="448780"/>
                  </a:lnTo>
                  <a:cubicBezTo>
                    <a:pt x="57551" y="223357"/>
                    <a:pt x="237840" y="46805"/>
                    <a:pt x="465221" y="6189"/>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Tree>
    <p:extLst>
      <p:ext uri="{BB962C8B-B14F-4D97-AF65-F5344CB8AC3E}">
        <p14:creationId xmlns:p14="http://schemas.microsoft.com/office/powerpoint/2010/main" val="261892798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DACBE-6703-3EDC-A117-4F757DAF6CF9}"/>
              </a:ext>
            </a:extLst>
          </p:cNvPr>
          <p:cNvSpPr>
            <a:spLocks noGrp="1"/>
          </p:cNvSpPr>
          <p:nvPr>
            <p:ph type="title"/>
          </p:nvPr>
        </p:nvSpPr>
        <p:spPr/>
        <p:txBody>
          <a:bodyPr/>
          <a:lstStyle/>
          <a:p>
            <a:r>
              <a:rPr lang="en-GB" dirty="0"/>
              <a:t>Living with diabetes</a:t>
            </a:r>
          </a:p>
        </p:txBody>
      </p:sp>
      <p:sp>
        <p:nvSpPr>
          <p:cNvPr id="3" name="Content Placeholder 2">
            <a:extLst>
              <a:ext uri="{FF2B5EF4-FFF2-40B4-BE49-F238E27FC236}">
                <a16:creationId xmlns:a16="http://schemas.microsoft.com/office/drawing/2014/main" id="{4623C993-1EE9-EB87-E3DA-056BD7CB929A}"/>
              </a:ext>
            </a:extLst>
          </p:cNvPr>
          <p:cNvSpPr>
            <a:spLocks noGrp="1"/>
          </p:cNvSpPr>
          <p:nvPr>
            <p:ph idx="1"/>
          </p:nvPr>
        </p:nvSpPr>
        <p:spPr>
          <a:xfrm>
            <a:off x="565150" y="1661652"/>
            <a:ext cx="7575960" cy="4099576"/>
          </a:xfrm>
        </p:spPr>
        <p:txBody>
          <a:bodyPr>
            <a:normAutofit/>
          </a:bodyPr>
          <a:lstStyle/>
          <a:p>
            <a:pPr algn="l"/>
            <a:r>
              <a:rPr lang="en-GB" b="0" i="0" dirty="0">
                <a:solidFill>
                  <a:srgbClr val="212B32"/>
                </a:solidFill>
                <a:effectLst/>
                <a:latin typeface="Frutiger W01"/>
              </a:rPr>
              <a:t>If you're diagnosed with diabetes, you'll need to </a:t>
            </a:r>
            <a:r>
              <a:rPr lang="en-GB" b="0" i="0" dirty="0">
                <a:solidFill>
                  <a:srgbClr val="005EB8"/>
                </a:solidFill>
                <a:effectLst/>
                <a:latin typeface="Frutiger W01"/>
                <a:hlinkClick r:id="rId2"/>
              </a:rPr>
              <a:t>eat healthily</a:t>
            </a:r>
            <a:r>
              <a:rPr lang="en-GB" b="0" i="0" dirty="0">
                <a:solidFill>
                  <a:srgbClr val="212B32"/>
                </a:solidFill>
                <a:effectLst/>
                <a:latin typeface="Frutiger W01"/>
              </a:rPr>
              <a:t>, take </a:t>
            </a:r>
            <a:r>
              <a:rPr lang="en-GB" b="0" i="0" dirty="0">
                <a:solidFill>
                  <a:srgbClr val="005EB8"/>
                </a:solidFill>
                <a:effectLst/>
                <a:latin typeface="Frutiger W01"/>
                <a:hlinkClick r:id="rId3"/>
              </a:rPr>
              <a:t>regular exercise</a:t>
            </a:r>
            <a:r>
              <a:rPr lang="en-GB" b="0" i="0" dirty="0">
                <a:solidFill>
                  <a:srgbClr val="212B32"/>
                </a:solidFill>
                <a:effectLst/>
                <a:latin typeface="Frutiger W01"/>
              </a:rPr>
              <a:t> and carry out regular blood tests to ensure your blood glucose levels stay balanced.</a:t>
            </a:r>
          </a:p>
          <a:p>
            <a:pPr algn="l"/>
            <a:r>
              <a:rPr lang="en-GB" b="0" i="0" dirty="0">
                <a:solidFill>
                  <a:srgbClr val="212B32"/>
                </a:solidFill>
                <a:effectLst/>
                <a:latin typeface="Frutiger W01"/>
              </a:rPr>
              <a:t>You can use the </a:t>
            </a:r>
            <a:r>
              <a:rPr lang="en-GB" b="0" i="0" dirty="0">
                <a:solidFill>
                  <a:srgbClr val="005EB8"/>
                </a:solidFill>
                <a:effectLst/>
                <a:latin typeface="Frutiger W01"/>
                <a:hlinkClick r:id="rId4"/>
              </a:rPr>
              <a:t>BMI healthy weight calculator</a:t>
            </a:r>
            <a:r>
              <a:rPr lang="en-GB" b="0" i="0" dirty="0">
                <a:solidFill>
                  <a:srgbClr val="212B32"/>
                </a:solidFill>
                <a:effectLst/>
                <a:latin typeface="Frutiger W01"/>
              </a:rPr>
              <a:t> to check whether you're a healthy weight.</a:t>
            </a:r>
          </a:p>
          <a:p>
            <a:pPr algn="l"/>
            <a:r>
              <a:rPr lang="en-GB" b="0" i="0" dirty="0">
                <a:solidFill>
                  <a:srgbClr val="212B32"/>
                </a:solidFill>
                <a:effectLst/>
                <a:latin typeface="Frutiger W01"/>
              </a:rPr>
              <a:t>People diagnosed with type 1 diabetes also require regular insulin injections for the rest of their life.</a:t>
            </a:r>
          </a:p>
          <a:p>
            <a:pPr algn="l"/>
            <a:r>
              <a:rPr lang="en-GB" b="0" i="0" dirty="0">
                <a:solidFill>
                  <a:srgbClr val="212B32"/>
                </a:solidFill>
                <a:effectLst/>
                <a:latin typeface="Frutiger W01"/>
              </a:rPr>
              <a:t>As type 2 diabetes is a progressive condition, medicine may eventually be required, usually in the form of tablets.</a:t>
            </a:r>
          </a:p>
          <a:p>
            <a:endParaRPr lang="en-GB" dirty="0"/>
          </a:p>
        </p:txBody>
      </p:sp>
    </p:spTree>
    <p:extLst>
      <p:ext uri="{BB962C8B-B14F-4D97-AF65-F5344CB8AC3E}">
        <p14:creationId xmlns:p14="http://schemas.microsoft.com/office/powerpoint/2010/main" val="9596395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BFB48-81D2-112B-6192-8E85A839C9CB}"/>
              </a:ext>
            </a:extLst>
          </p:cNvPr>
          <p:cNvSpPr>
            <a:spLocks noGrp="1"/>
          </p:cNvSpPr>
          <p:nvPr>
            <p:ph type="title"/>
          </p:nvPr>
        </p:nvSpPr>
        <p:spPr/>
        <p:txBody>
          <a:bodyPr>
            <a:normAutofit fontScale="90000"/>
          </a:bodyPr>
          <a:lstStyle/>
          <a:p>
            <a:r>
              <a:rPr lang="en-GB" dirty="0"/>
              <a:t>Type 1 diabetes </a:t>
            </a:r>
            <a:br>
              <a:rPr lang="en-GB" dirty="0"/>
            </a:br>
            <a:endParaRPr lang="en-GB" dirty="0"/>
          </a:p>
        </p:txBody>
      </p:sp>
      <p:sp>
        <p:nvSpPr>
          <p:cNvPr id="3" name="Content Placeholder 2">
            <a:extLst>
              <a:ext uri="{FF2B5EF4-FFF2-40B4-BE49-F238E27FC236}">
                <a16:creationId xmlns:a16="http://schemas.microsoft.com/office/drawing/2014/main" id="{48FBD1BE-C44F-C683-050F-67B1B6586A3F}"/>
              </a:ext>
            </a:extLst>
          </p:cNvPr>
          <p:cNvSpPr>
            <a:spLocks noGrp="1"/>
          </p:cNvSpPr>
          <p:nvPr>
            <p:ph idx="1"/>
          </p:nvPr>
        </p:nvSpPr>
        <p:spPr/>
        <p:txBody>
          <a:bodyPr>
            <a:normAutofit fontScale="92500" lnSpcReduction="20000"/>
          </a:bodyPr>
          <a:lstStyle/>
          <a:p>
            <a:pPr algn="l"/>
            <a:r>
              <a:rPr lang="en-GB" b="0" i="0" dirty="0">
                <a:solidFill>
                  <a:srgbClr val="212B32"/>
                </a:solidFill>
                <a:effectLst/>
                <a:latin typeface="Frutiger W01"/>
              </a:rPr>
              <a:t>Type 1 diabetes causes the level of glucose (sugar) in your blood to become too high.</a:t>
            </a:r>
          </a:p>
          <a:p>
            <a:pPr algn="l"/>
            <a:r>
              <a:rPr lang="en-GB" b="0" i="0" dirty="0">
                <a:solidFill>
                  <a:srgbClr val="212B32"/>
                </a:solidFill>
                <a:effectLst/>
                <a:latin typeface="Frutiger W01"/>
              </a:rPr>
              <a:t>It happens when your body cannot produce enough of a hormone called insulin, which controls blood glucose.</a:t>
            </a:r>
          </a:p>
          <a:p>
            <a:pPr algn="l"/>
            <a:r>
              <a:rPr lang="en-GB" b="0" i="0" dirty="0">
                <a:solidFill>
                  <a:srgbClr val="212B32"/>
                </a:solidFill>
                <a:effectLst/>
                <a:latin typeface="Frutiger W01"/>
              </a:rPr>
              <a:t>You need to take insulin every day to keep your blood glucose levels under control.</a:t>
            </a:r>
          </a:p>
          <a:p>
            <a:pPr algn="l"/>
            <a:r>
              <a:rPr lang="en-GB" b="0" i="0" dirty="0">
                <a:solidFill>
                  <a:srgbClr val="212B32"/>
                </a:solidFill>
                <a:effectLst/>
                <a:latin typeface="Frutiger W01"/>
              </a:rPr>
              <a:t>Managing type 1 diabetes can take time to get used to, but you can still do all the things you enjoy. This guide is here to help.</a:t>
            </a:r>
          </a:p>
          <a:p>
            <a:pPr algn="l"/>
            <a:r>
              <a:rPr lang="en-GB" b="0" i="0" dirty="0">
                <a:solidFill>
                  <a:srgbClr val="212B32"/>
                </a:solidFill>
                <a:effectLst/>
                <a:latin typeface="Frutiger W01"/>
              </a:rPr>
              <a:t>Type 1 diabetes is not linked with age or being overweight – these things are linked with </a:t>
            </a:r>
            <a:r>
              <a:rPr lang="en-GB" b="0" i="0" dirty="0">
                <a:solidFill>
                  <a:srgbClr val="005EB8"/>
                </a:solidFill>
                <a:effectLst/>
                <a:latin typeface="Frutiger W01"/>
                <a:hlinkClick r:id="rId2"/>
              </a:rPr>
              <a:t>type 2 diabetes</a:t>
            </a:r>
            <a:r>
              <a:rPr lang="en-GB" b="0" i="0" dirty="0">
                <a:solidFill>
                  <a:srgbClr val="212B32"/>
                </a:solidFill>
                <a:effectLst/>
                <a:latin typeface="Frutiger W01"/>
              </a:rPr>
              <a:t>.</a:t>
            </a:r>
          </a:p>
          <a:p>
            <a:endParaRPr lang="en-GB" dirty="0"/>
          </a:p>
        </p:txBody>
      </p:sp>
    </p:spTree>
    <p:extLst>
      <p:ext uri="{BB962C8B-B14F-4D97-AF65-F5344CB8AC3E}">
        <p14:creationId xmlns:p14="http://schemas.microsoft.com/office/powerpoint/2010/main" val="759855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890C7-F241-380F-067F-464E08A9BB5F}"/>
              </a:ext>
            </a:extLst>
          </p:cNvPr>
          <p:cNvSpPr>
            <a:spLocks noGrp="1"/>
          </p:cNvSpPr>
          <p:nvPr>
            <p:ph type="title"/>
          </p:nvPr>
        </p:nvSpPr>
        <p:spPr/>
        <p:txBody>
          <a:bodyPr>
            <a:normAutofit fontScale="90000"/>
          </a:bodyPr>
          <a:lstStyle/>
          <a:p>
            <a:r>
              <a:rPr lang="en-GB" dirty="0"/>
              <a:t>Type 1 diabetes – health problems</a:t>
            </a:r>
          </a:p>
        </p:txBody>
      </p:sp>
      <p:sp>
        <p:nvSpPr>
          <p:cNvPr id="3" name="Content Placeholder 2">
            <a:extLst>
              <a:ext uri="{FF2B5EF4-FFF2-40B4-BE49-F238E27FC236}">
                <a16:creationId xmlns:a16="http://schemas.microsoft.com/office/drawing/2014/main" id="{9D2E2A3D-4FD9-DBDD-F79D-5A6681463081}"/>
              </a:ext>
            </a:extLst>
          </p:cNvPr>
          <p:cNvSpPr>
            <a:spLocks noGrp="1"/>
          </p:cNvSpPr>
          <p:nvPr>
            <p:ph idx="1"/>
          </p:nvPr>
        </p:nvSpPr>
        <p:spPr>
          <a:xfrm>
            <a:off x="565150" y="2160015"/>
            <a:ext cx="8470695" cy="4270281"/>
          </a:xfrm>
        </p:spPr>
        <p:txBody>
          <a:bodyPr>
            <a:normAutofit fontScale="77500" lnSpcReduction="20000"/>
          </a:bodyPr>
          <a:lstStyle/>
          <a:p>
            <a:pPr algn="l"/>
            <a:r>
              <a:rPr lang="en-GB" b="0" i="0" dirty="0">
                <a:solidFill>
                  <a:srgbClr val="212B32"/>
                </a:solidFill>
                <a:effectLst/>
                <a:latin typeface="Frutiger W01"/>
              </a:rPr>
              <a:t>Diabetes can increase your chance of getting other health problems.</a:t>
            </a:r>
          </a:p>
          <a:p>
            <a:pPr algn="l"/>
            <a:r>
              <a:rPr lang="en-GB" b="0" i="0" dirty="0">
                <a:solidFill>
                  <a:srgbClr val="212B32"/>
                </a:solidFill>
                <a:effectLst/>
                <a:latin typeface="Frutiger W01"/>
              </a:rPr>
              <a:t>Problems will not start immediately, but constant high blood glucose levels can lead to:</a:t>
            </a:r>
          </a:p>
          <a:p>
            <a:pPr algn="l">
              <a:buFont typeface="Arial" panose="020B0604020202020204" pitchFamily="34" charset="0"/>
              <a:buChar char="•"/>
            </a:pPr>
            <a:r>
              <a:rPr lang="en-GB" b="0" i="0" dirty="0">
                <a:solidFill>
                  <a:srgbClr val="212B32"/>
                </a:solidFill>
                <a:effectLst/>
                <a:latin typeface="Frutiger W01"/>
              </a:rPr>
              <a:t>heart disease and stroke</a:t>
            </a:r>
          </a:p>
          <a:p>
            <a:pPr algn="l">
              <a:buFont typeface="Arial" panose="020B0604020202020204" pitchFamily="34" charset="0"/>
              <a:buChar char="•"/>
            </a:pPr>
            <a:r>
              <a:rPr lang="en-GB" b="0" i="0" dirty="0">
                <a:solidFill>
                  <a:srgbClr val="212B32"/>
                </a:solidFill>
                <a:effectLst/>
                <a:latin typeface="Frutiger W01"/>
              </a:rPr>
              <a:t>foot and circulation problems</a:t>
            </a:r>
          </a:p>
          <a:p>
            <a:pPr algn="l">
              <a:buFont typeface="Arial" panose="020B0604020202020204" pitchFamily="34" charset="0"/>
              <a:buChar char="•"/>
            </a:pPr>
            <a:r>
              <a:rPr lang="en-GB" b="0" i="0" dirty="0">
                <a:solidFill>
                  <a:srgbClr val="212B32"/>
                </a:solidFill>
                <a:effectLst/>
                <a:latin typeface="Frutiger W01"/>
              </a:rPr>
              <a:t>sight problems and blindness</a:t>
            </a:r>
          </a:p>
          <a:p>
            <a:pPr algn="l">
              <a:buFont typeface="Arial" panose="020B0604020202020204" pitchFamily="34" charset="0"/>
              <a:buChar char="•"/>
            </a:pPr>
            <a:r>
              <a:rPr lang="en-GB" b="0" i="0" dirty="0">
                <a:solidFill>
                  <a:srgbClr val="212B32"/>
                </a:solidFill>
                <a:effectLst/>
                <a:latin typeface="Frutiger W01"/>
              </a:rPr>
              <a:t>pain and loss of feeling (nerve damage)</a:t>
            </a:r>
          </a:p>
          <a:p>
            <a:pPr algn="l">
              <a:buFont typeface="Arial" panose="020B0604020202020204" pitchFamily="34" charset="0"/>
              <a:buChar char="•"/>
            </a:pPr>
            <a:r>
              <a:rPr lang="en-GB" b="0" i="0" dirty="0">
                <a:solidFill>
                  <a:srgbClr val="212B32"/>
                </a:solidFill>
                <a:effectLst/>
                <a:latin typeface="Frutiger W01"/>
              </a:rPr>
              <a:t>kidney problems</a:t>
            </a:r>
          </a:p>
          <a:p>
            <a:pPr algn="l">
              <a:buFont typeface="Arial" panose="020B0604020202020204" pitchFamily="34" charset="0"/>
              <a:buChar char="•"/>
            </a:pPr>
            <a:r>
              <a:rPr lang="en-GB" b="0" i="0" dirty="0">
                <a:solidFill>
                  <a:srgbClr val="212B32"/>
                </a:solidFill>
                <a:effectLst/>
                <a:latin typeface="Frutiger W01"/>
              </a:rPr>
              <a:t>gum disease</a:t>
            </a:r>
          </a:p>
          <a:p>
            <a:pPr algn="l"/>
            <a:r>
              <a:rPr lang="en-GB" b="1" i="0" dirty="0">
                <a:solidFill>
                  <a:srgbClr val="212B32"/>
                </a:solidFill>
                <a:effectLst/>
                <a:latin typeface="Frutiger W01"/>
              </a:rPr>
              <a:t>Important</a:t>
            </a:r>
          </a:p>
          <a:p>
            <a:pPr algn="l"/>
            <a:r>
              <a:rPr lang="en-GB" b="0" i="0" dirty="0">
                <a:solidFill>
                  <a:srgbClr val="212B32"/>
                </a:solidFill>
                <a:effectLst/>
                <a:latin typeface="Frutiger W01"/>
              </a:rPr>
              <a:t>Keeping stable blood sugar levels, going to your diabetes appointments and </a:t>
            </a:r>
            <a:r>
              <a:rPr lang="en-GB" b="0" i="0" dirty="0">
                <a:solidFill>
                  <a:srgbClr val="005EB8"/>
                </a:solidFill>
                <a:effectLst/>
                <a:latin typeface="Frutiger W01"/>
                <a:hlinkClick r:id="rId2"/>
              </a:rPr>
              <a:t>doing a diabetes course</a:t>
            </a:r>
            <a:r>
              <a:rPr lang="en-GB" b="0" i="0" dirty="0">
                <a:solidFill>
                  <a:srgbClr val="212B32"/>
                </a:solidFill>
                <a:effectLst/>
                <a:latin typeface="Frutiger W01"/>
              </a:rPr>
              <a:t> is the best way to lower your chance of getting health problems.</a:t>
            </a:r>
          </a:p>
          <a:p>
            <a:endParaRPr lang="en-GB" dirty="0"/>
          </a:p>
        </p:txBody>
      </p:sp>
    </p:spTree>
    <p:extLst>
      <p:ext uri="{BB962C8B-B14F-4D97-AF65-F5344CB8AC3E}">
        <p14:creationId xmlns:p14="http://schemas.microsoft.com/office/powerpoint/2010/main" val="1139692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21B63-D99F-6BC8-CAD1-F3713332D34C}"/>
              </a:ext>
            </a:extLst>
          </p:cNvPr>
          <p:cNvSpPr>
            <a:spLocks noGrp="1"/>
          </p:cNvSpPr>
          <p:nvPr>
            <p:ph type="title"/>
          </p:nvPr>
        </p:nvSpPr>
        <p:spPr/>
        <p:txBody>
          <a:bodyPr/>
          <a:lstStyle/>
          <a:p>
            <a:r>
              <a:rPr lang="en-GB" dirty="0"/>
              <a:t>Type 1 diabetes – If ill </a:t>
            </a:r>
          </a:p>
        </p:txBody>
      </p:sp>
      <p:sp>
        <p:nvSpPr>
          <p:cNvPr id="3" name="Content Placeholder 2">
            <a:extLst>
              <a:ext uri="{FF2B5EF4-FFF2-40B4-BE49-F238E27FC236}">
                <a16:creationId xmlns:a16="http://schemas.microsoft.com/office/drawing/2014/main" id="{76991203-6464-C891-D89D-AA0970717618}"/>
              </a:ext>
            </a:extLst>
          </p:cNvPr>
          <p:cNvSpPr>
            <a:spLocks noGrp="1"/>
          </p:cNvSpPr>
          <p:nvPr>
            <p:ph idx="1"/>
          </p:nvPr>
        </p:nvSpPr>
        <p:spPr/>
        <p:txBody>
          <a:bodyPr>
            <a:normAutofit lnSpcReduction="10000"/>
          </a:bodyPr>
          <a:lstStyle/>
          <a:p>
            <a:pPr algn="l"/>
            <a:r>
              <a:rPr lang="en-GB" b="0" i="0" dirty="0">
                <a:solidFill>
                  <a:srgbClr val="212B32"/>
                </a:solidFill>
                <a:effectLst/>
                <a:latin typeface="Frutiger W01"/>
              </a:rPr>
              <a:t>Having type 1 diabetes does not mean you're likely to get ill more often than usual.</a:t>
            </a:r>
          </a:p>
          <a:p>
            <a:pPr algn="l"/>
            <a:r>
              <a:rPr lang="en-GB" b="0" i="0" dirty="0">
                <a:solidFill>
                  <a:srgbClr val="212B32"/>
                </a:solidFill>
                <a:effectLst/>
                <a:latin typeface="Frutiger W01"/>
              </a:rPr>
              <a:t>But if you do get ill, it can make your blood glucose higher or lower, so you'll have to take extra care, particularly if you're being sick, have diarrhoea or are not eating much.</a:t>
            </a:r>
          </a:p>
          <a:p>
            <a:pPr algn="l"/>
            <a:r>
              <a:rPr lang="en-GB" b="0" i="0" dirty="0">
                <a:solidFill>
                  <a:srgbClr val="212B32"/>
                </a:solidFill>
                <a:effectLst/>
                <a:latin typeface="Frutiger W01"/>
              </a:rPr>
              <a:t>Your care team will give you guidelines about how to adjust your insulin dose when you're ill. These are sometimes known as sick day rules.</a:t>
            </a:r>
          </a:p>
          <a:p>
            <a:endParaRPr lang="en-GB" dirty="0"/>
          </a:p>
        </p:txBody>
      </p:sp>
    </p:spTree>
    <p:extLst>
      <p:ext uri="{BB962C8B-B14F-4D97-AF65-F5344CB8AC3E}">
        <p14:creationId xmlns:p14="http://schemas.microsoft.com/office/powerpoint/2010/main" val="1918874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DF85D-9899-DAB2-2FC5-54B5E5F45199}"/>
              </a:ext>
            </a:extLst>
          </p:cNvPr>
          <p:cNvSpPr>
            <a:spLocks noGrp="1"/>
          </p:cNvSpPr>
          <p:nvPr>
            <p:ph type="title"/>
          </p:nvPr>
        </p:nvSpPr>
        <p:spPr/>
        <p:txBody>
          <a:bodyPr/>
          <a:lstStyle/>
          <a:p>
            <a:r>
              <a:rPr lang="en-GB" dirty="0"/>
              <a:t>Type 1 diabetes – If ill</a:t>
            </a:r>
          </a:p>
        </p:txBody>
      </p:sp>
      <p:sp>
        <p:nvSpPr>
          <p:cNvPr id="3" name="Content Placeholder 2">
            <a:extLst>
              <a:ext uri="{FF2B5EF4-FFF2-40B4-BE49-F238E27FC236}">
                <a16:creationId xmlns:a16="http://schemas.microsoft.com/office/drawing/2014/main" id="{C077216A-61EE-90F4-F82C-67FCB71BD1EB}"/>
              </a:ext>
            </a:extLst>
          </p:cNvPr>
          <p:cNvSpPr>
            <a:spLocks noGrp="1"/>
          </p:cNvSpPr>
          <p:nvPr>
            <p:ph idx="1"/>
          </p:nvPr>
        </p:nvSpPr>
        <p:spPr>
          <a:xfrm>
            <a:off x="565150" y="1700981"/>
            <a:ext cx="7890592" cy="4060247"/>
          </a:xfrm>
        </p:spPr>
        <p:txBody>
          <a:bodyPr>
            <a:normAutofit fontScale="70000" lnSpcReduction="20000"/>
          </a:bodyPr>
          <a:lstStyle/>
          <a:p>
            <a:pPr marL="0" indent="0" algn="l">
              <a:buNone/>
            </a:pPr>
            <a:r>
              <a:rPr lang="en-GB" b="1" i="0" dirty="0">
                <a:solidFill>
                  <a:srgbClr val="FFFFFF"/>
                </a:solidFill>
                <a:effectLst/>
                <a:latin typeface="Frutiger W01"/>
              </a:rPr>
              <a:t>D</a:t>
            </a:r>
          </a:p>
          <a:p>
            <a:pPr marL="0" indent="0" algn="l">
              <a:buNone/>
            </a:pPr>
            <a:r>
              <a:rPr lang="en-GB" b="0" i="0" dirty="0">
                <a:solidFill>
                  <a:srgbClr val="212B32"/>
                </a:solidFill>
                <a:effectLst/>
                <a:latin typeface="Frutiger W01"/>
              </a:rPr>
              <a:t>DO</a:t>
            </a:r>
          </a:p>
          <a:p>
            <a:pPr algn="l">
              <a:buFont typeface="Arial" panose="020B0604020202020204" pitchFamily="34" charset="0"/>
              <a:buChar char="•"/>
            </a:pPr>
            <a:r>
              <a:rPr lang="en-GB" b="0" i="0" dirty="0">
                <a:solidFill>
                  <a:srgbClr val="212B32"/>
                </a:solidFill>
                <a:effectLst/>
                <a:latin typeface="Frutiger W01"/>
              </a:rPr>
              <a:t>keep taking your insulin and adjust your dose if you need to</a:t>
            </a:r>
          </a:p>
          <a:p>
            <a:pPr algn="l">
              <a:buFont typeface="Arial" panose="020B0604020202020204" pitchFamily="34" charset="0"/>
              <a:buChar char="•"/>
            </a:pPr>
            <a:r>
              <a:rPr lang="en-GB" b="0" i="0" dirty="0">
                <a:solidFill>
                  <a:srgbClr val="212B32"/>
                </a:solidFill>
                <a:effectLst/>
                <a:latin typeface="Frutiger W01"/>
              </a:rPr>
              <a:t>test glucose more often than normal</a:t>
            </a:r>
          </a:p>
          <a:p>
            <a:pPr algn="l">
              <a:buFont typeface="Arial" panose="020B0604020202020204" pitchFamily="34" charset="0"/>
              <a:buChar char="•"/>
            </a:pPr>
            <a:r>
              <a:rPr lang="en-GB" b="0" i="0" dirty="0">
                <a:solidFill>
                  <a:srgbClr val="212B32"/>
                </a:solidFill>
                <a:effectLst/>
                <a:latin typeface="Frutiger W01"/>
              </a:rPr>
              <a:t>drink lots of water or sugar-free drinks to avoid dehydration</a:t>
            </a:r>
          </a:p>
          <a:p>
            <a:pPr algn="l">
              <a:buFont typeface="Arial" panose="020B0604020202020204" pitchFamily="34" charset="0"/>
              <a:buChar char="•"/>
            </a:pPr>
            <a:r>
              <a:rPr lang="en-GB" b="0" i="0" dirty="0">
                <a:solidFill>
                  <a:srgbClr val="212B32"/>
                </a:solidFill>
                <a:effectLst/>
                <a:latin typeface="Frutiger W01"/>
              </a:rPr>
              <a:t>check for ketones – you can get strips from your care team to test your pee</a:t>
            </a:r>
          </a:p>
          <a:p>
            <a:pPr algn="l">
              <a:buFont typeface="Arial" panose="020B0604020202020204" pitchFamily="34" charset="0"/>
              <a:buChar char="•"/>
            </a:pPr>
            <a:r>
              <a:rPr lang="en-GB" b="0" i="0" dirty="0">
                <a:solidFill>
                  <a:srgbClr val="212B32"/>
                </a:solidFill>
                <a:effectLst/>
                <a:latin typeface="Frutiger W01"/>
              </a:rPr>
              <a:t>try to eat – if you cannot eat, drink sugary or milky drinks, try ice cream, or suck on sweets</a:t>
            </a:r>
          </a:p>
          <a:p>
            <a:pPr algn="l">
              <a:buFont typeface="Arial" panose="020B0604020202020204" pitchFamily="34" charset="0"/>
              <a:buChar char="•"/>
            </a:pPr>
            <a:r>
              <a:rPr lang="en-GB" b="0" i="0" dirty="0">
                <a:solidFill>
                  <a:srgbClr val="212B32"/>
                </a:solidFill>
                <a:effectLst/>
                <a:latin typeface="Frutiger W01"/>
              </a:rPr>
              <a:t>contact your care team if you're not sure what to do</a:t>
            </a:r>
          </a:p>
          <a:p>
            <a:pPr algn="l"/>
            <a:r>
              <a:rPr lang="en-GB" b="1" i="0" dirty="0">
                <a:solidFill>
                  <a:srgbClr val="FFFFFF"/>
                </a:solidFill>
                <a:effectLst/>
                <a:latin typeface="Frutiger W01"/>
              </a:rPr>
              <a:t>Don’t</a:t>
            </a:r>
          </a:p>
          <a:p>
            <a:pPr marL="0" indent="0" algn="l">
              <a:buNone/>
            </a:pPr>
            <a:r>
              <a:rPr lang="en-GB" b="0" i="0" dirty="0">
                <a:solidFill>
                  <a:srgbClr val="212B32"/>
                </a:solidFill>
                <a:effectLst/>
                <a:latin typeface="Frutiger W01"/>
              </a:rPr>
              <a:t>DON’T </a:t>
            </a:r>
          </a:p>
          <a:p>
            <a:pPr algn="l">
              <a:buFont typeface="Arial" panose="020B0604020202020204" pitchFamily="34" charset="0"/>
              <a:buChar char="•"/>
            </a:pPr>
            <a:r>
              <a:rPr lang="en-GB" b="0" i="0" dirty="0">
                <a:solidFill>
                  <a:srgbClr val="212B32"/>
                </a:solidFill>
                <a:effectLst/>
                <a:latin typeface="Frutiger W01"/>
              </a:rPr>
              <a:t>do not worry about taking sugary medicine – small amounts will not matter</a:t>
            </a:r>
          </a:p>
          <a:p>
            <a:pPr algn="l">
              <a:buFont typeface="Arial" panose="020B0604020202020204" pitchFamily="34" charset="0"/>
              <a:buChar char="•"/>
            </a:pPr>
            <a:r>
              <a:rPr lang="en-GB" b="0" i="0" dirty="0">
                <a:solidFill>
                  <a:srgbClr val="212B32"/>
                </a:solidFill>
                <a:effectLst/>
                <a:latin typeface="Frutiger W01"/>
              </a:rPr>
              <a:t>do not have fizzy (carbonated) drinks – if not possible, let them go flat</a:t>
            </a:r>
          </a:p>
          <a:p>
            <a:endParaRPr lang="en-GB" dirty="0"/>
          </a:p>
        </p:txBody>
      </p:sp>
    </p:spTree>
    <p:extLst>
      <p:ext uri="{BB962C8B-B14F-4D97-AF65-F5344CB8AC3E}">
        <p14:creationId xmlns:p14="http://schemas.microsoft.com/office/powerpoint/2010/main" val="20281428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E1729-9A06-69E3-80D8-A9E07AB3A776}"/>
              </a:ext>
            </a:extLst>
          </p:cNvPr>
          <p:cNvSpPr>
            <a:spLocks noGrp="1"/>
          </p:cNvSpPr>
          <p:nvPr>
            <p:ph type="title"/>
          </p:nvPr>
        </p:nvSpPr>
        <p:spPr/>
        <p:txBody>
          <a:bodyPr/>
          <a:lstStyle/>
          <a:p>
            <a:r>
              <a:rPr kumimoji="0" lang="en-GB" sz="4000" b="1" i="0" u="none" strike="noStrike" kern="1200" cap="none" spc="0" normalizeH="0" baseline="0" noProof="0" dirty="0">
                <a:ln>
                  <a:noFill/>
                </a:ln>
                <a:solidFill>
                  <a:srgbClr val="000000"/>
                </a:solidFill>
                <a:effectLst/>
                <a:uLnTx/>
                <a:uFillTx/>
                <a:latin typeface="Neue Haas Grotesk Text Pro"/>
                <a:ea typeface="+mj-ea"/>
                <a:cs typeface="+mj-cs"/>
              </a:rPr>
              <a:t>Type 1 diabetes – If ill</a:t>
            </a:r>
            <a:endParaRPr lang="en-GB" dirty="0"/>
          </a:p>
        </p:txBody>
      </p:sp>
      <p:sp>
        <p:nvSpPr>
          <p:cNvPr id="3" name="Content Placeholder 2">
            <a:extLst>
              <a:ext uri="{FF2B5EF4-FFF2-40B4-BE49-F238E27FC236}">
                <a16:creationId xmlns:a16="http://schemas.microsoft.com/office/drawing/2014/main" id="{F839B57A-9AE2-019D-6EA4-C374F08672E7}"/>
              </a:ext>
            </a:extLst>
          </p:cNvPr>
          <p:cNvSpPr>
            <a:spLocks noGrp="1"/>
          </p:cNvSpPr>
          <p:nvPr>
            <p:ph idx="1"/>
          </p:nvPr>
        </p:nvSpPr>
        <p:spPr>
          <a:xfrm>
            <a:off x="565150" y="2160016"/>
            <a:ext cx="7634953" cy="3927094"/>
          </a:xfrm>
        </p:spPr>
        <p:txBody>
          <a:bodyPr>
            <a:normAutofit fontScale="62500" lnSpcReduction="20000"/>
          </a:bodyPr>
          <a:lstStyle/>
          <a:p>
            <a:pPr marL="0" indent="0">
              <a:buNone/>
            </a:pPr>
            <a:r>
              <a:rPr lang="en-GB" b="1" dirty="0">
                <a:effectLst/>
              </a:rPr>
              <a:t>Flu vaccine</a:t>
            </a:r>
          </a:p>
          <a:p>
            <a:r>
              <a:rPr lang="en-GB" dirty="0">
                <a:effectLst/>
              </a:rPr>
              <a:t>Get the flu vaccine every year. Everyone with type 1 diabetes can get it for free.</a:t>
            </a:r>
          </a:p>
          <a:p>
            <a:r>
              <a:rPr lang="en-GB" dirty="0">
                <a:effectLst/>
              </a:rPr>
              <a:t>Check with your GP surgery when they offer the flu vaccine.</a:t>
            </a:r>
          </a:p>
          <a:p>
            <a:pPr marL="0" indent="0">
              <a:buNone/>
            </a:pPr>
            <a:r>
              <a:rPr lang="en-GB" b="1" dirty="0">
                <a:effectLst/>
              </a:rPr>
              <a:t>Going to hospital</a:t>
            </a:r>
          </a:p>
          <a:p>
            <a:r>
              <a:rPr lang="en-GB" dirty="0">
                <a:effectLst/>
              </a:rPr>
              <a:t>If you end up in A&amp;E for something that is not diabetes, like a broken bone, tell staff as soon as you arrive that you have type 1 diabetes.</a:t>
            </a:r>
          </a:p>
          <a:p>
            <a:r>
              <a:rPr lang="en-GB" dirty="0">
                <a:effectLst/>
              </a:rPr>
              <a:t>Make sure staff know how important it is for you to have insulin and food containing carbs.</a:t>
            </a:r>
          </a:p>
          <a:p>
            <a:r>
              <a:rPr lang="en-GB" dirty="0">
                <a:effectLst/>
              </a:rPr>
              <a:t>If you cannot eat because you need a test or an operation, you should be able to get a glucose drip.</a:t>
            </a:r>
          </a:p>
          <a:p>
            <a:r>
              <a:rPr lang="en-GB" dirty="0">
                <a:effectLst/>
              </a:rPr>
              <a:t>If you need to stay in hospital, tell anyone who's treating you that you have diabetes – do not assume they'll know.</a:t>
            </a:r>
          </a:p>
          <a:p>
            <a:r>
              <a:rPr lang="en-GB" dirty="0">
                <a:effectLst/>
              </a:rPr>
              <a:t>Check your blood glucose levels more than usual. The stress of being in hospital and moving around less might make them higher.</a:t>
            </a:r>
          </a:p>
          <a:p>
            <a:endParaRPr lang="en-GB" dirty="0"/>
          </a:p>
        </p:txBody>
      </p:sp>
    </p:spTree>
    <p:extLst>
      <p:ext uri="{BB962C8B-B14F-4D97-AF65-F5344CB8AC3E}">
        <p14:creationId xmlns:p14="http://schemas.microsoft.com/office/powerpoint/2010/main" val="34942882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95C8F-914D-7157-6FB6-BA608FA4A887}"/>
              </a:ext>
            </a:extLst>
          </p:cNvPr>
          <p:cNvSpPr>
            <a:spLocks noGrp="1"/>
          </p:cNvSpPr>
          <p:nvPr>
            <p:ph type="title"/>
          </p:nvPr>
        </p:nvSpPr>
        <p:spPr/>
        <p:txBody>
          <a:bodyPr/>
          <a:lstStyle/>
          <a:p>
            <a:r>
              <a:rPr lang="en-GB" dirty="0"/>
              <a:t>Treating type 1 diabetes </a:t>
            </a:r>
          </a:p>
        </p:txBody>
      </p:sp>
      <p:sp>
        <p:nvSpPr>
          <p:cNvPr id="3" name="Content Placeholder 2">
            <a:extLst>
              <a:ext uri="{FF2B5EF4-FFF2-40B4-BE49-F238E27FC236}">
                <a16:creationId xmlns:a16="http://schemas.microsoft.com/office/drawing/2014/main" id="{A0258CCE-68FD-2EB8-3320-B7F7C224F587}"/>
              </a:ext>
            </a:extLst>
          </p:cNvPr>
          <p:cNvSpPr>
            <a:spLocks noGrp="1"/>
          </p:cNvSpPr>
          <p:nvPr>
            <p:ph idx="1"/>
          </p:nvPr>
        </p:nvSpPr>
        <p:spPr>
          <a:xfrm>
            <a:off x="565150" y="1917290"/>
            <a:ext cx="8126565" cy="4169820"/>
          </a:xfrm>
        </p:spPr>
        <p:txBody>
          <a:bodyPr>
            <a:normAutofit fontScale="70000" lnSpcReduction="20000"/>
          </a:bodyPr>
          <a:lstStyle/>
          <a:p>
            <a:r>
              <a:rPr lang="en-GB" dirty="0">
                <a:effectLst/>
              </a:rPr>
              <a:t>Insulin is a hormone made in your pancreas. It helps your body use glucose (sugar) for energy.</a:t>
            </a:r>
          </a:p>
          <a:p>
            <a:r>
              <a:rPr lang="en-GB" dirty="0">
                <a:effectLst/>
              </a:rPr>
              <a:t>In type 1 diabetes your pancreas no longer makes insulin, so you have to inject it to control your blood glucose levels.</a:t>
            </a:r>
          </a:p>
          <a:p>
            <a:r>
              <a:rPr lang="en-GB" dirty="0">
                <a:effectLst/>
              </a:rPr>
              <a:t>There are different types of insulin, taken at different times.</a:t>
            </a:r>
          </a:p>
          <a:p>
            <a:r>
              <a:rPr lang="en-GB" b="1" dirty="0">
                <a:effectLst/>
              </a:rPr>
              <a:t>Insulin taken once or twice a day</a:t>
            </a:r>
          </a:p>
          <a:p>
            <a:r>
              <a:rPr lang="en-GB" dirty="0">
                <a:effectLst/>
              </a:rPr>
              <a:t>This is called long-acting, background or basal insulin.</a:t>
            </a:r>
          </a:p>
          <a:p>
            <a:r>
              <a:rPr lang="en-GB" dirty="0">
                <a:effectLst/>
              </a:rPr>
              <a:t>It gives your body the insulin it needs whether you eat or not.</a:t>
            </a:r>
          </a:p>
          <a:p>
            <a:r>
              <a:rPr lang="en-GB" dirty="0">
                <a:effectLst/>
              </a:rPr>
              <a:t>Basal insulin should keep your blood glucose stable overnight and between meals.</a:t>
            </a:r>
          </a:p>
          <a:p>
            <a:r>
              <a:rPr lang="en-GB" b="1" dirty="0">
                <a:effectLst/>
              </a:rPr>
              <a:t>Insulin taken with food or drink</a:t>
            </a:r>
          </a:p>
          <a:p>
            <a:r>
              <a:rPr lang="en-GB" dirty="0">
                <a:effectLst/>
              </a:rPr>
              <a:t>This is called fast-acting, mealtime or bolus insulin.</a:t>
            </a:r>
          </a:p>
          <a:p>
            <a:r>
              <a:rPr lang="en-GB" dirty="0">
                <a:effectLst/>
              </a:rPr>
              <a:t>It helps reduce the rise in blood glucose caused by eating or drinking.</a:t>
            </a:r>
          </a:p>
          <a:p>
            <a:r>
              <a:rPr lang="en-GB" dirty="0">
                <a:effectLst/>
              </a:rPr>
              <a:t>You usually take it before a meal, snack or drink with carbohydrates in it.</a:t>
            </a:r>
          </a:p>
          <a:p>
            <a:endParaRPr lang="en-GB" dirty="0"/>
          </a:p>
        </p:txBody>
      </p:sp>
    </p:spTree>
    <p:extLst>
      <p:ext uri="{BB962C8B-B14F-4D97-AF65-F5344CB8AC3E}">
        <p14:creationId xmlns:p14="http://schemas.microsoft.com/office/powerpoint/2010/main" val="9136161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539C2-461A-B5B2-A0F0-71381B36971E}"/>
              </a:ext>
            </a:extLst>
          </p:cNvPr>
          <p:cNvSpPr>
            <a:spLocks noGrp="1"/>
          </p:cNvSpPr>
          <p:nvPr>
            <p:ph type="title"/>
          </p:nvPr>
        </p:nvSpPr>
        <p:spPr/>
        <p:txBody>
          <a:bodyPr/>
          <a:lstStyle/>
          <a:p>
            <a:r>
              <a:rPr lang="en-GB" dirty="0"/>
              <a:t>Insulin pumps</a:t>
            </a:r>
          </a:p>
        </p:txBody>
      </p:sp>
      <p:sp>
        <p:nvSpPr>
          <p:cNvPr id="3" name="Content Placeholder 2">
            <a:extLst>
              <a:ext uri="{FF2B5EF4-FFF2-40B4-BE49-F238E27FC236}">
                <a16:creationId xmlns:a16="http://schemas.microsoft.com/office/drawing/2014/main" id="{0DD6ECDF-C32D-21EA-4381-6F564EA70B84}"/>
              </a:ext>
            </a:extLst>
          </p:cNvPr>
          <p:cNvSpPr>
            <a:spLocks noGrp="1"/>
          </p:cNvSpPr>
          <p:nvPr>
            <p:ph idx="1"/>
          </p:nvPr>
        </p:nvSpPr>
        <p:spPr/>
        <p:txBody>
          <a:bodyPr>
            <a:normAutofit fontScale="55000" lnSpcReduction="20000"/>
          </a:bodyPr>
          <a:lstStyle/>
          <a:p>
            <a:pPr marL="0" indent="0">
              <a:buNone/>
            </a:pPr>
            <a:r>
              <a:rPr lang="en-GB" b="1" dirty="0">
                <a:effectLst/>
              </a:rPr>
              <a:t>Insulin pumps</a:t>
            </a:r>
          </a:p>
          <a:p>
            <a:r>
              <a:rPr lang="en-GB" dirty="0">
                <a:effectLst/>
              </a:rPr>
              <a:t>An insulin pump delivers tiny amounts of insulin into the blood throughout the day and night.</a:t>
            </a:r>
          </a:p>
          <a:p>
            <a:r>
              <a:rPr lang="en-GB" dirty="0">
                <a:effectLst/>
              </a:rPr>
              <a:t>This reduces hypoglycaemia (hypos) and can improve blood glucose levels.</a:t>
            </a:r>
          </a:p>
          <a:p>
            <a:r>
              <a:rPr lang="en-GB" dirty="0">
                <a:effectLst/>
              </a:rPr>
              <a:t>You attach the pump to your skin. Insulin flows into your body through a tiny tube under your skin.</a:t>
            </a:r>
          </a:p>
          <a:p>
            <a:r>
              <a:rPr lang="en-GB" dirty="0">
                <a:effectLst/>
              </a:rPr>
              <a:t>The tube is replaced every 2 to 3 days and the pump is moved to another part of your body.</a:t>
            </a:r>
          </a:p>
          <a:p>
            <a:r>
              <a:rPr lang="en-GB" dirty="0">
                <a:effectLst/>
              </a:rPr>
              <a:t>It delivers a set amount of background insulin. You then add your extra mealtime insulin using the pump.</a:t>
            </a:r>
          </a:p>
          <a:p>
            <a:r>
              <a:rPr lang="en-GB" dirty="0">
                <a:effectLst/>
              </a:rPr>
              <a:t>A pump can give you more flexibility with what you eat and help you have more stable blood glucose levels.</a:t>
            </a:r>
          </a:p>
          <a:p>
            <a:r>
              <a:rPr lang="en-GB" dirty="0">
                <a:effectLst/>
              </a:rPr>
              <a:t>But a pump might not suit everyone.</a:t>
            </a:r>
          </a:p>
          <a:p>
            <a:br>
              <a:rPr lang="en-GB" dirty="0">
                <a:effectLst/>
              </a:rPr>
            </a:br>
            <a:endParaRPr lang="en-GB" dirty="0"/>
          </a:p>
        </p:txBody>
      </p:sp>
    </p:spTree>
    <p:extLst>
      <p:ext uri="{BB962C8B-B14F-4D97-AF65-F5344CB8AC3E}">
        <p14:creationId xmlns:p14="http://schemas.microsoft.com/office/powerpoint/2010/main" val="755412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FE780-E872-6871-F1E4-1639FE2B520B}"/>
              </a:ext>
            </a:extLst>
          </p:cNvPr>
          <p:cNvSpPr>
            <a:spLocks noGrp="1"/>
          </p:cNvSpPr>
          <p:nvPr>
            <p:ph type="title"/>
          </p:nvPr>
        </p:nvSpPr>
        <p:spPr/>
        <p:txBody>
          <a:bodyPr/>
          <a:lstStyle/>
          <a:p>
            <a:r>
              <a:rPr lang="en-GB" dirty="0"/>
              <a:t>Type 2 diabetes </a:t>
            </a:r>
          </a:p>
        </p:txBody>
      </p:sp>
      <p:sp>
        <p:nvSpPr>
          <p:cNvPr id="3" name="Content Placeholder 2">
            <a:extLst>
              <a:ext uri="{FF2B5EF4-FFF2-40B4-BE49-F238E27FC236}">
                <a16:creationId xmlns:a16="http://schemas.microsoft.com/office/drawing/2014/main" id="{6452C6DA-97B9-1F55-6CB9-FB1DD4FE8F04}"/>
              </a:ext>
            </a:extLst>
          </p:cNvPr>
          <p:cNvSpPr>
            <a:spLocks noGrp="1"/>
          </p:cNvSpPr>
          <p:nvPr>
            <p:ph idx="1"/>
          </p:nvPr>
        </p:nvSpPr>
        <p:spPr/>
        <p:txBody>
          <a:bodyPr>
            <a:normAutofit fontScale="85000" lnSpcReduction="10000"/>
          </a:bodyPr>
          <a:lstStyle/>
          <a:p>
            <a:pPr algn="l">
              <a:buFont typeface="Arial" panose="020B0604020202020204" pitchFamily="34" charset="0"/>
              <a:buChar char="•"/>
            </a:pPr>
            <a:r>
              <a:rPr lang="en-GB" b="1" i="0" dirty="0">
                <a:solidFill>
                  <a:srgbClr val="212B32"/>
                </a:solidFill>
                <a:effectLst/>
                <a:latin typeface="Frutiger W01"/>
              </a:rPr>
              <a:t>Type 2 diabetes is a common condition</a:t>
            </a:r>
            <a:r>
              <a:rPr lang="en-GB" b="0" i="0" dirty="0">
                <a:solidFill>
                  <a:srgbClr val="212B32"/>
                </a:solidFill>
                <a:effectLst/>
                <a:latin typeface="Frutiger W01"/>
              </a:rPr>
              <a:t> that causes the level of sugar (glucose) in the blood to become too high.</a:t>
            </a:r>
          </a:p>
          <a:p>
            <a:pPr algn="l">
              <a:buFont typeface="Arial" panose="020B0604020202020204" pitchFamily="34" charset="0"/>
              <a:buChar char="•"/>
            </a:pPr>
            <a:r>
              <a:rPr lang="en-GB" b="1" i="0" dirty="0">
                <a:solidFill>
                  <a:srgbClr val="212B32"/>
                </a:solidFill>
                <a:effectLst/>
                <a:latin typeface="Frutiger W01"/>
              </a:rPr>
              <a:t>It can cause symptoms like excessive thirst, needing to pee a lot and tiredness</a:t>
            </a:r>
            <a:r>
              <a:rPr lang="en-GB" b="0" i="0" dirty="0">
                <a:solidFill>
                  <a:srgbClr val="212B32"/>
                </a:solidFill>
                <a:effectLst/>
                <a:latin typeface="Frutiger W01"/>
              </a:rPr>
              <a:t>. It can also increase your risk of getting serious problems with your eyes, heart and nerves.</a:t>
            </a:r>
          </a:p>
          <a:p>
            <a:pPr algn="l">
              <a:buFont typeface="Arial" panose="020B0604020202020204" pitchFamily="34" charset="0"/>
              <a:buChar char="•"/>
            </a:pPr>
            <a:r>
              <a:rPr lang="en-GB" b="1" i="0" dirty="0">
                <a:solidFill>
                  <a:srgbClr val="212B32"/>
                </a:solidFill>
                <a:effectLst/>
                <a:latin typeface="Frutiger W01"/>
              </a:rPr>
              <a:t>It's a lifelong condition that can affect your everyday life</a:t>
            </a:r>
            <a:r>
              <a:rPr lang="en-GB" b="0" i="0" dirty="0">
                <a:solidFill>
                  <a:srgbClr val="212B32"/>
                </a:solidFill>
                <a:effectLst/>
                <a:latin typeface="Frutiger W01"/>
              </a:rPr>
              <a:t>. You may need to change your diet, take medicines and have regular check-ups.</a:t>
            </a:r>
          </a:p>
          <a:p>
            <a:pPr algn="l">
              <a:buFont typeface="Arial" panose="020B0604020202020204" pitchFamily="34" charset="0"/>
              <a:buChar char="•"/>
            </a:pPr>
            <a:r>
              <a:rPr lang="en-GB" b="1" i="0" dirty="0">
                <a:solidFill>
                  <a:srgbClr val="212B32"/>
                </a:solidFill>
                <a:effectLst/>
                <a:latin typeface="Frutiger W01"/>
              </a:rPr>
              <a:t>It's caused by problems with a chemical in the body (hormone) called insulin</a:t>
            </a:r>
            <a:r>
              <a:rPr lang="en-GB" b="0" i="0" dirty="0">
                <a:solidFill>
                  <a:srgbClr val="212B32"/>
                </a:solidFill>
                <a:effectLst/>
                <a:latin typeface="Frutiger W01"/>
              </a:rPr>
              <a:t>. It's often linked to being overweight or inactive, or having a family history of type 2 diabetes.</a:t>
            </a:r>
          </a:p>
          <a:p>
            <a:endParaRPr lang="en-GB" dirty="0"/>
          </a:p>
        </p:txBody>
      </p:sp>
    </p:spTree>
    <p:extLst>
      <p:ext uri="{BB962C8B-B14F-4D97-AF65-F5344CB8AC3E}">
        <p14:creationId xmlns:p14="http://schemas.microsoft.com/office/powerpoint/2010/main" val="1310386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2DD53-333D-2DBB-6123-06E80E670495}"/>
              </a:ext>
            </a:extLst>
          </p:cNvPr>
          <p:cNvSpPr>
            <a:spLocks noGrp="1"/>
          </p:cNvSpPr>
          <p:nvPr>
            <p:ph type="title"/>
          </p:nvPr>
        </p:nvSpPr>
        <p:spPr/>
        <p:txBody>
          <a:bodyPr>
            <a:normAutofit fontScale="90000"/>
          </a:bodyPr>
          <a:lstStyle/>
          <a:p>
            <a:r>
              <a:rPr lang="en-GB" dirty="0"/>
              <a:t>Symptoms of type 2 diabetes</a:t>
            </a:r>
          </a:p>
        </p:txBody>
      </p:sp>
      <p:sp>
        <p:nvSpPr>
          <p:cNvPr id="3" name="Content Placeholder 2">
            <a:extLst>
              <a:ext uri="{FF2B5EF4-FFF2-40B4-BE49-F238E27FC236}">
                <a16:creationId xmlns:a16="http://schemas.microsoft.com/office/drawing/2014/main" id="{7426DBA0-D8D4-4E1C-9EA0-5C622348ACAE}"/>
              </a:ext>
            </a:extLst>
          </p:cNvPr>
          <p:cNvSpPr>
            <a:spLocks noGrp="1"/>
          </p:cNvSpPr>
          <p:nvPr>
            <p:ph idx="1"/>
          </p:nvPr>
        </p:nvSpPr>
        <p:spPr/>
        <p:txBody>
          <a:bodyPr>
            <a:normAutofit fontScale="55000" lnSpcReduction="20000"/>
          </a:bodyPr>
          <a:lstStyle/>
          <a:p>
            <a:r>
              <a:rPr lang="en-GB" dirty="0">
                <a:effectLst/>
              </a:rPr>
              <a:t>Symptoms of type 2 diabetes include:</a:t>
            </a:r>
          </a:p>
          <a:p>
            <a:pPr>
              <a:buFont typeface="Arial" panose="020B0604020202020204" pitchFamily="34" charset="0"/>
              <a:buChar char="•"/>
            </a:pPr>
            <a:r>
              <a:rPr lang="en-GB" dirty="0">
                <a:effectLst/>
              </a:rPr>
              <a:t>peeing more than usual, particularly at night</a:t>
            </a:r>
          </a:p>
          <a:p>
            <a:pPr>
              <a:buFont typeface="Arial" panose="020B0604020202020204" pitchFamily="34" charset="0"/>
              <a:buChar char="•"/>
            </a:pPr>
            <a:r>
              <a:rPr lang="en-GB" dirty="0">
                <a:effectLst/>
              </a:rPr>
              <a:t>feeling thirsty all the time</a:t>
            </a:r>
          </a:p>
          <a:p>
            <a:pPr>
              <a:buFont typeface="Arial" panose="020B0604020202020204" pitchFamily="34" charset="0"/>
              <a:buChar char="•"/>
            </a:pPr>
            <a:r>
              <a:rPr lang="en-GB" dirty="0">
                <a:effectLst/>
              </a:rPr>
              <a:t>feeling very tired</a:t>
            </a:r>
          </a:p>
          <a:p>
            <a:pPr>
              <a:buFont typeface="Arial" panose="020B0604020202020204" pitchFamily="34" charset="0"/>
              <a:buChar char="•"/>
            </a:pPr>
            <a:r>
              <a:rPr lang="en-GB" dirty="0">
                <a:effectLst/>
              </a:rPr>
              <a:t>losing weight without trying to</a:t>
            </a:r>
          </a:p>
          <a:p>
            <a:pPr>
              <a:buFont typeface="Arial" panose="020B0604020202020204" pitchFamily="34" charset="0"/>
              <a:buChar char="•"/>
            </a:pPr>
            <a:r>
              <a:rPr lang="en-GB" dirty="0">
                <a:effectLst/>
              </a:rPr>
              <a:t>itching around your penis or vagina, or repeatedly getting thrush</a:t>
            </a:r>
          </a:p>
          <a:p>
            <a:pPr>
              <a:buFont typeface="Arial" panose="020B0604020202020204" pitchFamily="34" charset="0"/>
              <a:buChar char="•"/>
            </a:pPr>
            <a:r>
              <a:rPr lang="en-GB" dirty="0">
                <a:effectLst/>
              </a:rPr>
              <a:t>cuts or wounds taking longer to heal</a:t>
            </a:r>
          </a:p>
          <a:p>
            <a:pPr>
              <a:buFont typeface="Arial" panose="020B0604020202020204" pitchFamily="34" charset="0"/>
              <a:buChar char="•"/>
            </a:pPr>
            <a:r>
              <a:rPr lang="en-GB" dirty="0">
                <a:effectLst/>
              </a:rPr>
              <a:t>blurred vision</a:t>
            </a:r>
          </a:p>
          <a:p>
            <a:r>
              <a:rPr lang="en-GB" dirty="0">
                <a:effectLst/>
              </a:rPr>
              <a:t>You're more at risk of developing type 2 diabetes if you:</a:t>
            </a:r>
          </a:p>
          <a:p>
            <a:pPr>
              <a:buFont typeface="Arial" panose="020B0604020202020204" pitchFamily="34" charset="0"/>
              <a:buChar char="•"/>
            </a:pPr>
            <a:r>
              <a:rPr lang="en-GB" dirty="0">
                <a:effectLst/>
              </a:rPr>
              <a:t>are over 40 (or 25 for south Asian people)</a:t>
            </a:r>
          </a:p>
          <a:p>
            <a:pPr>
              <a:buFont typeface="Arial" panose="020B0604020202020204" pitchFamily="34" charset="0"/>
              <a:buChar char="•"/>
            </a:pPr>
            <a:r>
              <a:rPr lang="en-GB" dirty="0">
                <a:effectLst/>
              </a:rPr>
              <a:t>have a close relative with diabetes (such as a parent, brother or sister)</a:t>
            </a:r>
          </a:p>
          <a:p>
            <a:pPr>
              <a:buFont typeface="Arial" panose="020B0604020202020204" pitchFamily="34" charset="0"/>
              <a:buChar char="•"/>
            </a:pPr>
            <a:r>
              <a:rPr lang="en-GB" dirty="0">
                <a:effectLst/>
              </a:rPr>
              <a:t>are overweight or obese</a:t>
            </a:r>
          </a:p>
          <a:p>
            <a:pPr>
              <a:buFont typeface="Arial" panose="020B0604020202020204" pitchFamily="34" charset="0"/>
              <a:buChar char="•"/>
            </a:pPr>
            <a:r>
              <a:rPr lang="en-GB" dirty="0">
                <a:effectLst/>
              </a:rPr>
              <a:t>are of Asian, African-Caribbean or black African origin (even if you were born in the UK)</a:t>
            </a:r>
          </a:p>
          <a:p>
            <a:endParaRPr lang="en-GB" dirty="0"/>
          </a:p>
        </p:txBody>
      </p:sp>
    </p:spTree>
    <p:extLst>
      <p:ext uri="{BB962C8B-B14F-4D97-AF65-F5344CB8AC3E}">
        <p14:creationId xmlns:p14="http://schemas.microsoft.com/office/powerpoint/2010/main" val="1308906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66D09-873A-420E-866B-5394E59C93F9}"/>
              </a:ext>
            </a:extLst>
          </p:cNvPr>
          <p:cNvSpPr>
            <a:spLocks noGrp="1"/>
          </p:cNvSpPr>
          <p:nvPr>
            <p:ph type="title"/>
          </p:nvPr>
        </p:nvSpPr>
        <p:spPr/>
        <p:txBody>
          <a:bodyPr/>
          <a:lstStyle/>
          <a:p>
            <a:r>
              <a:rPr lang="en-GB" dirty="0"/>
              <a:t>DIABETES UK</a:t>
            </a:r>
          </a:p>
        </p:txBody>
      </p:sp>
      <p:sp>
        <p:nvSpPr>
          <p:cNvPr id="3" name="Content Placeholder 2">
            <a:extLst>
              <a:ext uri="{FF2B5EF4-FFF2-40B4-BE49-F238E27FC236}">
                <a16:creationId xmlns:a16="http://schemas.microsoft.com/office/drawing/2014/main" id="{2B61E152-59C6-F12E-35CE-7F0A45A0A02C}"/>
              </a:ext>
            </a:extLst>
          </p:cNvPr>
          <p:cNvSpPr>
            <a:spLocks noGrp="1"/>
          </p:cNvSpPr>
          <p:nvPr>
            <p:ph idx="1"/>
          </p:nvPr>
        </p:nvSpPr>
        <p:spPr/>
        <p:txBody>
          <a:bodyPr/>
          <a:lstStyle/>
          <a:p>
            <a:r>
              <a:rPr lang="en-GB" dirty="0">
                <a:hlinkClick r:id="rId2"/>
              </a:rPr>
              <a:t>https://www.diabetes.org.uk/</a:t>
            </a:r>
            <a:endParaRPr lang="en-GB" dirty="0"/>
          </a:p>
          <a:p>
            <a:endParaRPr lang="en-GB" dirty="0"/>
          </a:p>
          <a:p>
            <a:endParaRPr lang="en-GB" dirty="0"/>
          </a:p>
          <a:p>
            <a:pPr marL="0" indent="0" algn="ctr">
              <a:buNone/>
            </a:pPr>
            <a:r>
              <a:rPr lang="en-GB" b="1" i="0" dirty="0">
                <a:solidFill>
                  <a:srgbClr val="0375E0"/>
                </a:solidFill>
                <a:effectLst/>
                <a:latin typeface="Helvetica Neue"/>
              </a:rPr>
              <a:t>One in 15 people in the UK have diabetes, including one million people who have type 2, but haven't been diagnosed.</a:t>
            </a:r>
            <a:endParaRPr lang="en-GB" dirty="0"/>
          </a:p>
        </p:txBody>
      </p:sp>
    </p:spTree>
    <p:extLst>
      <p:ext uri="{BB962C8B-B14F-4D97-AF65-F5344CB8AC3E}">
        <p14:creationId xmlns:p14="http://schemas.microsoft.com/office/powerpoint/2010/main" val="31514539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28ECE-AC66-6AB3-98B0-361052A99103}"/>
              </a:ext>
            </a:extLst>
          </p:cNvPr>
          <p:cNvSpPr>
            <a:spLocks noGrp="1"/>
          </p:cNvSpPr>
          <p:nvPr>
            <p:ph type="title"/>
          </p:nvPr>
        </p:nvSpPr>
        <p:spPr/>
        <p:txBody>
          <a:bodyPr>
            <a:normAutofit fontScale="90000"/>
          </a:bodyPr>
          <a:lstStyle/>
          <a:p>
            <a:r>
              <a:rPr lang="en-GB" dirty="0"/>
              <a:t>Staying healthy with type 2 diabetes</a:t>
            </a:r>
          </a:p>
        </p:txBody>
      </p:sp>
      <p:sp>
        <p:nvSpPr>
          <p:cNvPr id="3" name="Content Placeholder 2">
            <a:extLst>
              <a:ext uri="{FF2B5EF4-FFF2-40B4-BE49-F238E27FC236}">
                <a16:creationId xmlns:a16="http://schemas.microsoft.com/office/drawing/2014/main" id="{3A449842-FE2F-CB2A-1EC7-543EFE0BDA73}"/>
              </a:ext>
            </a:extLst>
          </p:cNvPr>
          <p:cNvSpPr>
            <a:spLocks noGrp="1"/>
          </p:cNvSpPr>
          <p:nvPr>
            <p:ph idx="1"/>
          </p:nvPr>
        </p:nvSpPr>
        <p:spPr/>
        <p:txBody>
          <a:bodyPr>
            <a:normAutofit fontScale="62500" lnSpcReduction="20000"/>
          </a:bodyPr>
          <a:lstStyle/>
          <a:p>
            <a:r>
              <a:rPr lang="en-GB" dirty="0">
                <a:effectLst/>
              </a:rPr>
              <a:t>A healthy diet and keeping active will help you manage your blood sugar level.</a:t>
            </a:r>
          </a:p>
          <a:p>
            <a:r>
              <a:rPr lang="en-GB" dirty="0">
                <a:effectLst/>
              </a:rPr>
              <a:t>It'll also help you control your weight and generally feel better.</a:t>
            </a:r>
          </a:p>
          <a:p>
            <a:r>
              <a:rPr lang="en-GB" b="1" dirty="0">
                <a:effectLst/>
              </a:rPr>
              <a:t>You can eat many types of foods</a:t>
            </a:r>
          </a:p>
          <a:p>
            <a:r>
              <a:rPr lang="en-GB" dirty="0">
                <a:effectLst/>
              </a:rPr>
              <a:t>There's nothing you cannot eat if you have type 2 diabetes, but you'll have to limit certain foods.</a:t>
            </a:r>
          </a:p>
          <a:p>
            <a:r>
              <a:rPr lang="en-GB" dirty="0">
                <a:effectLst/>
              </a:rPr>
              <a:t>You should:</a:t>
            </a:r>
          </a:p>
          <a:p>
            <a:pPr>
              <a:buFont typeface="Arial" panose="020B0604020202020204" pitchFamily="34" charset="0"/>
              <a:buChar char="•"/>
            </a:pPr>
            <a:r>
              <a:rPr lang="en-GB" dirty="0">
                <a:effectLst/>
              </a:rPr>
              <a:t>eat a wide range of foods – including fruit, vegetables and some starchy foods like pasta</a:t>
            </a:r>
          </a:p>
          <a:p>
            <a:pPr>
              <a:buFont typeface="Arial" panose="020B0604020202020204" pitchFamily="34" charset="0"/>
              <a:buChar char="•"/>
            </a:pPr>
            <a:r>
              <a:rPr lang="en-GB" dirty="0">
                <a:effectLst/>
              </a:rPr>
              <a:t>keep sugar, fat and salt to a minimum</a:t>
            </a:r>
          </a:p>
          <a:p>
            <a:pPr>
              <a:buFont typeface="Arial" panose="020B0604020202020204" pitchFamily="34" charset="0"/>
              <a:buChar char="•"/>
            </a:pPr>
            <a:r>
              <a:rPr lang="en-GB" dirty="0">
                <a:effectLst/>
              </a:rPr>
              <a:t>eat breakfast, lunch and dinner every day – do not skip meals</a:t>
            </a:r>
          </a:p>
          <a:p>
            <a:r>
              <a:rPr lang="en-GB" dirty="0">
                <a:effectLst/>
              </a:rPr>
              <a:t>If you need to change your diet, it might be easier to make small changes every week.</a:t>
            </a:r>
          </a:p>
          <a:p>
            <a:r>
              <a:rPr lang="en-GB" dirty="0">
                <a:effectLst/>
              </a:rPr>
              <a:t>Information about food can be found on these diabetes sites:</a:t>
            </a:r>
          </a:p>
          <a:p>
            <a:endParaRPr lang="en-GB" dirty="0"/>
          </a:p>
        </p:txBody>
      </p:sp>
    </p:spTree>
    <p:extLst>
      <p:ext uri="{BB962C8B-B14F-4D97-AF65-F5344CB8AC3E}">
        <p14:creationId xmlns:p14="http://schemas.microsoft.com/office/powerpoint/2010/main" val="15137712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8DE3E-67D5-3EAB-1C2B-CFFBC2DF9E68}"/>
              </a:ext>
            </a:extLst>
          </p:cNvPr>
          <p:cNvSpPr>
            <a:spLocks noGrp="1"/>
          </p:cNvSpPr>
          <p:nvPr>
            <p:ph type="title"/>
          </p:nvPr>
        </p:nvSpPr>
        <p:spPr/>
        <p:txBody>
          <a:bodyPr/>
          <a:lstStyle/>
          <a:p>
            <a:r>
              <a:rPr lang="en-GB" dirty="0"/>
              <a:t>Treating type 2 diabetes </a:t>
            </a:r>
          </a:p>
        </p:txBody>
      </p:sp>
      <p:sp>
        <p:nvSpPr>
          <p:cNvPr id="3" name="Content Placeholder 2">
            <a:extLst>
              <a:ext uri="{FF2B5EF4-FFF2-40B4-BE49-F238E27FC236}">
                <a16:creationId xmlns:a16="http://schemas.microsoft.com/office/drawing/2014/main" id="{76A5E748-F696-B2B4-1E0C-CCA619A8B4A3}"/>
              </a:ext>
            </a:extLst>
          </p:cNvPr>
          <p:cNvSpPr>
            <a:spLocks noGrp="1"/>
          </p:cNvSpPr>
          <p:nvPr>
            <p:ph idx="1"/>
          </p:nvPr>
        </p:nvSpPr>
        <p:spPr>
          <a:xfrm>
            <a:off x="565149" y="1602658"/>
            <a:ext cx="8244553" cy="4650658"/>
          </a:xfrm>
        </p:spPr>
        <p:txBody>
          <a:bodyPr>
            <a:normAutofit fontScale="62500" lnSpcReduction="20000"/>
          </a:bodyPr>
          <a:lstStyle/>
          <a:p>
            <a:r>
              <a:rPr lang="en-GB" dirty="0">
                <a:effectLst/>
              </a:rPr>
              <a:t>Most people need medicine to control their type 2 diabetes.</a:t>
            </a:r>
          </a:p>
          <a:p>
            <a:r>
              <a:rPr lang="en-GB" dirty="0">
                <a:effectLst/>
              </a:rPr>
              <a:t>This helps keep your blood sugar level as normal as possible to prevent health problems.</a:t>
            </a:r>
          </a:p>
          <a:p>
            <a:r>
              <a:rPr lang="en-GB" dirty="0">
                <a:effectLst/>
              </a:rPr>
              <a:t>You may have to take it for the rest of your life, although your medicine or dose may need to change over time.</a:t>
            </a:r>
          </a:p>
          <a:p>
            <a:r>
              <a:rPr lang="en-GB" dirty="0">
                <a:solidFill>
                  <a:srgbClr val="005EB8"/>
                </a:solidFill>
                <a:effectLst/>
                <a:hlinkClick r:id="rId2"/>
              </a:rPr>
              <a:t>Adjusting your diet and being active</a:t>
            </a:r>
            <a:r>
              <a:rPr lang="en-GB" dirty="0">
                <a:effectLst/>
              </a:rPr>
              <a:t> is usually also necessary to keep your blood sugar level down.</a:t>
            </a:r>
          </a:p>
          <a:p>
            <a:r>
              <a:rPr lang="en-GB" b="1" dirty="0">
                <a:effectLst/>
              </a:rPr>
              <a:t>Medicines for type 2 diabetes</a:t>
            </a:r>
          </a:p>
          <a:p>
            <a:r>
              <a:rPr lang="en-GB" dirty="0">
                <a:effectLst/>
              </a:rPr>
              <a:t>There are many types of medicine for type 2 diabetes. It can take time to find a medicine and dose that's right for you.</a:t>
            </a:r>
          </a:p>
          <a:p>
            <a:r>
              <a:rPr lang="en-GB" dirty="0">
                <a:effectLst/>
              </a:rPr>
              <a:t>You'll usually be offered a medicine called </a:t>
            </a:r>
            <a:r>
              <a:rPr lang="en-GB" dirty="0">
                <a:solidFill>
                  <a:srgbClr val="005EB8"/>
                </a:solidFill>
                <a:effectLst/>
                <a:hlinkClick r:id="rId3"/>
              </a:rPr>
              <a:t>metformin</a:t>
            </a:r>
            <a:r>
              <a:rPr lang="en-GB" dirty="0">
                <a:effectLst/>
              </a:rPr>
              <a:t> first.</a:t>
            </a:r>
          </a:p>
          <a:p>
            <a:r>
              <a:rPr lang="en-GB" dirty="0">
                <a:effectLst/>
              </a:rPr>
              <a:t>You may need to take extra medicines, or a different medicine such as insulin, if:</a:t>
            </a:r>
          </a:p>
          <a:p>
            <a:pPr>
              <a:buFont typeface="Arial" panose="020B0604020202020204" pitchFamily="34" charset="0"/>
              <a:buChar char="•"/>
            </a:pPr>
            <a:r>
              <a:rPr lang="en-GB" dirty="0">
                <a:effectLst/>
              </a:rPr>
              <a:t>treatment is not keeping your blood sugar levels within a healthy range</a:t>
            </a:r>
          </a:p>
          <a:p>
            <a:pPr>
              <a:buFont typeface="Arial" panose="020B0604020202020204" pitchFamily="34" charset="0"/>
              <a:buChar char="•"/>
            </a:pPr>
            <a:r>
              <a:rPr lang="en-GB" dirty="0">
                <a:effectLst/>
              </a:rPr>
              <a:t>you have heart problems or need to lose weight</a:t>
            </a:r>
          </a:p>
          <a:p>
            <a:r>
              <a:rPr lang="en-GB" dirty="0">
                <a:effectLst/>
              </a:rPr>
              <a:t>Your GP or diabetes nurse will recommend the medicines most suitable for you.</a:t>
            </a:r>
          </a:p>
          <a:p>
            <a:r>
              <a:rPr lang="en-GB" dirty="0">
                <a:effectLst/>
              </a:rPr>
              <a:t>Your medicine might not make you feel any different, but this does not mean it's not working. It's important to keep taking it to help prevent future </a:t>
            </a:r>
            <a:r>
              <a:rPr lang="en-GB" dirty="0">
                <a:solidFill>
                  <a:srgbClr val="005EB8"/>
                </a:solidFill>
                <a:effectLst/>
                <a:hlinkClick r:id="rId4"/>
              </a:rPr>
              <a:t>health problems</a:t>
            </a:r>
            <a:r>
              <a:rPr lang="en-GB" dirty="0">
                <a:effectLst/>
              </a:rPr>
              <a:t>.</a:t>
            </a:r>
          </a:p>
          <a:p>
            <a:endParaRPr lang="en-GB" dirty="0"/>
          </a:p>
        </p:txBody>
      </p:sp>
    </p:spTree>
    <p:extLst>
      <p:ext uri="{BB962C8B-B14F-4D97-AF65-F5344CB8AC3E}">
        <p14:creationId xmlns:p14="http://schemas.microsoft.com/office/powerpoint/2010/main" val="34806881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FFC87-0358-74FC-0E78-39EAC5DB3D19}"/>
              </a:ext>
            </a:extLst>
          </p:cNvPr>
          <p:cNvSpPr>
            <a:spLocks noGrp="1"/>
          </p:cNvSpPr>
          <p:nvPr>
            <p:ph type="title"/>
          </p:nvPr>
        </p:nvSpPr>
        <p:spPr/>
        <p:txBody>
          <a:bodyPr/>
          <a:lstStyle/>
          <a:p>
            <a:r>
              <a:rPr kumimoji="0" lang="en-GB" sz="4000" b="1" i="0" u="none" strike="noStrike" kern="1200" cap="none" spc="0" normalizeH="0" baseline="0" noProof="0" dirty="0">
                <a:ln>
                  <a:noFill/>
                </a:ln>
                <a:solidFill>
                  <a:srgbClr val="000000"/>
                </a:solidFill>
                <a:effectLst/>
                <a:uLnTx/>
                <a:uFillTx/>
                <a:latin typeface="Neue Haas Grotesk Text Pro"/>
                <a:ea typeface="+mj-ea"/>
                <a:cs typeface="+mj-cs"/>
              </a:rPr>
              <a:t>Treating type 2 diabetes </a:t>
            </a:r>
            <a:endParaRPr lang="en-GB" dirty="0"/>
          </a:p>
        </p:txBody>
      </p:sp>
      <p:sp>
        <p:nvSpPr>
          <p:cNvPr id="3" name="Content Placeholder 2">
            <a:extLst>
              <a:ext uri="{FF2B5EF4-FFF2-40B4-BE49-F238E27FC236}">
                <a16:creationId xmlns:a16="http://schemas.microsoft.com/office/drawing/2014/main" id="{13404FD1-5455-79CC-4D00-85DE00D73CD3}"/>
              </a:ext>
            </a:extLst>
          </p:cNvPr>
          <p:cNvSpPr>
            <a:spLocks noGrp="1"/>
          </p:cNvSpPr>
          <p:nvPr>
            <p:ph idx="1"/>
          </p:nvPr>
        </p:nvSpPr>
        <p:spPr>
          <a:xfrm>
            <a:off x="565150" y="2160016"/>
            <a:ext cx="8559185" cy="3927094"/>
          </a:xfrm>
        </p:spPr>
        <p:txBody>
          <a:bodyPr>
            <a:normAutofit fontScale="55000" lnSpcReduction="20000"/>
          </a:bodyPr>
          <a:lstStyle/>
          <a:p>
            <a:pPr marL="0" indent="0" algn="l">
              <a:buNone/>
            </a:pPr>
            <a:r>
              <a:rPr lang="en-GB" b="1" i="0" dirty="0">
                <a:solidFill>
                  <a:srgbClr val="212B32"/>
                </a:solidFill>
                <a:effectLst/>
                <a:latin typeface="Frutiger W01"/>
              </a:rPr>
              <a:t>Metformin</a:t>
            </a:r>
          </a:p>
          <a:p>
            <a:pPr algn="l"/>
            <a:r>
              <a:rPr lang="en-GB" b="0" i="0" dirty="0">
                <a:solidFill>
                  <a:srgbClr val="212B32"/>
                </a:solidFill>
                <a:effectLst/>
                <a:latin typeface="Frutiger W01"/>
              </a:rPr>
              <a:t>Metformin is the most common medicine for type 2 diabetes. It can help keep your blood sugar at a healthy level.</a:t>
            </a:r>
          </a:p>
          <a:p>
            <a:pPr algn="l"/>
            <a:r>
              <a:rPr lang="en-GB" b="0" i="0" dirty="0">
                <a:solidFill>
                  <a:srgbClr val="212B32"/>
                </a:solidFill>
                <a:effectLst/>
                <a:latin typeface="Frutiger W01"/>
              </a:rPr>
              <a:t>It comes as tablets you take with or after meals.</a:t>
            </a:r>
          </a:p>
          <a:p>
            <a:pPr algn="l"/>
            <a:r>
              <a:rPr lang="en-GB" b="0" i="0" dirty="0">
                <a:solidFill>
                  <a:srgbClr val="212B32"/>
                </a:solidFill>
                <a:effectLst/>
                <a:latin typeface="Frutiger W01"/>
              </a:rPr>
              <a:t>Common side effects of metformin include feeling or being sick and diarrhoea. If this happens to you, your doctor may suggest trying a different type called slow-release metformin.</a:t>
            </a:r>
          </a:p>
          <a:p>
            <a:pPr algn="l"/>
            <a:r>
              <a:rPr lang="en-GB" b="0" i="0" dirty="0">
                <a:solidFill>
                  <a:srgbClr val="005EB8"/>
                </a:solidFill>
                <a:effectLst/>
                <a:latin typeface="Frutiger W01"/>
                <a:hlinkClick r:id="rId2"/>
              </a:rPr>
              <a:t>Find out more about metformin</a:t>
            </a:r>
            <a:endParaRPr lang="en-GB" b="0" i="0" dirty="0">
              <a:solidFill>
                <a:srgbClr val="212B32"/>
              </a:solidFill>
              <a:effectLst/>
              <a:latin typeface="Frutiger W01"/>
            </a:endParaRPr>
          </a:p>
          <a:p>
            <a:pPr algn="l"/>
            <a:r>
              <a:rPr lang="en-GB" b="1" i="0" dirty="0">
                <a:solidFill>
                  <a:srgbClr val="212B32"/>
                </a:solidFill>
                <a:effectLst/>
                <a:latin typeface="Frutiger W01"/>
              </a:rPr>
              <a:t>Other diabetes medicines</a:t>
            </a:r>
          </a:p>
          <a:p>
            <a:pPr algn="l"/>
            <a:r>
              <a:rPr lang="en-GB" b="0" i="0" dirty="0">
                <a:solidFill>
                  <a:srgbClr val="212B32"/>
                </a:solidFill>
                <a:effectLst/>
                <a:latin typeface="Frutiger W01"/>
              </a:rPr>
              <a:t>If metformin does not work well enough on its own, you cannot take it or you have other health problems, you may need to take other medicines alongside or instead of metformin.</a:t>
            </a:r>
          </a:p>
          <a:p>
            <a:pPr algn="l"/>
            <a:r>
              <a:rPr lang="en-GB" b="0" i="0" dirty="0">
                <a:solidFill>
                  <a:srgbClr val="212B32"/>
                </a:solidFill>
                <a:effectLst/>
                <a:latin typeface="Frutiger W01"/>
              </a:rPr>
              <a:t>These include:</a:t>
            </a:r>
          </a:p>
          <a:p>
            <a:pPr algn="l">
              <a:buFont typeface="Arial" panose="020B0604020202020204" pitchFamily="34" charset="0"/>
              <a:buChar char="•"/>
            </a:pPr>
            <a:r>
              <a:rPr lang="en-GB" b="0" i="0" dirty="0">
                <a:solidFill>
                  <a:srgbClr val="212B32"/>
                </a:solidFill>
                <a:effectLst/>
                <a:latin typeface="Frutiger W01"/>
              </a:rPr>
              <a:t>other tablets that help lower your blood sugar, such as </a:t>
            </a:r>
            <a:r>
              <a:rPr lang="en-GB" b="0" i="0" dirty="0">
                <a:solidFill>
                  <a:srgbClr val="005EB8"/>
                </a:solidFill>
                <a:effectLst/>
                <a:latin typeface="Frutiger W01"/>
                <a:hlinkClick r:id="rId3"/>
              </a:rPr>
              <a:t>gliclazide</a:t>
            </a:r>
            <a:r>
              <a:rPr lang="en-GB" b="0" i="0" dirty="0">
                <a:solidFill>
                  <a:srgbClr val="212B32"/>
                </a:solidFill>
                <a:effectLst/>
                <a:latin typeface="Frutiger W01"/>
              </a:rPr>
              <a:t>, </a:t>
            </a:r>
            <a:r>
              <a:rPr lang="en-GB" b="0" i="0" dirty="0">
                <a:solidFill>
                  <a:srgbClr val="005EB8"/>
                </a:solidFill>
                <a:effectLst/>
                <a:latin typeface="Frutiger W01"/>
                <a:hlinkClick r:id="rId4"/>
              </a:rPr>
              <a:t>glimepiride</a:t>
            </a:r>
            <a:r>
              <a:rPr lang="en-GB" b="0" i="0" dirty="0">
                <a:solidFill>
                  <a:srgbClr val="212B32"/>
                </a:solidFill>
                <a:effectLst/>
                <a:latin typeface="Frutiger W01"/>
              </a:rPr>
              <a:t>, </a:t>
            </a:r>
            <a:r>
              <a:rPr lang="en-GB" b="0" i="0" dirty="0" err="1">
                <a:solidFill>
                  <a:srgbClr val="005EB8"/>
                </a:solidFill>
                <a:effectLst/>
                <a:latin typeface="Frutiger W01"/>
                <a:hlinkClick r:id="rId5"/>
              </a:rPr>
              <a:t>alogliptin</a:t>
            </a:r>
            <a:r>
              <a:rPr lang="en-GB" b="0" i="0" dirty="0">
                <a:solidFill>
                  <a:srgbClr val="212B32"/>
                </a:solidFill>
                <a:effectLst/>
                <a:latin typeface="Frutiger W01"/>
              </a:rPr>
              <a:t>, </a:t>
            </a:r>
            <a:r>
              <a:rPr lang="en-GB" b="0" i="0" dirty="0">
                <a:solidFill>
                  <a:srgbClr val="005EB8"/>
                </a:solidFill>
                <a:effectLst/>
                <a:latin typeface="Frutiger W01"/>
                <a:hlinkClick r:id="rId6"/>
              </a:rPr>
              <a:t>linagliptin</a:t>
            </a:r>
            <a:r>
              <a:rPr lang="en-GB" b="0" i="0" dirty="0">
                <a:solidFill>
                  <a:srgbClr val="212B32"/>
                </a:solidFill>
                <a:effectLst/>
                <a:latin typeface="Frutiger W01"/>
              </a:rPr>
              <a:t> or </a:t>
            </a:r>
            <a:r>
              <a:rPr lang="en-GB" b="0" i="0" dirty="0">
                <a:solidFill>
                  <a:srgbClr val="005EB8"/>
                </a:solidFill>
                <a:effectLst/>
                <a:latin typeface="Frutiger W01"/>
                <a:hlinkClick r:id="rId7"/>
              </a:rPr>
              <a:t>pioglitazone</a:t>
            </a:r>
            <a:endParaRPr lang="en-GB" b="0" i="0" dirty="0">
              <a:solidFill>
                <a:srgbClr val="212B32"/>
              </a:solidFill>
              <a:effectLst/>
              <a:latin typeface="Frutiger W01"/>
            </a:endParaRPr>
          </a:p>
          <a:p>
            <a:pPr algn="l">
              <a:buFont typeface="Arial" panose="020B0604020202020204" pitchFamily="34" charset="0"/>
              <a:buChar char="•"/>
            </a:pPr>
            <a:r>
              <a:rPr lang="en-GB" b="0" i="0" dirty="0">
                <a:solidFill>
                  <a:srgbClr val="212B32"/>
                </a:solidFill>
                <a:effectLst/>
                <a:latin typeface="Frutiger W01"/>
              </a:rPr>
              <a:t>tablets that lower your blood sugar and help your heart pump blood around your body, such as </a:t>
            </a:r>
            <a:r>
              <a:rPr lang="en-GB" b="0" i="0" dirty="0">
                <a:solidFill>
                  <a:srgbClr val="005EB8"/>
                </a:solidFill>
                <a:effectLst/>
                <a:latin typeface="Frutiger W01"/>
                <a:hlinkClick r:id="rId8"/>
              </a:rPr>
              <a:t>dapagliflozin</a:t>
            </a:r>
            <a:r>
              <a:rPr lang="en-GB" b="0" i="0" dirty="0">
                <a:solidFill>
                  <a:srgbClr val="212B32"/>
                </a:solidFill>
                <a:effectLst/>
                <a:latin typeface="Frutiger W01"/>
              </a:rPr>
              <a:t> or </a:t>
            </a:r>
            <a:r>
              <a:rPr lang="en-GB" b="0" i="0" dirty="0">
                <a:solidFill>
                  <a:srgbClr val="005EB8"/>
                </a:solidFill>
                <a:effectLst/>
                <a:latin typeface="Frutiger W01"/>
                <a:hlinkClick r:id="rId9"/>
              </a:rPr>
              <a:t>empagliflozin</a:t>
            </a:r>
            <a:endParaRPr lang="en-GB" b="0" i="0" dirty="0">
              <a:solidFill>
                <a:srgbClr val="212B32"/>
              </a:solidFill>
              <a:effectLst/>
              <a:latin typeface="Frutiger W01"/>
            </a:endParaRPr>
          </a:p>
          <a:p>
            <a:pPr algn="l">
              <a:buFont typeface="Arial" panose="020B0604020202020204" pitchFamily="34" charset="0"/>
              <a:buChar char="•"/>
            </a:pPr>
            <a:r>
              <a:rPr lang="en-GB" b="0" i="0" dirty="0">
                <a:solidFill>
                  <a:srgbClr val="212B32"/>
                </a:solidFill>
                <a:effectLst/>
                <a:latin typeface="Frutiger W01"/>
              </a:rPr>
              <a:t>injections that lower your blood sugar and help you lose weight, such as exenatide or liraglutide</a:t>
            </a:r>
          </a:p>
          <a:p>
            <a:endParaRPr lang="en-GB" dirty="0"/>
          </a:p>
        </p:txBody>
      </p:sp>
    </p:spTree>
    <p:extLst>
      <p:ext uri="{BB962C8B-B14F-4D97-AF65-F5344CB8AC3E}">
        <p14:creationId xmlns:p14="http://schemas.microsoft.com/office/powerpoint/2010/main" val="28884629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6E8E2-E1CE-EC13-C820-293514C4AAEB}"/>
              </a:ext>
            </a:extLst>
          </p:cNvPr>
          <p:cNvSpPr>
            <a:spLocks noGrp="1"/>
          </p:cNvSpPr>
          <p:nvPr>
            <p:ph type="title"/>
          </p:nvPr>
        </p:nvSpPr>
        <p:spPr/>
        <p:txBody>
          <a:bodyPr/>
          <a:lstStyle/>
          <a:p>
            <a:r>
              <a:rPr lang="en-GB" dirty="0"/>
              <a:t>Important </a:t>
            </a:r>
          </a:p>
        </p:txBody>
      </p:sp>
      <p:sp>
        <p:nvSpPr>
          <p:cNvPr id="3" name="Content Placeholder 2">
            <a:extLst>
              <a:ext uri="{FF2B5EF4-FFF2-40B4-BE49-F238E27FC236}">
                <a16:creationId xmlns:a16="http://schemas.microsoft.com/office/drawing/2014/main" id="{61324A58-452A-A7E0-0F0A-5A7AB2FDCE59}"/>
              </a:ext>
            </a:extLst>
          </p:cNvPr>
          <p:cNvSpPr>
            <a:spLocks noGrp="1"/>
          </p:cNvSpPr>
          <p:nvPr>
            <p:ph idx="1"/>
          </p:nvPr>
        </p:nvSpPr>
        <p:spPr/>
        <p:txBody>
          <a:bodyPr/>
          <a:lstStyle/>
          <a:p>
            <a:pPr marL="0" indent="0" algn="l">
              <a:buNone/>
            </a:pPr>
            <a:endParaRPr lang="en-GB" b="1" i="0" dirty="0">
              <a:solidFill>
                <a:srgbClr val="212B32"/>
              </a:solidFill>
              <a:effectLst/>
              <a:latin typeface="Frutiger W01"/>
            </a:endParaRPr>
          </a:p>
          <a:p>
            <a:pPr algn="l"/>
            <a:r>
              <a:rPr lang="en-GB" sz="3600" b="0" i="0" dirty="0">
                <a:solidFill>
                  <a:srgbClr val="212B32"/>
                </a:solidFill>
                <a:effectLst/>
                <a:latin typeface="Frutiger W01"/>
              </a:rPr>
              <a:t>You should go for a </a:t>
            </a:r>
            <a:r>
              <a:rPr lang="en-GB" sz="3600" b="0" i="0" dirty="0">
                <a:solidFill>
                  <a:srgbClr val="005EB8"/>
                </a:solidFill>
                <a:effectLst/>
                <a:latin typeface="Frutiger W01"/>
                <a:hlinkClick r:id="rId2"/>
              </a:rPr>
              <a:t>regular diabetes check-up</a:t>
            </a:r>
            <a:r>
              <a:rPr lang="en-GB" sz="3600" b="0" i="0" dirty="0">
                <a:solidFill>
                  <a:srgbClr val="212B32"/>
                </a:solidFill>
                <a:effectLst/>
                <a:latin typeface="Frutiger W01"/>
              </a:rPr>
              <a:t> once a year to make sure your blood pressure and cholesterol (blood fats) are OK.</a:t>
            </a:r>
          </a:p>
          <a:p>
            <a:endParaRPr lang="en-GB" dirty="0"/>
          </a:p>
        </p:txBody>
      </p:sp>
    </p:spTree>
    <p:extLst>
      <p:ext uri="{BB962C8B-B14F-4D97-AF65-F5344CB8AC3E}">
        <p14:creationId xmlns:p14="http://schemas.microsoft.com/office/powerpoint/2010/main" val="13420874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9FE0B-459C-94A3-DFA5-4999D27911FC}"/>
              </a:ext>
            </a:extLst>
          </p:cNvPr>
          <p:cNvSpPr>
            <a:spLocks noGrp="1"/>
          </p:cNvSpPr>
          <p:nvPr>
            <p:ph type="title"/>
          </p:nvPr>
        </p:nvSpPr>
        <p:spPr/>
        <p:txBody>
          <a:bodyPr/>
          <a:lstStyle/>
          <a:p>
            <a:r>
              <a:rPr lang="en-GB" dirty="0"/>
              <a:t>Living with type 2 diabetes </a:t>
            </a:r>
          </a:p>
        </p:txBody>
      </p:sp>
      <p:sp>
        <p:nvSpPr>
          <p:cNvPr id="3" name="Content Placeholder 2">
            <a:extLst>
              <a:ext uri="{FF2B5EF4-FFF2-40B4-BE49-F238E27FC236}">
                <a16:creationId xmlns:a16="http://schemas.microsoft.com/office/drawing/2014/main" id="{629180F5-DF17-115A-8C40-FB8906B6E0FA}"/>
              </a:ext>
            </a:extLst>
          </p:cNvPr>
          <p:cNvSpPr>
            <a:spLocks noGrp="1"/>
          </p:cNvSpPr>
          <p:nvPr>
            <p:ph idx="1"/>
          </p:nvPr>
        </p:nvSpPr>
        <p:spPr/>
        <p:txBody>
          <a:bodyPr>
            <a:normAutofit fontScale="77500" lnSpcReduction="20000"/>
          </a:bodyPr>
          <a:lstStyle/>
          <a:p>
            <a:pPr marL="0" indent="0">
              <a:buNone/>
            </a:pPr>
            <a:r>
              <a:rPr lang="en-GB" b="1" dirty="0">
                <a:effectLst/>
              </a:rPr>
              <a:t>Being active lowers your blood sugar level</a:t>
            </a:r>
          </a:p>
          <a:p>
            <a:r>
              <a:rPr lang="en-GB" dirty="0">
                <a:effectLst/>
              </a:rPr>
              <a:t>Physical exercise helps lower your blood sugar level. You should aim for 2.5 hours of activity a week.</a:t>
            </a:r>
          </a:p>
          <a:p>
            <a:r>
              <a:rPr lang="en-GB" dirty="0">
                <a:effectLst/>
              </a:rPr>
              <a:t>You can be active anywhere as long as what you're doing gets you out of breath.</a:t>
            </a:r>
          </a:p>
          <a:p>
            <a:r>
              <a:rPr lang="en-GB" dirty="0">
                <a:effectLst/>
              </a:rPr>
              <a:t>This could be:</a:t>
            </a:r>
          </a:p>
          <a:p>
            <a:pPr>
              <a:buFont typeface="Arial" panose="020B0604020202020204" pitchFamily="34" charset="0"/>
              <a:buChar char="•"/>
            </a:pPr>
            <a:r>
              <a:rPr lang="en-GB" dirty="0">
                <a:effectLst/>
              </a:rPr>
              <a:t>fast walking</a:t>
            </a:r>
          </a:p>
          <a:p>
            <a:pPr>
              <a:buFont typeface="Arial" panose="020B0604020202020204" pitchFamily="34" charset="0"/>
              <a:buChar char="•"/>
            </a:pPr>
            <a:r>
              <a:rPr lang="en-GB" dirty="0">
                <a:effectLst/>
              </a:rPr>
              <a:t>climbing stairs</a:t>
            </a:r>
          </a:p>
          <a:p>
            <a:pPr>
              <a:buFont typeface="Arial" panose="020B0604020202020204" pitchFamily="34" charset="0"/>
              <a:buChar char="•"/>
            </a:pPr>
            <a:r>
              <a:rPr lang="en-GB" dirty="0">
                <a:effectLst/>
              </a:rPr>
              <a:t>doing more strenuous housework or gardening</a:t>
            </a:r>
          </a:p>
          <a:p>
            <a:r>
              <a:rPr lang="en-GB" dirty="0">
                <a:effectLst/>
              </a:rPr>
              <a:t>The charity Diabetes UK has </a:t>
            </a:r>
            <a:r>
              <a:rPr lang="en-GB" dirty="0">
                <a:solidFill>
                  <a:srgbClr val="005EB8"/>
                </a:solidFill>
                <a:effectLst/>
                <a:hlinkClick r:id="rId2"/>
              </a:rPr>
              <a:t>tips on how to get active</a:t>
            </a:r>
            <a:r>
              <a:rPr lang="en-GB" dirty="0">
                <a:effectLst/>
              </a:rPr>
              <a:t>.</a:t>
            </a:r>
          </a:p>
          <a:p>
            <a:r>
              <a:rPr lang="en-GB" b="1" dirty="0">
                <a:effectLst/>
              </a:rPr>
              <a:t>Your weight is important</a:t>
            </a:r>
          </a:p>
          <a:p>
            <a:endParaRPr lang="en-GB" dirty="0"/>
          </a:p>
        </p:txBody>
      </p:sp>
    </p:spTree>
    <p:extLst>
      <p:ext uri="{BB962C8B-B14F-4D97-AF65-F5344CB8AC3E}">
        <p14:creationId xmlns:p14="http://schemas.microsoft.com/office/powerpoint/2010/main" val="1854994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3BB7F-4DCF-5ED7-803A-92F96DB10234}"/>
              </a:ext>
            </a:extLst>
          </p:cNvPr>
          <p:cNvSpPr>
            <a:spLocks noGrp="1"/>
          </p:cNvSpPr>
          <p:nvPr>
            <p:ph type="title"/>
          </p:nvPr>
        </p:nvSpPr>
        <p:spPr/>
        <p:txBody>
          <a:bodyPr/>
          <a:lstStyle/>
          <a:p>
            <a:r>
              <a:rPr kumimoji="0" lang="en-GB" sz="4000" b="1" i="0" u="none" strike="noStrike" kern="1200" cap="none" spc="0" normalizeH="0" baseline="0" noProof="0" dirty="0">
                <a:ln>
                  <a:noFill/>
                </a:ln>
                <a:solidFill>
                  <a:srgbClr val="000000"/>
                </a:solidFill>
                <a:effectLst/>
                <a:uLnTx/>
                <a:uFillTx/>
                <a:latin typeface="Neue Haas Grotesk Text Pro"/>
                <a:ea typeface="+mj-ea"/>
                <a:cs typeface="+mj-cs"/>
              </a:rPr>
              <a:t>Living with type 2 diabetes </a:t>
            </a:r>
            <a:endParaRPr lang="en-GB" dirty="0"/>
          </a:p>
        </p:txBody>
      </p:sp>
      <p:sp>
        <p:nvSpPr>
          <p:cNvPr id="3" name="Content Placeholder 2">
            <a:extLst>
              <a:ext uri="{FF2B5EF4-FFF2-40B4-BE49-F238E27FC236}">
                <a16:creationId xmlns:a16="http://schemas.microsoft.com/office/drawing/2014/main" id="{CB82A5A9-2D54-85C4-32B5-D3F1C7DA064E}"/>
              </a:ext>
            </a:extLst>
          </p:cNvPr>
          <p:cNvSpPr>
            <a:spLocks noGrp="1"/>
          </p:cNvSpPr>
          <p:nvPr>
            <p:ph idx="1"/>
          </p:nvPr>
        </p:nvSpPr>
        <p:spPr>
          <a:xfrm>
            <a:off x="466828" y="1766726"/>
            <a:ext cx="7988915" cy="4604578"/>
          </a:xfrm>
        </p:spPr>
        <p:txBody>
          <a:bodyPr>
            <a:normAutofit fontScale="77500" lnSpcReduction="20000"/>
          </a:bodyPr>
          <a:lstStyle/>
          <a:p>
            <a:pPr marL="0" indent="0" algn="l">
              <a:buNone/>
            </a:pPr>
            <a:r>
              <a:rPr lang="en-GB" b="1" i="0" dirty="0">
                <a:solidFill>
                  <a:srgbClr val="212B32"/>
                </a:solidFill>
                <a:effectLst/>
                <a:latin typeface="Frutiger W01"/>
              </a:rPr>
              <a:t>Your weight is important</a:t>
            </a:r>
          </a:p>
          <a:p>
            <a:pPr algn="l"/>
            <a:r>
              <a:rPr lang="en-GB" b="0" i="0" dirty="0">
                <a:solidFill>
                  <a:srgbClr val="212B32"/>
                </a:solidFill>
                <a:effectLst/>
                <a:latin typeface="Frutiger W01"/>
              </a:rPr>
              <a:t>Losing weight (if you're overweight) will make it easier for your body to lower your blood sugar level, and can improve your blood pressure and cholesterol.</a:t>
            </a:r>
          </a:p>
          <a:p>
            <a:pPr algn="l"/>
            <a:r>
              <a:rPr lang="en-GB" b="0" i="0" dirty="0">
                <a:solidFill>
                  <a:srgbClr val="212B32"/>
                </a:solidFill>
                <a:effectLst/>
                <a:latin typeface="Frutiger W01"/>
              </a:rPr>
              <a:t>To know whether you're overweight, work out your </a:t>
            </a:r>
            <a:r>
              <a:rPr lang="en-GB" b="0" i="0" dirty="0">
                <a:solidFill>
                  <a:srgbClr val="005EB8"/>
                </a:solidFill>
                <a:effectLst/>
                <a:latin typeface="Frutiger W01"/>
                <a:hlinkClick r:id="rId2"/>
              </a:rPr>
              <a:t>body mass index (BMI)</a:t>
            </a:r>
            <a:r>
              <a:rPr lang="en-GB" b="0" i="0" dirty="0">
                <a:solidFill>
                  <a:srgbClr val="212B32"/>
                </a:solidFill>
                <a:effectLst/>
                <a:latin typeface="Frutiger W01"/>
              </a:rPr>
              <a:t>.</a:t>
            </a:r>
          </a:p>
          <a:p>
            <a:pPr algn="l"/>
            <a:r>
              <a:rPr lang="en-GB" b="0" i="0" dirty="0">
                <a:solidFill>
                  <a:srgbClr val="212B32"/>
                </a:solidFill>
                <a:effectLst/>
                <a:latin typeface="Frutiger W01"/>
              </a:rPr>
              <a:t>If you need to lose weight, it is recommended for most people to do it slowly over time. Aim for around 0.5 to 1kg a week.</a:t>
            </a:r>
          </a:p>
          <a:p>
            <a:pPr algn="l"/>
            <a:r>
              <a:rPr lang="en-GB" b="0" i="0" dirty="0">
                <a:solidFill>
                  <a:srgbClr val="212B32"/>
                </a:solidFill>
                <a:effectLst/>
                <a:latin typeface="Frutiger W01"/>
              </a:rPr>
              <a:t>The charity Diabetes UK has more </a:t>
            </a:r>
            <a:r>
              <a:rPr lang="en-GB" b="0" i="0" dirty="0">
                <a:solidFill>
                  <a:srgbClr val="005EB8"/>
                </a:solidFill>
                <a:effectLst/>
                <a:latin typeface="Frutiger W01"/>
                <a:hlinkClick r:id="rId3"/>
              </a:rPr>
              <a:t>information on healthy weight and weight loss</a:t>
            </a:r>
            <a:r>
              <a:rPr lang="en-GB" b="0" i="0" dirty="0">
                <a:solidFill>
                  <a:srgbClr val="212B32"/>
                </a:solidFill>
                <a:effectLst/>
                <a:latin typeface="Frutiger W01"/>
              </a:rPr>
              <a:t>.</a:t>
            </a:r>
          </a:p>
          <a:p>
            <a:pPr algn="l"/>
            <a:r>
              <a:rPr lang="en-GB" b="0" i="0" dirty="0">
                <a:solidFill>
                  <a:srgbClr val="212B32"/>
                </a:solidFill>
                <a:effectLst/>
                <a:latin typeface="Frutiger W01"/>
              </a:rPr>
              <a:t>There is evidence that eating a low-calorie diet (800 to 1,200 calories a day) on a short-term basis (around 12 weeks) can help with symptoms of type 2 diabetes. And some people have found that their symptoms go into remission.</a:t>
            </a:r>
          </a:p>
          <a:p>
            <a:pPr algn="l"/>
            <a:r>
              <a:rPr lang="en-GB" b="0" i="0" dirty="0">
                <a:solidFill>
                  <a:srgbClr val="212B32"/>
                </a:solidFill>
                <a:effectLst/>
                <a:latin typeface="Frutiger W01"/>
              </a:rPr>
              <a:t>A low-calorie diet is not safe or suitable for everyone with type 2 diabetes, such as people who need to take insulin. So it is important to get medical advice before going on this type of diet.</a:t>
            </a:r>
          </a:p>
          <a:p>
            <a:pPr algn="l"/>
            <a:r>
              <a:rPr lang="en-GB" b="0" i="0" dirty="0">
                <a:solidFill>
                  <a:srgbClr val="212B32"/>
                </a:solidFill>
                <a:effectLst/>
                <a:latin typeface="Frutiger W01"/>
              </a:rPr>
              <a:t>Diabetes UK has </a:t>
            </a:r>
            <a:r>
              <a:rPr lang="en-GB" b="0" i="0" dirty="0">
                <a:solidFill>
                  <a:srgbClr val="005EB8"/>
                </a:solidFill>
                <a:effectLst/>
                <a:latin typeface="Frutiger W01"/>
                <a:hlinkClick r:id="rId4"/>
              </a:rPr>
              <a:t>more information on low-calorie diets</a:t>
            </a:r>
            <a:endParaRPr lang="en-GB" b="0" i="0" dirty="0">
              <a:solidFill>
                <a:srgbClr val="212B32"/>
              </a:solidFill>
              <a:effectLst/>
              <a:latin typeface="Frutiger W01"/>
            </a:endParaRPr>
          </a:p>
          <a:p>
            <a:endParaRPr lang="en-GB" dirty="0"/>
          </a:p>
        </p:txBody>
      </p:sp>
    </p:spTree>
    <p:extLst>
      <p:ext uri="{BB962C8B-B14F-4D97-AF65-F5344CB8AC3E}">
        <p14:creationId xmlns:p14="http://schemas.microsoft.com/office/powerpoint/2010/main" val="12821042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B2137-84DA-3DBA-11A6-CC2191573763}"/>
              </a:ext>
            </a:extLst>
          </p:cNvPr>
          <p:cNvSpPr>
            <a:spLocks noGrp="1"/>
          </p:cNvSpPr>
          <p:nvPr>
            <p:ph type="title"/>
          </p:nvPr>
        </p:nvSpPr>
        <p:spPr/>
        <p:txBody>
          <a:bodyPr/>
          <a:lstStyle/>
          <a:p>
            <a:r>
              <a:rPr kumimoji="0" lang="en-GB" sz="4000" b="1" i="0" u="none" strike="noStrike" kern="1200" cap="none" spc="0" normalizeH="0" baseline="0" noProof="0" dirty="0">
                <a:ln>
                  <a:noFill/>
                </a:ln>
                <a:solidFill>
                  <a:srgbClr val="000000"/>
                </a:solidFill>
                <a:effectLst/>
                <a:uLnTx/>
                <a:uFillTx/>
                <a:latin typeface="Neue Haas Grotesk Text Pro"/>
                <a:ea typeface="+mj-ea"/>
                <a:cs typeface="+mj-cs"/>
              </a:rPr>
              <a:t>Living with type 2 diabetes </a:t>
            </a:r>
            <a:endParaRPr lang="en-GB" dirty="0"/>
          </a:p>
        </p:txBody>
      </p:sp>
      <p:sp>
        <p:nvSpPr>
          <p:cNvPr id="3" name="Content Placeholder 2">
            <a:extLst>
              <a:ext uri="{FF2B5EF4-FFF2-40B4-BE49-F238E27FC236}">
                <a16:creationId xmlns:a16="http://schemas.microsoft.com/office/drawing/2014/main" id="{3A0D6223-339F-418A-A6B3-96B08ECA5943}"/>
              </a:ext>
            </a:extLst>
          </p:cNvPr>
          <p:cNvSpPr>
            <a:spLocks noGrp="1"/>
          </p:cNvSpPr>
          <p:nvPr>
            <p:ph idx="1"/>
          </p:nvPr>
        </p:nvSpPr>
        <p:spPr/>
        <p:txBody>
          <a:bodyPr>
            <a:normAutofit fontScale="77500" lnSpcReduction="20000"/>
          </a:bodyPr>
          <a:lstStyle/>
          <a:p>
            <a:pPr algn="l"/>
            <a:r>
              <a:rPr lang="en-GB" b="0" i="0" dirty="0">
                <a:solidFill>
                  <a:srgbClr val="212B32"/>
                </a:solidFill>
                <a:effectLst/>
                <a:latin typeface="Frutiger W01"/>
              </a:rPr>
              <a:t>You need to keep an eye on your health and have regular check-ups if you have type 2 diabetes because it can lead to:</a:t>
            </a:r>
          </a:p>
          <a:p>
            <a:pPr algn="l">
              <a:buFont typeface="Arial" panose="020B0604020202020204" pitchFamily="34" charset="0"/>
              <a:buChar char="•"/>
            </a:pPr>
            <a:r>
              <a:rPr lang="en-GB" b="0" i="0" dirty="0">
                <a:solidFill>
                  <a:srgbClr val="005EB8"/>
                </a:solidFill>
                <a:effectLst/>
                <a:latin typeface="Frutiger W01"/>
                <a:hlinkClick r:id="rId2"/>
              </a:rPr>
              <a:t>heart disease</a:t>
            </a:r>
            <a:r>
              <a:rPr lang="en-GB" b="0" i="0" dirty="0">
                <a:solidFill>
                  <a:srgbClr val="212B32"/>
                </a:solidFill>
                <a:effectLst/>
                <a:latin typeface="Frutiger W01"/>
              </a:rPr>
              <a:t> and </a:t>
            </a:r>
            <a:r>
              <a:rPr lang="en-GB" b="0" i="0" dirty="0">
                <a:solidFill>
                  <a:srgbClr val="005EB8"/>
                </a:solidFill>
                <a:effectLst/>
                <a:latin typeface="Frutiger W01"/>
                <a:hlinkClick r:id="rId3"/>
              </a:rPr>
              <a:t>stroke</a:t>
            </a:r>
            <a:endParaRPr lang="en-GB" b="0" i="0" dirty="0">
              <a:solidFill>
                <a:srgbClr val="212B32"/>
              </a:solidFill>
              <a:effectLst/>
              <a:latin typeface="Frutiger W01"/>
            </a:endParaRPr>
          </a:p>
          <a:p>
            <a:pPr algn="l">
              <a:buFont typeface="Arial" panose="020B0604020202020204" pitchFamily="34" charset="0"/>
              <a:buChar char="•"/>
            </a:pPr>
            <a:r>
              <a:rPr lang="en-GB" b="0" i="0" dirty="0">
                <a:solidFill>
                  <a:srgbClr val="212B32"/>
                </a:solidFill>
                <a:effectLst/>
                <a:latin typeface="Frutiger W01"/>
              </a:rPr>
              <a:t>loss of feeling and pain (nerve damage)</a:t>
            </a:r>
          </a:p>
          <a:p>
            <a:pPr algn="l">
              <a:buFont typeface="Arial" panose="020B0604020202020204" pitchFamily="34" charset="0"/>
              <a:buChar char="•"/>
            </a:pPr>
            <a:r>
              <a:rPr lang="en-GB" b="0" i="0" dirty="0">
                <a:solidFill>
                  <a:srgbClr val="212B32"/>
                </a:solidFill>
                <a:effectLst/>
                <a:latin typeface="Frutiger W01"/>
              </a:rPr>
              <a:t>foot problems – like sores and infections</a:t>
            </a:r>
          </a:p>
          <a:p>
            <a:pPr algn="l">
              <a:buFont typeface="Arial" panose="020B0604020202020204" pitchFamily="34" charset="0"/>
              <a:buChar char="•"/>
            </a:pPr>
            <a:r>
              <a:rPr lang="en-GB" b="0" i="0" dirty="0">
                <a:solidFill>
                  <a:srgbClr val="212B32"/>
                </a:solidFill>
                <a:effectLst/>
                <a:latin typeface="Frutiger W01"/>
              </a:rPr>
              <a:t>vision loss and blindness</a:t>
            </a:r>
          </a:p>
          <a:p>
            <a:pPr algn="l">
              <a:buFont typeface="Arial" panose="020B0604020202020204" pitchFamily="34" charset="0"/>
              <a:buChar char="•"/>
            </a:pPr>
            <a:r>
              <a:rPr lang="en-GB" b="0" i="0" dirty="0">
                <a:solidFill>
                  <a:srgbClr val="212B32"/>
                </a:solidFill>
                <a:effectLst/>
                <a:latin typeface="Frutiger W01"/>
              </a:rPr>
              <a:t>miscarriage and stillbirth</a:t>
            </a:r>
          </a:p>
          <a:p>
            <a:pPr algn="l">
              <a:buFont typeface="Arial" panose="020B0604020202020204" pitchFamily="34" charset="0"/>
              <a:buChar char="•"/>
            </a:pPr>
            <a:r>
              <a:rPr lang="en-GB" b="0" i="0" dirty="0">
                <a:solidFill>
                  <a:srgbClr val="212B32"/>
                </a:solidFill>
                <a:effectLst/>
                <a:latin typeface="Frutiger W01"/>
              </a:rPr>
              <a:t>problems with your kidneys</a:t>
            </a:r>
          </a:p>
          <a:p>
            <a:pPr algn="l">
              <a:buFont typeface="Arial" panose="020B0604020202020204" pitchFamily="34" charset="0"/>
              <a:buChar char="•"/>
            </a:pPr>
            <a:r>
              <a:rPr lang="en-GB" b="0" i="0" dirty="0">
                <a:solidFill>
                  <a:srgbClr val="212B32"/>
                </a:solidFill>
                <a:effectLst/>
                <a:latin typeface="Frutiger W01"/>
              </a:rPr>
              <a:t>sexual problems – like problems getting or keeping an erection</a:t>
            </a:r>
          </a:p>
          <a:p>
            <a:pPr algn="l"/>
            <a:r>
              <a:rPr lang="en-GB" b="0" i="0" dirty="0">
                <a:solidFill>
                  <a:srgbClr val="212B32"/>
                </a:solidFill>
                <a:effectLst/>
                <a:latin typeface="Frutiger W01"/>
              </a:rPr>
              <a:t>Controlling your blood sugar level and having regular diabetes check-ups is the best way to lower your risk of complications.</a:t>
            </a:r>
          </a:p>
          <a:p>
            <a:endParaRPr lang="en-GB" dirty="0"/>
          </a:p>
        </p:txBody>
      </p:sp>
    </p:spTree>
    <p:extLst>
      <p:ext uri="{BB962C8B-B14F-4D97-AF65-F5344CB8AC3E}">
        <p14:creationId xmlns:p14="http://schemas.microsoft.com/office/powerpoint/2010/main" val="36674774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CDB05-479E-4822-E43E-4EC940E1ED24}"/>
              </a:ext>
            </a:extLst>
          </p:cNvPr>
          <p:cNvSpPr>
            <a:spLocks noGrp="1"/>
          </p:cNvSpPr>
          <p:nvPr>
            <p:ph type="title"/>
          </p:nvPr>
        </p:nvSpPr>
        <p:spPr/>
        <p:txBody>
          <a:bodyPr/>
          <a:lstStyle/>
          <a:p>
            <a:r>
              <a:rPr kumimoji="0" lang="en-GB" sz="4000" b="1" i="0" u="none" strike="noStrike" kern="1200" cap="none" spc="0" normalizeH="0" baseline="0" noProof="0" dirty="0">
                <a:ln>
                  <a:noFill/>
                </a:ln>
                <a:solidFill>
                  <a:srgbClr val="000000"/>
                </a:solidFill>
                <a:effectLst/>
                <a:uLnTx/>
                <a:uFillTx/>
                <a:latin typeface="Neue Haas Grotesk Text Pro"/>
                <a:ea typeface="+mj-ea"/>
                <a:cs typeface="+mj-cs"/>
              </a:rPr>
              <a:t>Living with type 2 diabetes </a:t>
            </a:r>
            <a:endParaRPr lang="en-GB" dirty="0"/>
          </a:p>
        </p:txBody>
      </p:sp>
      <p:sp>
        <p:nvSpPr>
          <p:cNvPr id="3" name="Content Placeholder 2">
            <a:extLst>
              <a:ext uri="{FF2B5EF4-FFF2-40B4-BE49-F238E27FC236}">
                <a16:creationId xmlns:a16="http://schemas.microsoft.com/office/drawing/2014/main" id="{E4E1C6A3-83B8-8E61-C6BF-A4CED3405FA3}"/>
              </a:ext>
            </a:extLst>
          </p:cNvPr>
          <p:cNvSpPr>
            <a:spLocks noGrp="1"/>
          </p:cNvSpPr>
          <p:nvPr>
            <p:ph idx="1"/>
          </p:nvPr>
        </p:nvSpPr>
        <p:spPr/>
        <p:txBody>
          <a:bodyPr>
            <a:normAutofit fontScale="92500" lnSpcReduction="10000"/>
          </a:bodyPr>
          <a:lstStyle/>
          <a:p>
            <a:pPr marL="0" indent="0" algn="l">
              <a:buNone/>
            </a:pPr>
            <a:r>
              <a:rPr lang="en-GB" b="1" i="0" dirty="0">
                <a:solidFill>
                  <a:srgbClr val="212B32"/>
                </a:solidFill>
                <a:effectLst/>
                <a:latin typeface="Frutiger W01"/>
              </a:rPr>
              <a:t>Getting your heart checked</a:t>
            </a:r>
          </a:p>
          <a:p>
            <a:pPr algn="l"/>
            <a:r>
              <a:rPr lang="en-GB" b="0" i="0" dirty="0">
                <a:solidFill>
                  <a:srgbClr val="212B32"/>
                </a:solidFill>
                <a:effectLst/>
                <a:latin typeface="Frutiger W01"/>
              </a:rPr>
              <a:t>You should have your cholesterol (blood fats) and blood pressure checked at least once a year. Diabetes increases your risk of heart disease and stroke, so it's important that high blood pressure and high cholesterol are spotted and treated early.</a:t>
            </a:r>
          </a:p>
          <a:p>
            <a:pPr algn="l"/>
            <a:r>
              <a:rPr lang="en-GB" b="0" i="0" dirty="0">
                <a:solidFill>
                  <a:srgbClr val="212B32"/>
                </a:solidFill>
                <a:effectLst/>
                <a:latin typeface="Frutiger W01"/>
              </a:rPr>
              <a:t>If you're already being treated for high cholesterol and high blood pressure, keep taking your medicine.</a:t>
            </a:r>
          </a:p>
          <a:p>
            <a:pPr algn="l"/>
            <a:r>
              <a:rPr lang="en-GB" b="0" i="0" dirty="0">
                <a:solidFill>
                  <a:srgbClr val="212B32"/>
                </a:solidFill>
                <a:effectLst/>
                <a:latin typeface="Frutiger W01"/>
              </a:rPr>
              <a:t>Diabetes also worsens the effects of smoking on your heart. Get help to quit smoking.</a:t>
            </a:r>
          </a:p>
          <a:p>
            <a:endParaRPr lang="en-GB" dirty="0"/>
          </a:p>
        </p:txBody>
      </p:sp>
    </p:spTree>
    <p:extLst>
      <p:ext uri="{BB962C8B-B14F-4D97-AF65-F5344CB8AC3E}">
        <p14:creationId xmlns:p14="http://schemas.microsoft.com/office/powerpoint/2010/main" val="19140984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D5E31-8551-3671-436F-C0AC34EB8294}"/>
              </a:ext>
            </a:extLst>
          </p:cNvPr>
          <p:cNvSpPr>
            <a:spLocks noGrp="1"/>
          </p:cNvSpPr>
          <p:nvPr>
            <p:ph type="title"/>
          </p:nvPr>
        </p:nvSpPr>
        <p:spPr/>
        <p:txBody>
          <a:bodyPr/>
          <a:lstStyle/>
          <a:p>
            <a:r>
              <a:rPr kumimoji="0" lang="en-GB" sz="4000" b="1" i="0" u="none" strike="noStrike" kern="1200" cap="none" spc="0" normalizeH="0" baseline="0" noProof="0" dirty="0">
                <a:ln>
                  <a:noFill/>
                </a:ln>
                <a:solidFill>
                  <a:srgbClr val="000000"/>
                </a:solidFill>
                <a:effectLst/>
                <a:uLnTx/>
                <a:uFillTx/>
                <a:latin typeface="Neue Haas Grotesk Text Pro"/>
                <a:ea typeface="+mj-ea"/>
                <a:cs typeface="+mj-cs"/>
              </a:rPr>
              <a:t>Living with type 2 diabetes </a:t>
            </a:r>
            <a:endParaRPr lang="en-GB" dirty="0"/>
          </a:p>
        </p:txBody>
      </p:sp>
      <p:sp>
        <p:nvSpPr>
          <p:cNvPr id="3" name="Content Placeholder 2">
            <a:extLst>
              <a:ext uri="{FF2B5EF4-FFF2-40B4-BE49-F238E27FC236}">
                <a16:creationId xmlns:a16="http://schemas.microsoft.com/office/drawing/2014/main" id="{AEB16ED5-0010-FAE9-79B1-30291CFDAB3B}"/>
              </a:ext>
            </a:extLst>
          </p:cNvPr>
          <p:cNvSpPr>
            <a:spLocks noGrp="1"/>
          </p:cNvSpPr>
          <p:nvPr>
            <p:ph idx="1"/>
          </p:nvPr>
        </p:nvSpPr>
        <p:spPr>
          <a:xfrm>
            <a:off x="565150" y="2039874"/>
            <a:ext cx="7674282" cy="3721354"/>
          </a:xfrm>
        </p:spPr>
        <p:txBody>
          <a:bodyPr>
            <a:normAutofit fontScale="85000" lnSpcReduction="10000"/>
          </a:bodyPr>
          <a:lstStyle/>
          <a:p>
            <a:pPr marL="0" indent="0" algn="l">
              <a:buNone/>
            </a:pPr>
            <a:r>
              <a:rPr lang="en-GB" b="1" i="0" dirty="0">
                <a:solidFill>
                  <a:srgbClr val="212B32"/>
                </a:solidFill>
                <a:effectLst/>
                <a:latin typeface="Frutiger W01"/>
              </a:rPr>
              <a:t>Loss of feeling</a:t>
            </a:r>
          </a:p>
          <a:p>
            <a:pPr algn="l"/>
            <a:r>
              <a:rPr lang="en-GB" b="0" i="0" dirty="0">
                <a:solidFill>
                  <a:srgbClr val="212B32"/>
                </a:solidFill>
                <a:effectLst/>
                <a:latin typeface="Frutiger W01"/>
              </a:rPr>
              <a:t>You should let your GP or diabetes nurse know if you notice any changes in your body.</a:t>
            </a:r>
          </a:p>
          <a:p>
            <a:pPr algn="l"/>
            <a:r>
              <a:rPr lang="en-GB" b="0" i="0" dirty="0">
                <a:solidFill>
                  <a:srgbClr val="212B32"/>
                </a:solidFill>
                <a:effectLst/>
                <a:latin typeface="Frutiger W01"/>
              </a:rPr>
              <a:t>Diabetes can damage your nerves (neuropathy). This usually affects your feet, but it can affect other parts of your body, causing:</a:t>
            </a:r>
          </a:p>
          <a:p>
            <a:pPr algn="l">
              <a:buFont typeface="Arial" panose="020B0604020202020204" pitchFamily="34" charset="0"/>
              <a:buChar char="•"/>
            </a:pPr>
            <a:r>
              <a:rPr lang="en-GB" b="0" i="0" dirty="0">
                <a:solidFill>
                  <a:srgbClr val="212B32"/>
                </a:solidFill>
                <a:effectLst/>
                <a:latin typeface="Frutiger W01"/>
              </a:rPr>
              <a:t>numbness</a:t>
            </a:r>
          </a:p>
          <a:p>
            <a:pPr algn="l">
              <a:buFont typeface="Arial" panose="020B0604020202020204" pitchFamily="34" charset="0"/>
              <a:buChar char="•"/>
            </a:pPr>
            <a:r>
              <a:rPr lang="en-GB" b="0" i="0" dirty="0">
                <a:solidFill>
                  <a:srgbClr val="212B32"/>
                </a:solidFill>
                <a:effectLst/>
                <a:latin typeface="Frutiger W01"/>
              </a:rPr>
              <a:t>pain or tingling</a:t>
            </a:r>
          </a:p>
          <a:p>
            <a:pPr algn="l">
              <a:buFont typeface="Arial" panose="020B0604020202020204" pitchFamily="34" charset="0"/>
              <a:buChar char="•"/>
            </a:pPr>
            <a:r>
              <a:rPr lang="en-GB" b="0" i="0" dirty="0">
                <a:solidFill>
                  <a:srgbClr val="212B32"/>
                </a:solidFill>
                <a:effectLst/>
                <a:latin typeface="Frutiger W01"/>
              </a:rPr>
              <a:t>problems with sex</a:t>
            </a:r>
          </a:p>
          <a:p>
            <a:pPr algn="l">
              <a:buFont typeface="Arial" panose="020B0604020202020204" pitchFamily="34" charset="0"/>
              <a:buChar char="•"/>
            </a:pPr>
            <a:r>
              <a:rPr lang="en-GB" b="0" i="0" dirty="0">
                <a:solidFill>
                  <a:srgbClr val="212B32"/>
                </a:solidFill>
                <a:effectLst/>
                <a:latin typeface="Frutiger W01"/>
              </a:rPr>
              <a:t>constipation or diarrhoea</a:t>
            </a:r>
          </a:p>
          <a:p>
            <a:pPr algn="l"/>
            <a:r>
              <a:rPr lang="en-GB" b="0" i="0" dirty="0">
                <a:solidFill>
                  <a:srgbClr val="212B32"/>
                </a:solidFill>
                <a:effectLst/>
                <a:latin typeface="Frutiger W01"/>
              </a:rPr>
              <a:t>Early treatment can prevent nerve damage getting worse.</a:t>
            </a:r>
          </a:p>
          <a:p>
            <a:endParaRPr lang="en-GB" dirty="0"/>
          </a:p>
        </p:txBody>
      </p:sp>
    </p:spTree>
    <p:extLst>
      <p:ext uri="{BB962C8B-B14F-4D97-AF65-F5344CB8AC3E}">
        <p14:creationId xmlns:p14="http://schemas.microsoft.com/office/powerpoint/2010/main" val="16988171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E92D5-5B02-9EED-B580-229FA1E5371A}"/>
              </a:ext>
            </a:extLst>
          </p:cNvPr>
          <p:cNvSpPr>
            <a:spLocks noGrp="1"/>
          </p:cNvSpPr>
          <p:nvPr>
            <p:ph type="title"/>
          </p:nvPr>
        </p:nvSpPr>
        <p:spPr/>
        <p:txBody>
          <a:bodyPr/>
          <a:lstStyle/>
          <a:p>
            <a:r>
              <a:rPr kumimoji="0" lang="en-GB" sz="4000" b="1" i="0" u="none" strike="noStrike" kern="1200" cap="none" spc="0" normalizeH="0" baseline="0" noProof="0" dirty="0">
                <a:ln>
                  <a:noFill/>
                </a:ln>
                <a:solidFill>
                  <a:srgbClr val="000000"/>
                </a:solidFill>
                <a:effectLst/>
                <a:uLnTx/>
                <a:uFillTx/>
                <a:latin typeface="Neue Haas Grotesk Text Pro"/>
                <a:ea typeface="+mj-ea"/>
                <a:cs typeface="+mj-cs"/>
              </a:rPr>
              <a:t>Living with type 2 diabetes </a:t>
            </a:r>
            <a:endParaRPr lang="en-GB" dirty="0"/>
          </a:p>
        </p:txBody>
      </p:sp>
      <p:sp>
        <p:nvSpPr>
          <p:cNvPr id="3" name="Content Placeholder 2">
            <a:extLst>
              <a:ext uri="{FF2B5EF4-FFF2-40B4-BE49-F238E27FC236}">
                <a16:creationId xmlns:a16="http://schemas.microsoft.com/office/drawing/2014/main" id="{269C3077-DC49-AB5D-2B00-16941F77F9C9}"/>
              </a:ext>
            </a:extLst>
          </p:cNvPr>
          <p:cNvSpPr>
            <a:spLocks noGrp="1"/>
          </p:cNvSpPr>
          <p:nvPr>
            <p:ph idx="1"/>
          </p:nvPr>
        </p:nvSpPr>
        <p:spPr>
          <a:xfrm>
            <a:off x="565149" y="1563329"/>
            <a:ext cx="8539521" cy="5191432"/>
          </a:xfrm>
        </p:spPr>
        <p:txBody>
          <a:bodyPr>
            <a:normAutofit fontScale="70000" lnSpcReduction="20000"/>
          </a:bodyPr>
          <a:lstStyle/>
          <a:p>
            <a:pPr marL="0" indent="0" algn="l">
              <a:buNone/>
            </a:pPr>
            <a:r>
              <a:rPr lang="en-GB" b="1" i="0" dirty="0">
                <a:solidFill>
                  <a:srgbClr val="212B32"/>
                </a:solidFill>
                <a:effectLst/>
                <a:latin typeface="Frutiger W01"/>
              </a:rPr>
              <a:t>Looking after your feet</a:t>
            </a:r>
          </a:p>
          <a:p>
            <a:pPr algn="l"/>
            <a:r>
              <a:rPr lang="en-GB" b="0" i="0" dirty="0">
                <a:solidFill>
                  <a:srgbClr val="212B32"/>
                </a:solidFill>
                <a:effectLst/>
                <a:latin typeface="Frutiger W01"/>
              </a:rPr>
              <a:t>You should check your feet every day. Diabetes can reduce the blood supply to your feet and cause a loss of feeling.</a:t>
            </a:r>
          </a:p>
          <a:p>
            <a:pPr algn="l"/>
            <a:r>
              <a:rPr lang="en-GB" b="0" i="0" dirty="0">
                <a:solidFill>
                  <a:srgbClr val="212B32"/>
                </a:solidFill>
                <a:effectLst/>
                <a:latin typeface="Frutiger W01"/>
              </a:rPr>
              <a:t>This means foot injuries do not heal well and you may not notice if your foot is sore or injured. These problems can lead to ulcers and infections.</a:t>
            </a:r>
          </a:p>
          <a:p>
            <a:pPr algn="l"/>
            <a:r>
              <a:rPr lang="en-GB" b="0" i="0" dirty="0">
                <a:solidFill>
                  <a:srgbClr val="212B32"/>
                </a:solidFill>
                <a:effectLst/>
                <a:latin typeface="Frutiger W01"/>
              </a:rPr>
              <a:t>Simple things are important, like:</a:t>
            </a:r>
          </a:p>
          <a:p>
            <a:pPr algn="l">
              <a:buFont typeface="Arial" panose="020B0604020202020204" pitchFamily="34" charset="0"/>
              <a:buChar char="•"/>
            </a:pPr>
            <a:r>
              <a:rPr lang="en-GB" b="0" i="0" dirty="0">
                <a:solidFill>
                  <a:srgbClr val="212B32"/>
                </a:solidFill>
                <a:effectLst/>
                <a:latin typeface="Frutiger W01"/>
              </a:rPr>
              <a:t>keeping feet clean and dry to avoid infection</a:t>
            </a:r>
          </a:p>
          <a:p>
            <a:pPr algn="l">
              <a:buFont typeface="Arial" panose="020B0604020202020204" pitchFamily="34" charset="0"/>
              <a:buChar char="•"/>
            </a:pPr>
            <a:r>
              <a:rPr lang="en-GB" b="0" i="0" dirty="0">
                <a:solidFill>
                  <a:srgbClr val="212B32"/>
                </a:solidFill>
                <a:effectLst/>
                <a:latin typeface="Frutiger W01"/>
              </a:rPr>
              <a:t>trying not to go barefoot outside to avoid nicks and cuts</a:t>
            </a:r>
          </a:p>
          <a:p>
            <a:pPr algn="l">
              <a:buFont typeface="Arial" panose="020B0604020202020204" pitchFamily="34" charset="0"/>
              <a:buChar char="•"/>
            </a:pPr>
            <a:r>
              <a:rPr lang="en-GB" b="0" i="0" dirty="0">
                <a:solidFill>
                  <a:srgbClr val="212B32"/>
                </a:solidFill>
                <a:effectLst/>
                <a:latin typeface="Frutiger W01"/>
              </a:rPr>
              <a:t>wearing shoes that fit well</a:t>
            </a:r>
          </a:p>
          <a:p>
            <a:pPr algn="l"/>
            <a:r>
              <a:rPr lang="en-GB" b="0" i="0" dirty="0">
                <a:solidFill>
                  <a:srgbClr val="212B32"/>
                </a:solidFill>
                <a:effectLst/>
                <a:latin typeface="Frutiger W01"/>
              </a:rPr>
              <a:t>Speak to your GP or diabetes nurse if you notice any changes in your feet, including:</a:t>
            </a:r>
          </a:p>
          <a:p>
            <a:pPr algn="l">
              <a:buFont typeface="Arial" panose="020B0604020202020204" pitchFamily="34" charset="0"/>
              <a:buChar char="•"/>
            </a:pPr>
            <a:r>
              <a:rPr lang="en-GB" b="0" i="0" dirty="0">
                <a:solidFill>
                  <a:srgbClr val="212B32"/>
                </a:solidFill>
                <a:effectLst/>
                <a:latin typeface="Frutiger W01"/>
              </a:rPr>
              <a:t>cuts, cracks or blisters</a:t>
            </a:r>
          </a:p>
          <a:p>
            <a:pPr algn="l">
              <a:buFont typeface="Arial" panose="020B0604020202020204" pitchFamily="34" charset="0"/>
              <a:buChar char="•"/>
            </a:pPr>
            <a:r>
              <a:rPr lang="en-GB" b="0" i="0" dirty="0">
                <a:solidFill>
                  <a:srgbClr val="212B32"/>
                </a:solidFill>
                <a:effectLst/>
                <a:latin typeface="Frutiger W01"/>
              </a:rPr>
              <a:t>pain or tingling</a:t>
            </a:r>
          </a:p>
          <a:p>
            <a:pPr algn="l">
              <a:buFont typeface="Arial" panose="020B0604020202020204" pitchFamily="34" charset="0"/>
              <a:buChar char="•"/>
            </a:pPr>
            <a:r>
              <a:rPr lang="en-GB" b="0" i="0" dirty="0">
                <a:solidFill>
                  <a:srgbClr val="212B32"/>
                </a:solidFill>
                <a:effectLst/>
                <a:latin typeface="Frutiger W01"/>
              </a:rPr>
              <a:t>numb toes and feet</a:t>
            </a:r>
          </a:p>
          <a:p>
            <a:pPr algn="l"/>
            <a:r>
              <a:rPr lang="en-GB" b="0" i="0" dirty="0">
                <a:solidFill>
                  <a:srgbClr val="212B32"/>
                </a:solidFill>
                <a:effectLst/>
                <a:latin typeface="Frutiger W01"/>
              </a:rPr>
              <a:t>Diabetes UK has advice on </a:t>
            </a:r>
            <a:r>
              <a:rPr lang="en-GB" b="0" i="0" dirty="0">
                <a:solidFill>
                  <a:srgbClr val="005EB8"/>
                </a:solidFill>
                <a:effectLst/>
                <a:latin typeface="Frutiger W01"/>
                <a:hlinkClick r:id="rId2"/>
              </a:rPr>
              <a:t>how to check your feet</a:t>
            </a:r>
            <a:r>
              <a:rPr lang="en-GB" b="0" i="0" dirty="0">
                <a:solidFill>
                  <a:srgbClr val="212B32"/>
                </a:solidFill>
                <a:effectLst/>
                <a:latin typeface="Frutiger W01"/>
              </a:rPr>
              <a:t>.</a:t>
            </a:r>
          </a:p>
          <a:p>
            <a:pPr algn="l"/>
            <a:r>
              <a:rPr lang="en-GB" b="0" i="0" dirty="0">
                <a:solidFill>
                  <a:srgbClr val="212B32"/>
                </a:solidFill>
                <a:effectLst/>
                <a:latin typeface="Frutiger W01"/>
              </a:rPr>
              <a:t>Your feet should also be checked every year by your GP, diabetes nurse or podiatrist.</a:t>
            </a:r>
          </a:p>
          <a:p>
            <a:pPr algn="l"/>
            <a:r>
              <a:rPr lang="en-GB" b="0" i="0" dirty="0">
                <a:solidFill>
                  <a:srgbClr val="212B32"/>
                </a:solidFill>
                <a:effectLst/>
                <a:latin typeface="Frutiger W01"/>
              </a:rPr>
              <a:t>Sores or infections that are not treated early can lead to gangrene. Around 175 amputations resulting from diabetes are carried out every week in England.</a:t>
            </a:r>
          </a:p>
          <a:p>
            <a:endParaRPr lang="en-GB" dirty="0"/>
          </a:p>
        </p:txBody>
      </p:sp>
    </p:spTree>
    <p:extLst>
      <p:ext uri="{BB962C8B-B14F-4D97-AF65-F5344CB8AC3E}">
        <p14:creationId xmlns:p14="http://schemas.microsoft.com/office/powerpoint/2010/main" val="4061610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A9822-ABC1-6A99-54E7-B6FEAB9F408E}"/>
              </a:ext>
            </a:extLst>
          </p:cNvPr>
          <p:cNvSpPr>
            <a:spLocks noGrp="1"/>
          </p:cNvSpPr>
          <p:nvPr>
            <p:ph type="title"/>
          </p:nvPr>
        </p:nvSpPr>
        <p:spPr/>
        <p:txBody>
          <a:bodyPr/>
          <a:lstStyle/>
          <a:p>
            <a:r>
              <a:rPr lang="en-GB" dirty="0"/>
              <a:t>Diabetes </a:t>
            </a:r>
          </a:p>
        </p:txBody>
      </p:sp>
      <p:sp>
        <p:nvSpPr>
          <p:cNvPr id="3" name="Content Placeholder 2">
            <a:extLst>
              <a:ext uri="{FF2B5EF4-FFF2-40B4-BE49-F238E27FC236}">
                <a16:creationId xmlns:a16="http://schemas.microsoft.com/office/drawing/2014/main" id="{0774454D-464F-5FA2-5B67-EB433C993388}"/>
              </a:ext>
            </a:extLst>
          </p:cNvPr>
          <p:cNvSpPr>
            <a:spLocks noGrp="1"/>
          </p:cNvSpPr>
          <p:nvPr>
            <p:ph idx="1"/>
          </p:nvPr>
        </p:nvSpPr>
        <p:spPr/>
        <p:txBody>
          <a:bodyPr>
            <a:normAutofit fontScale="77500" lnSpcReduction="20000"/>
          </a:bodyPr>
          <a:lstStyle/>
          <a:p>
            <a:r>
              <a:rPr lang="en-GB" b="1">
                <a:effectLst/>
              </a:rPr>
              <a:t>Diabetes is a lifelong condition that causes a person's blood sugar level to become too high.</a:t>
            </a:r>
            <a:endParaRPr lang="en-GB">
              <a:effectLst/>
            </a:endParaRPr>
          </a:p>
          <a:p>
            <a:r>
              <a:rPr lang="en-GB">
                <a:effectLst/>
              </a:rPr>
              <a:t>There are 2 main types of diabetes:</a:t>
            </a:r>
          </a:p>
          <a:p>
            <a:pPr>
              <a:buFont typeface="Arial" panose="020B0604020202020204" pitchFamily="34" charset="0"/>
              <a:buChar char="•"/>
            </a:pPr>
            <a:r>
              <a:rPr lang="en-GB">
                <a:solidFill>
                  <a:srgbClr val="005EB8"/>
                </a:solidFill>
                <a:effectLst/>
                <a:hlinkClick r:id="rId2"/>
              </a:rPr>
              <a:t>type 1 diabetes</a:t>
            </a:r>
            <a:r>
              <a:rPr lang="en-GB">
                <a:effectLst/>
              </a:rPr>
              <a:t> – where the body's immune system attacks and destroys the cells that produce insulin</a:t>
            </a:r>
          </a:p>
          <a:p>
            <a:pPr>
              <a:buFont typeface="Arial" panose="020B0604020202020204" pitchFamily="34" charset="0"/>
              <a:buChar char="•"/>
            </a:pPr>
            <a:r>
              <a:rPr lang="en-GB">
                <a:solidFill>
                  <a:srgbClr val="005EB8"/>
                </a:solidFill>
                <a:effectLst/>
                <a:hlinkClick r:id="rId3"/>
              </a:rPr>
              <a:t>type 2 diabetes</a:t>
            </a:r>
            <a:r>
              <a:rPr lang="en-GB">
                <a:effectLst/>
              </a:rPr>
              <a:t> – where the body does not produce enough insulin, or the body's cells do not react to insulin</a:t>
            </a:r>
          </a:p>
          <a:p>
            <a:r>
              <a:rPr lang="en-GB">
                <a:effectLst/>
              </a:rPr>
              <a:t>Type 2 diabetes is far more common than type 1. In the UK, around 90% of all adults with diabetes have type 2.</a:t>
            </a:r>
          </a:p>
          <a:p>
            <a:r>
              <a:rPr lang="en-GB">
                <a:effectLst/>
              </a:rPr>
              <a:t>During pregnancy, some women have such high levels of blood glucose that their body is unable to produce enough insulin to absorb it all. This is known as </a:t>
            </a:r>
            <a:r>
              <a:rPr lang="en-GB">
                <a:solidFill>
                  <a:srgbClr val="005EB8"/>
                </a:solidFill>
              </a:rPr>
              <a:t>gestational diabetes</a:t>
            </a:r>
          </a:p>
          <a:p>
            <a:endParaRPr lang="en-GB" b="1">
              <a:effectLst/>
            </a:endParaRPr>
          </a:p>
          <a:p>
            <a:endParaRPr lang="en-GB" dirty="0"/>
          </a:p>
        </p:txBody>
      </p:sp>
    </p:spTree>
    <p:extLst>
      <p:ext uri="{BB962C8B-B14F-4D97-AF65-F5344CB8AC3E}">
        <p14:creationId xmlns:p14="http://schemas.microsoft.com/office/powerpoint/2010/main" val="25486822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156E4-46FA-4C0A-CFC8-F47F9663BCBD}"/>
              </a:ext>
            </a:extLst>
          </p:cNvPr>
          <p:cNvSpPr>
            <a:spLocks noGrp="1"/>
          </p:cNvSpPr>
          <p:nvPr>
            <p:ph type="title"/>
          </p:nvPr>
        </p:nvSpPr>
        <p:spPr/>
        <p:txBody>
          <a:bodyPr/>
          <a:lstStyle/>
          <a:p>
            <a:r>
              <a:rPr kumimoji="0" lang="en-GB" sz="4000" b="1" i="0" u="none" strike="noStrike" kern="1200" cap="none" spc="0" normalizeH="0" baseline="0" noProof="0" dirty="0">
                <a:ln>
                  <a:noFill/>
                </a:ln>
                <a:solidFill>
                  <a:srgbClr val="000000"/>
                </a:solidFill>
                <a:effectLst/>
                <a:uLnTx/>
                <a:uFillTx/>
                <a:latin typeface="Neue Haas Grotesk Text Pro"/>
                <a:ea typeface="+mj-ea"/>
                <a:cs typeface="+mj-cs"/>
              </a:rPr>
              <a:t>Living with type 2 diabetes </a:t>
            </a:r>
            <a:endParaRPr lang="en-GB" dirty="0"/>
          </a:p>
        </p:txBody>
      </p:sp>
      <p:sp>
        <p:nvSpPr>
          <p:cNvPr id="3" name="Content Placeholder 2">
            <a:extLst>
              <a:ext uri="{FF2B5EF4-FFF2-40B4-BE49-F238E27FC236}">
                <a16:creationId xmlns:a16="http://schemas.microsoft.com/office/drawing/2014/main" id="{773993AC-CB16-1AAA-6711-7022F5072486}"/>
              </a:ext>
            </a:extLst>
          </p:cNvPr>
          <p:cNvSpPr>
            <a:spLocks noGrp="1"/>
          </p:cNvSpPr>
          <p:nvPr>
            <p:ph idx="1"/>
          </p:nvPr>
        </p:nvSpPr>
        <p:spPr>
          <a:xfrm>
            <a:off x="565150" y="2160016"/>
            <a:ext cx="7733276" cy="4103132"/>
          </a:xfrm>
        </p:spPr>
        <p:txBody>
          <a:bodyPr>
            <a:normAutofit fontScale="92500" lnSpcReduction="20000"/>
          </a:bodyPr>
          <a:lstStyle/>
          <a:p>
            <a:pPr marL="0" indent="0" algn="l">
              <a:buNone/>
            </a:pPr>
            <a:r>
              <a:rPr lang="en-GB" b="1" i="0" dirty="0">
                <a:solidFill>
                  <a:srgbClr val="212B32"/>
                </a:solidFill>
                <a:effectLst/>
                <a:latin typeface="Frutiger W01"/>
              </a:rPr>
              <a:t>Checking your eyes</a:t>
            </a:r>
          </a:p>
          <a:p>
            <a:pPr algn="l"/>
            <a:r>
              <a:rPr lang="en-GB" b="0" i="0" dirty="0">
                <a:solidFill>
                  <a:srgbClr val="005EB8"/>
                </a:solidFill>
                <a:effectLst/>
                <a:latin typeface="Frutiger W01"/>
                <a:hlinkClick r:id="rId2"/>
              </a:rPr>
              <a:t>Your eyes should be checked every year</a:t>
            </a:r>
            <a:r>
              <a:rPr lang="en-GB" b="0" i="0" dirty="0">
                <a:solidFill>
                  <a:srgbClr val="212B32"/>
                </a:solidFill>
                <a:effectLst/>
                <a:latin typeface="Frutiger W01"/>
              </a:rPr>
              <a:t> for damaged blood vessels, which can cause </a:t>
            </a:r>
            <a:r>
              <a:rPr lang="en-GB" b="0" i="0" dirty="0">
                <a:solidFill>
                  <a:srgbClr val="005EB8"/>
                </a:solidFill>
                <a:effectLst/>
                <a:latin typeface="Frutiger W01"/>
                <a:hlinkClick r:id="rId3"/>
              </a:rPr>
              <a:t>sight problems (diabetic retinopathy)</a:t>
            </a:r>
            <a:r>
              <a:rPr lang="en-GB" b="0" i="0" dirty="0">
                <a:solidFill>
                  <a:srgbClr val="212B32"/>
                </a:solidFill>
                <a:effectLst/>
                <a:latin typeface="Frutiger W01"/>
              </a:rPr>
              <a:t> and blindness.</a:t>
            </a:r>
          </a:p>
          <a:p>
            <a:pPr algn="l"/>
            <a:r>
              <a:rPr lang="en-GB" b="0" i="0" dirty="0">
                <a:solidFill>
                  <a:srgbClr val="212B32"/>
                </a:solidFill>
                <a:effectLst/>
                <a:latin typeface="Frutiger W01"/>
              </a:rPr>
              <a:t>Eye checks can detect damage before it affects your sight. Treating damaged blood vessels early can prevent sight problems.</a:t>
            </a:r>
          </a:p>
          <a:p>
            <a:pPr algn="l"/>
            <a:r>
              <a:rPr lang="en-GB" b="0" i="0" dirty="0">
                <a:solidFill>
                  <a:srgbClr val="212B32"/>
                </a:solidFill>
                <a:effectLst/>
                <a:latin typeface="Frutiger W01"/>
              </a:rPr>
              <a:t>Speak to your GP immediately if you notice changes to your sight, including:</a:t>
            </a:r>
          </a:p>
          <a:p>
            <a:pPr algn="l">
              <a:buFont typeface="Arial" panose="020B0604020202020204" pitchFamily="34" charset="0"/>
              <a:buChar char="•"/>
            </a:pPr>
            <a:r>
              <a:rPr lang="en-GB" b="0" i="0" dirty="0">
                <a:solidFill>
                  <a:srgbClr val="212B32"/>
                </a:solidFill>
                <a:effectLst/>
                <a:latin typeface="Frutiger W01"/>
              </a:rPr>
              <a:t>blurred vision, especially at night</a:t>
            </a:r>
          </a:p>
          <a:p>
            <a:pPr algn="l">
              <a:buFont typeface="Arial" panose="020B0604020202020204" pitchFamily="34" charset="0"/>
              <a:buChar char="•"/>
            </a:pPr>
            <a:r>
              <a:rPr lang="en-GB" b="0" i="0" dirty="0">
                <a:solidFill>
                  <a:srgbClr val="212B32"/>
                </a:solidFill>
                <a:effectLst/>
                <a:latin typeface="Frutiger W01"/>
              </a:rPr>
              <a:t>shapes floating in your vision (floaters)</a:t>
            </a:r>
          </a:p>
          <a:p>
            <a:pPr algn="l">
              <a:buFont typeface="Arial" panose="020B0604020202020204" pitchFamily="34" charset="0"/>
              <a:buChar char="•"/>
            </a:pPr>
            <a:r>
              <a:rPr lang="en-GB" b="0" i="0" dirty="0">
                <a:solidFill>
                  <a:srgbClr val="212B32"/>
                </a:solidFill>
                <a:effectLst/>
                <a:latin typeface="Frutiger W01"/>
              </a:rPr>
              <a:t>sensitivity to light</a:t>
            </a:r>
          </a:p>
          <a:p>
            <a:endParaRPr lang="en-GB" dirty="0"/>
          </a:p>
        </p:txBody>
      </p:sp>
    </p:spTree>
    <p:extLst>
      <p:ext uri="{BB962C8B-B14F-4D97-AF65-F5344CB8AC3E}">
        <p14:creationId xmlns:p14="http://schemas.microsoft.com/office/powerpoint/2010/main" val="16980714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2D0F9-80F5-B933-1E2A-E97319BA243E}"/>
              </a:ext>
            </a:extLst>
          </p:cNvPr>
          <p:cNvSpPr>
            <a:spLocks noGrp="1"/>
          </p:cNvSpPr>
          <p:nvPr>
            <p:ph type="title"/>
          </p:nvPr>
        </p:nvSpPr>
        <p:spPr/>
        <p:txBody>
          <a:bodyPr/>
          <a:lstStyle/>
          <a:p>
            <a:r>
              <a:rPr kumimoji="0" lang="en-GB" sz="4000" b="1" i="0" u="none" strike="noStrike" kern="1200" cap="none" spc="0" normalizeH="0" baseline="0" noProof="0" dirty="0">
                <a:ln>
                  <a:noFill/>
                </a:ln>
                <a:solidFill>
                  <a:srgbClr val="000000"/>
                </a:solidFill>
                <a:effectLst/>
                <a:uLnTx/>
                <a:uFillTx/>
                <a:latin typeface="Neue Haas Grotesk Text Pro"/>
                <a:ea typeface="+mj-ea"/>
                <a:cs typeface="+mj-cs"/>
              </a:rPr>
              <a:t>Living with type 2 diabetes </a:t>
            </a:r>
            <a:endParaRPr lang="en-GB" dirty="0"/>
          </a:p>
        </p:txBody>
      </p:sp>
      <p:sp>
        <p:nvSpPr>
          <p:cNvPr id="3" name="Content Placeholder 2">
            <a:extLst>
              <a:ext uri="{FF2B5EF4-FFF2-40B4-BE49-F238E27FC236}">
                <a16:creationId xmlns:a16="http://schemas.microsoft.com/office/drawing/2014/main" id="{F81CC94B-622E-AED2-CACB-3EA84B3C14FD}"/>
              </a:ext>
            </a:extLst>
          </p:cNvPr>
          <p:cNvSpPr>
            <a:spLocks noGrp="1"/>
          </p:cNvSpPr>
          <p:nvPr>
            <p:ph idx="1"/>
          </p:nvPr>
        </p:nvSpPr>
        <p:spPr/>
        <p:txBody>
          <a:bodyPr>
            <a:normAutofit fontScale="92500"/>
          </a:bodyPr>
          <a:lstStyle/>
          <a:p>
            <a:pPr marL="0" indent="0">
              <a:buNone/>
            </a:pPr>
            <a:r>
              <a:rPr lang="en-GB" b="1" dirty="0">
                <a:effectLst/>
              </a:rPr>
              <a:t>Pregnancy and diabetes</a:t>
            </a:r>
          </a:p>
          <a:p>
            <a:r>
              <a:rPr lang="en-GB" dirty="0">
                <a:effectLst/>
              </a:rPr>
              <a:t>Speak to your GP or care team if you're thinking of having a baby. You can have a safe pregnancy and birth if you have type 2 diabetes. You will need additional check-ups during the pregnancy.</a:t>
            </a:r>
          </a:p>
          <a:p>
            <a:r>
              <a:rPr lang="en-GB" dirty="0">
                <a:effectLst/>
              </a:rPr>
              <a:t>If you’re trying to get pregnant, you should be able to have your HbA1c levels measured monthly to help manage your blood glucose levels.</a:t>
            </a:r>
          </a:p>
          <a:p>
            <a:pPr algn="l"/>
            <a:r>
              <a:rPr lang="en-GB" b="0" i="0" dirty="0">
                <a:solidFill>
                  <a:srgbClr val="4C6272"/>
                </a:solidFill>
                <a:effectLst/>
                <a:latin typeface="Frutiger W01"/>
              </a:rPr>
              <a:t>Page last r</a:t>
            </a:r>
          </a:p>
          <a:p>
            <a:endParaRPr lang="en-GB" dirty="0"/>
          </a:p>
        </p:txBody>
      </p:sp>
    </p:spTree>
    <p:extLst>
      <p:ext uri="{BB962C8B-B14F-4D97-AF65-F5344CB8AC3E}">
        <p14:creationId xmlns:p14="http://schemas.microsoft.com/office/powerpoint/2010/main" val="7322404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22ED0-E900-30E9-A331-2753EE261270}"/>
              </a:ext>
            </a:extLst>
          </p:cNvPr>
          <p:cNvSpPr>
            <a:spLocks noGrp="1"/>
          </p:cNvSpPr>
          <p:nvPr>
            <p:ph type="title"/>
          </p:nvPr>
        </p:nvSpPr>
        <p:spPr/>
        <p:txBody>
          <a:bodyPr/>
          <a:lstStyle/>
          <a:p>
            <a:r>
              <a:rPr lang="en-GB" dirty="0"/>
              <a:t>Hyperglycaemia</a:t>
            </a:r>
          </a:p>
        </p:txBody>
      </p:sp>
      <p:sp>
        <p:nvSpPr>
          <p:cNvPr id="3" name="Content Placeholder 2">
            <a:extLst>
              <a:ext uri="{FF2B5EF4-FFF2-40B4-BE49-F238E27FC236}">
                <a16:creationId xmlns:a16="http://schemas.microsoft.com/office/drawing/2014/main" id="{3D9F1375-CF07-D42A-AB23-0859C09389F2}"/>
              </a:ext>
            </a:extLst>
          </p:cNvPr>
          <p:cNvSpPr>
            <a:spLocks noGrp="1"/>
          </p:cNvSpPr>
          <p:nvPr>
            <p:ph idx="1"/>
          </p:nvPr>
        </p:nvSpPr>
        <p:spPr/>
        <p:txBody>
          <a:bodyPr>
            <a:normAutofit/>
          </a:bodyPr>
          <a:lstStyle/>
          <a:p>
            <a:pPr marL="0" indent="0">
              <a:buNone/>
            </a:pPr>
            <a:r>
              <a:rPr lang="en-GB" dirty="0">
                <a:effectLst/>
              </a:rPr>
              <a:t>When your blood glucose levels are too high, it can cause hyperglycaemia (a hyper).</a:t>
            </a:r>
          </a:p>
          <a:p>
            <a:pPr marL="0" indent="0">
              <a:buNone/>
            </a:pPr>
            <a:r>
              <a:rPr lang="en-GB" dirty="0">
                <a:effectLst/>
              </a:rPr>
              <a:t>This can happen if you're:</a:t>
            </a:r>
          </a:p>
          <a:p>
            <a:pPr>
              <a:buFont typeface="Arial" panose="020B0604020202020204" pitchFamily="34" charset="0"/>
              <a:buChar char="•"/>
            </a:pPr>
            <a:r>
              <a:rPr lang="en-GB" dirty="0">
                <a:effectLst/>
              </a:rPr>
              <a:t>stressed</a:t>
            </a:r>
          </a:p>
          <a:p>
            <a:pPr>
              <a:buFont typeface="Arial" panose="020B0604020202020204" pitchFamily="34" charset="0"/>
              <a:buChar char="•"/>
            </a:pPr>
            <a:r>
              <a:rPr lang="en-GB" dirty="0">
                <a:effectLst/>
              </a:rPr>
              <a:t>unwell</a:t>
            </a:r>
          </a:p>
          <a:p>
            <a:pPr>
              <a:buFont typeface="Arial" panose="020B0604020202020204" pitchFamily="34" charset="0"/>
              <a:buChar char="•"/>
            </a:pPr>
            <a:r>
              <a:rPr lang="en-GB" dirty="0">
                <a:effectLst/>
              </a:rPr>
              <a:t>less active</a:t>
            </a:r>
          </a:p>
          <a:p>
            <a:pPr>
              <a:buFont typeface="Arial" panose="020B0604020202020204" pitchFamily="34" charset="0"/>
              <a:buChar char="•"/>
            </a:pPr>
            <a:r>
              <a:rPr lang="en-GB" dirty="0">
                <a:effectLst/>
              </a:rPr>
              <a:t>not having enough insulin for the carbohydrate you have eaten</a:t>
            </a:r>
          </a:p>
          <a:p>
            <a:endParaRPr lang="en-GB" dirty="0"/>
          </a:p>
        </p:txBody>
      </p:sp>
    </p:spTree>
    <p:extLst>
      <p:ext uri="{BB962C8B-B14F-4D97-AF65-F5344CB8AC3E}">
        <p14:creationId xmlns:p14="http://schemas.microsoft.com/office/powerpoint/2010/main" val="34168143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9F238-DB3D-8F58-6222-58E50AA75273}"/>
              </a:ext>
            </a:extLst>
          </p:cNvPr>
          <p:cNvSpPr>
            <a:spLocks noGrp="1"/>
          </p:cNvSpPr>
          <p:nvPr>
            <p:ph type="title"/>
          </p:nvPr>
        </p:nvSpPr>
        <p:spPr/>
        <p:txBody>
          <a:bodyPr/>
          <a:lstStyle/>
          <a:p>
            <a:r>
              <a:rPr kumimoji="0" lang="en-GB" sz="4000" b="1" i="0" u="none" strike="noStrike" kern="1200" cap="none" spc="0" normalizeH="0" baseline="0" noProof="0" dirty="0">
                <a:ln>
                  <a:noFill/>
                </a:ln>
                <a:solidFill>
                  <a:srgbClr val="000000"/>
                </a:solidFill>
                <a:effectLst/>
                <a:uLnTx/>
                <a:uFillTx/>
                <a:latin typeface="Neue Haas Grotesk Text Pro"/>
                <a:ea typeface="+mj-ea"/>
                <a:cs typeface="+mj-cs"/>
              </a:rPr>
              <a:t>Hyperglycaemia</a:t>
            </a:r>
            <a:endParaRPr lang="en-GB" dirty="0"/>
          </a:p>
        </p:txBody>
      </p:sp>
      <p:sp>
        <p:nvSpPr>
          <p:cNvPr id="3" name="Content Placeholder 2">
            <a:extLst>
              <a:ext uri="{FF2B5EF4-FFF2-40B4-BE49-F238E27FC236}">
                <a16:creationId xmlns:a16="http://schemas.microsoft.com/office/drawing/2014/main" id="{7DBF9486-D7FE-4271-88AD-0D2889E23BA2}"/>
              </a:ext>
            </a:extLst>
          </p:cNvPr>
          <p:cNvSpPr>
            <a:spLocks noGrp="1"/>
          </p:cNvSpPr>
          <p:nvPr>
            <p:ph idx="1"/>
          </p:nvPr>
        </p:nvSpPr>
        <p:spPr>
          <a:xfrm>
            <a:off x="565150" y="2160016"/>
            <a:ext cx="7605456" cy="3927094"/>
          </a:xfrm>
        </p:spPr>
        <p:txBody>
          <a:bodyPr>
            <a:normAutofit fontScale="77500" lnSpcReduction="20000"/>
          </a:bodyPr>
          <a:lstStyle/>
          <a:p>
            <a:pPr algn="l"/>
            <a:r>
              <a:rPr lang="en-GB" b="0" i="0" dirty="0">
                <a:solidFill>
                  <a:srgbClr val="212B32"/>
                </a:solidFill>
                <a:effectLst/>
                <a:latin typeface="Frutiger W01"/>
              </a:rPr>
              <a:t>Very high blood sugar levels can lead to a serious problem called diabetic ketoacidosis (DKA).</a:t>
            </a:r>
          </a:p>
          <a:p>
            <a:pPr algn="l"/>
            <a:r>
              <a:rPr lang="en-GB" b="0" i="0" dirty="0">
                <a:solidFill>
                  <a:srgbClr val="212B32"/>
                </a:solidFill>
                <a:effectLst/>
                <a:latin typeface="Frutiger W01"/>
              </a:rPr>
              <a:t>Your body starts to break down fat for energy when there's not enough insulin, which leads to a build-up of acid (ketones) in your blood.</a:t>
            </a:r>
          </a:p>
          <a:p>
            <a:pPr algn="l"/>
            <a:r>
              <a:rPr lang="en-GB" b="0" i="0" dirty="0">
                <a:solidFill>
                  <a:srgbClr val="212B32"/>
                </a:solidFill>
                <a:effectLst/>
                <a:latin typeface="Frutiger W01"/>
              </a:rPr>
              <a:t>It can be life threatening and should be treated in hospital.</a:t>
            </a:r>
          </a:p>
          <a:p>
            <a:pPr algn="l"/>
            <a:r>
              <a:rPr lang="en-GB" b="0" i="0" dirty="0">
                <a:solidFill>
                  <a:srgbClr val="212B32"/>
                </a:solidFill>
                <a:effectLst/>
                <a:latin typeface="Frutiger W01"/>
              </a:rPr>
              <a:t>Check for ketones if your blood glucose level is higher than 11mmol.</a:t>
            </a:r>
          </a:p>
          <a:p>
            <a:pPr algn="l"/>
            <a:r>
              <a:rPr lang="en-GB" b="0" i="0" dirty="0">
                <a:solidFill>
                  <a:srgbClr val="212B32"/>
                </a:solidFill>
                <a:effectLst/>
                <a:latin typeface="Frutiger W01"/>
              </a:rPr>
              <a:t>Some meters check for ketones, or you can get strips from your care team to check ketones in your pee.</a:t>
            </a:r>
          </a:p>
          <a:p>
            <a:pPr algn="l"/>
            <a:r>
              <a:rPr lang="en-GB" b="0" i="0" dirty="0">
                <a:solidFill>
                  <a:srgbClr val="212B32"/>
                </a:solidFill>
                <a:effectLst/>
                <a:latin typeface="Frutiger W01"/>
              </a:rPr>
              <a:t>DKA can develop quickly over a few hours. Infections and drinking too much alcohol are common triggers for DKA.</a:t>
            </a:r>
          </a:p>
          <a:p>
            <a:pPr algn="l"/>
            <a:r>
              <a:rPr lang="en-GB" b="0" i="0" dirty="0">
                <a:solidFill>
                  <a:srgbClr val="212B32"/>
                </a:solidFill>
                <a:effectLst/>
                <a:latin typeface="Frutiger W01"/>
              </a:rPr>
              <a:t>Speak to your care team immediately if your glucose level is high and you:</a:t>
            </a:r>
          </a:p>
          <a:p>
            <a:pPr marL="0" indent="0">
              <a:buNone/>
            </a:pPr>
            <a:endParaRPr lang="en-GB" dirty="0"/>
          </a:p>
        </p:txBody>
      </p:sp>
    </p:spTree>
    <p:extLst>
      <p:ext uri="{BB962C8B-B14F-4D97-AF65-F5344CB8AC3E}">
        <p14:creationId xmlns:p14="http://schemas.microsoft.com/office/powerpoint/2010/main" val="1581246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92197-4CBC-019D-304B-84A3081613E5}"/>
              </a:ext>
            </a:extLst>
          </p:cNvPr>
          <p:cNvSpPr>
            <a:spLocks noGrp="1"/>
          </p:cNvSpPr>
          <p:nvPr>
            <p:ph type="title"/>
          </p:nvPr>
        </p:nvSpPr>
        <p:spPr/>
        <p:txBody>
          <a:bodyPr/>
          <a:lstStyle/>
          <a:p>
            <a:r>
              <a:rPr kumimoji="0" lang="en-GB" sz="4000" b="1" i="0" u="none" strike="noStrike" kern="1200" cap="none" spc="0" normalizeH="0" baseline="0" noProof="0" dirty="0">
                <a:ln>
                  <a:noFill/>
                </a:ln>
                <a:solidFill>
                  <a:srgbClr val="000000"/>
                </a:solidFill>
                <a:effectLst/>
                <a:uLnTx/>
                <a:uFillTx/>
                <a:latin typeface="Neue Haas Grotesk Text Pro"/>
                <a:ea typeface="+mj-ea"/>
                <a:cs typeface="+mj-cs"/>
              </a:rPr>
              <a:t>Hyperglycaemia</a:t>
            </a:r>
            <a:endParaRPr lang="en-GB" dirty="0"/>
          </a:p>
        </p:txBody>
      </p:sp>
      <p:sp>
        <p:nvSpPr>
          <p:cNvPr id="3" name="Content Placeholder 2">
            <a:extLst>
              <a:ext uri="{FF2B5EF4-FFF2-40B4-BE49-F238E27FC236}">
                <a16:creationId xmlns:a16="http://schemas.microsoft.com/office/drawing/2014/main" id="{D746AB16-D5AE-0656-8DF1-0990D0AC6664}"/>
              </a:ext>
            </a:extLst>
          </p:cNvPr>
          <p:cNvSpPr>
            <a:spLocks noGrp="1"/>
          </p:cNvSpPr>
          <p:nvPr>
            <p:ph idx="1"/>
          </p:nvPr>
        </p:nvSpPr>
        <p:spPr>
          <a:xfrm>
            <a:off x="565150" y="2160016"/>
            <a:ext cx="7733276" cy="3927094"/>
          </a:xfrm>
        </p:spPr>
        <p:txBody>
          <a:bodyPr>
            <a:normAutofit/>
          </a:bodyPr>
          <a:lstStyle/>
          <a:p>
            <a:pPr marL="0" indent="0" algn="l">
              <a:buNone/>
            </a:pPr>
            <a:r>
              <a:rPr lang="en-GB" b="0" i="0" dirty="0">
                <a:solidFill>
                  <a:srgbClr val="212B32"/>
                </a:solidFill>
                <a:effectLst/>
                <a:latin typeface="Frutiger W01"/>
              </a:rPr>
              <a:t>Speak to your care team if your blood glucose levels are high and you:</a:t>
            </a:r>
          </a:p>
          <a:p>
            <a:pPr algn="l">
              <a:buFont typeface="Arial" panose="020B0604020202020204" pitchFamily="34" charset="0"/>
              <a:buChar char="•"/>
            </a:pPr>
            <a:r>
              <a:rPr lang="en-GB" b="0" i="0" dirty="0">
                <a:solidFill>
                  <a:srgbClr val="212B32"/>
                </a:solidFill>
                <a:effectLst/>
                <a:latin typeface="Frutiger W01"/>
              </a:rPr>
              <a:t>feel very thirsty</a:t>
            </a:r>
          </a:p>
          <a:p>
            <a:pPr algn="l">
              <a:buFont typeface="Arial" panose="020B0604020202020204" pitchFamily="34" charset="0"/>
              <a:buChar char="•"/>
            </a:pPr>
            <a:r>
              <a:rPr lang="en-GB" b="0" i="0" dirty="0">
                <a:solidFill>
                  <a:srgbClr val="212B32"/>
                </a:solidFill>
                <a:effectLst/>
                <a:latin typeface="Frutiger W01"/>
              </a:rPr>
              <a:t>pee more than normal</a:t>
            </a:r>
          </a:p>
          <a:p>
            <a:pPr algn="l">
              <a:buFont typeface="Arial" panose="020B0604020202020204" pitchFamily="34" charset="0"/>
              <a:buChar char="•"/>
            </a:pPr>
            <a:r>
              <a:rPr lang="en-GB" b="0" i="0" dirty="0">
                <a:solidFill>
                  <a:srgbClr val="212B32"/>
                </a:solidFill>
                <a:effectLst/>
                <a:latin typeface="Frutiger W01"/>
              </a:rPr>
              <a:t>feel tired all the time</a:t>
            </a:r>
          </a:p>
          <a:p>
            <a:pPr algn="l">
              <a:buFont typeface="Arial" panose="020B0604020202020204" pitchFamily="34" charset="0"/>
              <a:buChar char="•"/>
            </a:pPr>
            <a:r>
              <a:rPr lang="en-GB" b="0" i="0" dirty="0">
                <a:solidFill>
                  <a:srgbClr val="212B32"/>
                </a:solidFill>
                <a:effectLst/>
                <a:latin typeface="Frutiger W01"/>
              </a:rPr>
              <a:t>lose weight without trying</a:t>
            </a:r>
          </a:p>
          <a:p>
            <a:pPr algn="l">
              <a:buFont typeface="Arial" panose="020B0604020202020204" pitchFamily="34" charset="0"/>
              <a:buChar char="•"/>
            </a:pPr>
            <a:r>
              <a:rPr lang="en-GB" b="0" i="0" dirty="0">
                <a:solidFill>
                  <a:srgbClr val="212B32"/>
                </a:solidFill>
                <a:effectLst/>
                <a:latin typeface="Frutiger W01"/>
              </a:rPr>
              <a:t>have blurred vision</a:t>
            </a:r>
          </a:p>
          <a:p>
            <a:pPr algn="l">
              <a:buFont typeface="Arial" panose="020B0604020202020204" pitchFamily="34" charset="0"/>
              <a:buChar char="•"/>
            </a:pPr>
            <a:r>
              <a:rPr lang="en-GB" b="0" i="0" dirty="0">
                <a:solidFill>
                  <a:srgbClr val="212B32"/>
                </a:solidFill>
                <a:effectLst/>
                <a:latin typeface="Frutiger W01"/>
              </a:rPr>
              <a:t>have fruity-smelling breath</a:t>
            </a:r>
          </a:p>
          <a:p>
            <a:endParaRPr lang="en-GB" dirty="0"/>
          </a:p>
        </p:txBody>
      </p:sp>
    </p:spTree>
    <p:extLst>
      <p:ext uri="{BB962C8B-B14F-4D97-AF65-F5344CB8AC3E}">
        <p14:creationId xmlns:p14="http://schemas.microsoft.com/office/powerpoint/2010/main" val="22757357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1A495-3F96-FA0A-04D3-508C02BC3EC0}"/>
              </a:ext>
            </a:extLst>
          </p:cNvPr>
          <p:cNvSpPr>
            <a:spLocks noGrp="1"/>
          </p:cNvSpPr>
          <p:nvPr>
            <p:ph type="title"/>
          </p:nvPr>
        </p:nvSpPr>
        <p:spPr/>
        <p:txBody>
          <a:bodyPr/>
          <a:lstStyle/>
          <a:p>
            <a:r>
              <a:rPr kumimoji="0" lang="en-GB" sz="4000" b="1" i="0" u="none" strike="noStrike" kern="1200" cap="none" spc="0" normalizeH="0" baseline="0" noProof="0" dirty="0">
                <a:ln>
                  <a:noFill/>
                </a:ln>
                <a:solidFill>
                  <a:srgbClr val="000000"/>
                </a:solidFill>
                <a:effectLst/>
                <a:uLnTx/>
                <a:uFillTx/>
                <a:latin typeface="Neue Haas Grotesk Text Pro"/>
                <a:ea typeface="+mj-ea"/>
                <a:cs typeface="+mj-cs"/>
              </a:rPr>
              <a:t>Hyperglycaemia</a:t>
            </a:r>
            <a:endParaRPr lang="en-GB" dirty="0"/>
          </a:p>
        </p:txBody>
      </p:sp>
      <p:sp>
        <p:nvSpPr>
          <p:cNvPr id="3" name="Content Placeholder 2">
            <a:extLst>
              <a:ext uri="{FF2B5EF4-FFF2-40B4-BE49-F238E27FC236}">
                <a16:creationId xmlns:a16="http://schemas.microsoft.com/office/drawing/2014/main" id="{98F79177-BA54-4A93-1166-3C3DE3BE793B}"/>
              </a:ext>
            </a:extLst>
          </p:cNvPr>
          <p:cNvSpPr>
            <a:spLocks noGrp="1"/>
          </p:cNvSpPr>
          <p:nvPr>
            <p:ph idx="1"/>
          </p:nvPr>
        </p:nvSpPr>
        <p:spPr>
          <a:xfrm>
            <a:off x="565150" y="1730477"/>
            <a:ext cx="7335835" cy="4030751"/>
          </a:xfrm>
        </p:spPr>
        <p:txBody>
          <a:bodyPr>
            <a:normAutofit lnSpcReduction="10000"/>
          </a:bodyPr>
          <a:lstStyle/>
          <a:p>
            <a:pPr marL="0" marR="0" lvl="0" indent="0" algn="l" defTabSz="914400" rtl="0" eaLnBrk="1" fontAlgn="auto" latinLnBrk="0" hangingPunct="1">
              <a:lnSpc>
                <a:spcPct val="100000"/>
              </a:lnSpc>
              <a:spcBef>
                <a:spcPts val="900"/>
              </a:spcBef>
              <a:spcAft>
                <a:spcPts val="0"/>
              </a:spcAft>
              <a:buClrTx/>
              <a:buSzTx/>
              <a:buFont typeface="Arial" panose="020B0604020202020204" pitchFamily="34" charset="0"/>
              <a:buNone/>
              <a:tabLst/>
              <a:defRPr/>
            </a:pPr>
            <a:r>
              <a:rPr kumimoji="0" lang="en-GB" sz="2400" b="0" i="0" u="none" strike="noStrike" kern="1200" cap="none" spc="0" normalizeH="0" baseline="0" noProof="0" dirty="0">
                <a:ln>
                  <a:noFill/>
                </a:ln>
                <a:solidFill>
                  <a:srgbClr val="212B32"/>
                </a:solidFill>
                <a:effectLst/>
                <a:uLnTx/>
                <a:uFillTx/>
                <a:latin typeface="Frutiger W01"/>
                <a:ea typeface="+mn-ea"/>
                <a:cs typeface="+mn-cs"/>
              </a:rPr>
              <a:t>Speak to your care team if your blood glucose levels are high and you:</a:t>
            </a:r>
          </a:p>
          <a:p>
            <a:pPr algn="l">
              <a:buFont typeface="Arial" panose="020B0604020202020204" pitchFamily="34" charset="0"/>
              <a:buChar char="•"/>
            </a:pPr>
            <a:r>
              <a:rPr lang="en-GB" b="0" i="0" dirty="0">
                <a:solidFill>
                  <a:srgbClr val="212B32"/>
                </a:solidFill>
                <a:effectLst/>
                <a:latin typeface="Frutiger W01"/>
              </a:rPr>
              <a:t>feel sick or throw up</a:t>
            </a:r>
          </a:p>
          <a:p>
            <a:pPr algn="l">
              <a:buFont typeface="Arial" panose="020B0604020202020204" pitchFamily="34" charset="0"/>
              <a:buChar char="•"/>
            </a:pPr>
            <a:r>
              <a:rPr lang="en-GB" b="0" i="0" dirty="0">
                <a:solidFill>
                  <a:srgbClr val="212B32"/>
                </a:solidFill>
                <a:effectLst/>
                <a:latin typeface="Frutiger W01"/>
              </a:rPr>
              <a:t>have ketones in your blood or pee</a:t>
            </a:r>
          </a:p>
          <a:p>
            <a:pPr algn="l">
              <a:buFont typeface="Arial" panose="020B0604020202020204" pitchFamily="34" charset="0"/>
              <a:buChar char="•"/>
            </a:pPr>
            <a:r>
              <a:rPr lang="en-GB" b="0" i="0" dirty="0">
                <a:solidFill>
                  <a:srgbClr val="212B32"/>
                </a:solidFill>
                <a:effectLst/>
                <a:latin typeface="Frutiger W01"/>
              </a:rPr>
              <a:t>have tummy pain</a:t>
            </a:r>
          </a:p>
          <a:p>
            <a:pPr algn="l">
              <a:buFont typeface="Arial" panose="020B0604020202020204" pitchFamily="34" charset="0"/>
              <a:buChar char="•"/>
            </a:pPr>
            <a:r>
              <a:rPr lang="en-GB" b="0" i="0" dirty="0">
                <a:solidFill>
                  <a:srgbClr val="212B32"/>
                </a:solidFill>
                <a:effectLst/>
                <a:latin typeface="Frutiger W01"/>
              </a:rPr>
              <a:t>are breathing quickly and heavily</a:t>
            </a:r>
          </a:p>
          <a:p>
            <a:pPr algn="l">
              <a:buFont typeface="Arial" panose="020B0604020202020204" pitchFamily="34" charset="0"/>
              <a:buChar char="•"/>
            </a:pPr>
            <a:r>
              <a:rPr lang="en-GB" b="0" i="0" dirty="0">
                <a:solidFill>
                  <a:srgbClr val="212B32"/>
                </a:solidFill>
                <a:effectLst/>
                <a:latin typeface="Frutiger W01"/>
              </a:rPr>
              <a:t>are dehydrated</a:t>
            </a:r>
          </a:p>
          <a:p>
            <a:pPr algn="l">
              <a:buFont typeface="Arial" panose="020B0604020202020204" pitchFamily="34" charset="0"/>
              <a:buChar char="•"/>
            </a:pPr>
            <a:r>
              <a:rPr lang="en-GB" b="0" i="0" dirty="0">
                <a:solidFill>
                  <a:srgbClr val="212B32"/>
                </a:solidFill>
                <a:effectLst/>
                <a:latin typeface="Frutiger W01"/>
              </a:rPr>
              <a:t>are struggling to stay awake</a:t>
            </a:r>
          </a:p>
          <a:p>
            <a:pPr marL="0" indent="0">
              <a:buNone/>
            </a:pPr>
            <a:r>
              <a:rPr lang="en-GB" b="0" i="0" dirty="0">
                <a:solidFill>
                  <a:srgbClr val="212B32"/>
                </a:solidFill>
                <a:effectLst/>
                <a:latin typeface="Frutiger W01"/>
              </a:rPr>
              <a:t>                  </a:t>
            </a:r>
            <a:r>
              <a:rPr lang="en-GB" b="1" i="0" dirty="0">
                <a:solidFill>
                  <a:srgbClr val="212B32"/>
                </a:solidFill>
                <a:effectLst/>
                <a:latin typeface="Frutiger W01"/>
              </a:rPr>
              <a:t>You might need treatment in hospital.</a:t>
            </a:r>
            <a:endParaRPr lang="en-GB" b="1" dirty="0"/>
          </a:p>
        </p:txBody>
      </p:sp>
    </p:spTree>
    <p:extLst>
      <p:ext uri="{BB962C8B-B14F-4D97-AF65-F5344CB8AC3E}">
        <p14:creationId xmlns:p14="http://schemas.microsoft.com/office/powerpoint/2010/main" val="15375571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49CB4-30D1-A5EF-6AAD-910BFFC3BB30}"/>
              </a:ext>
            </a:extLst>
          </p:cNvPr>
          <p:cNvSpPr>
            <a:spLocks noGrp="1"/>
          </p:cNvSpPr>
          <p:nvPr>
            <p:ph type="title"/>
          </p:nvPr>
        </p:nvSpPr>
        <p:spPr/>
        <p:txBody>
          <a:bodyPr>
            <a:normAutofit fontScale="90000"/>
          </a:bodyPr>
          <a:lstStyle/>
          <a:p>
            <a:r>
              <a:rPr lang="en-GB" dirty="0"/>
              <a:t>Low blood sugar - hypoglycaemia</a:t>
            </a:r>
          </a:p>
        </p:txBody>
      </p:sp>
      <p:sp>
        <p:nvSpPr>
          <p:cNvPr id="3" name="Content Placeholder 2">
            <a:extLst>
              <a:ext uri="{FF2B5EF4-FFF2-40B4-BE49-F238E27FC236}">
                <a16:creationId xmlns:a16="http://schemas.microsoft.com/office/drawing/2014/main" id="{06546981-25B2-85E3-858E-6267E045BD70}"/>
              </a:ext>
            </a:extLst>
          </p:cNvPr>
          <p:cNvSpPr>
            <a:spLocks noGrp="1"/>
          </p:cNvSpPr>
          <p:nvPr>
            <p:ph idx="1"/>
          </p:nvPr>
        </p:nvSpPr>
        <p:spPr>
          <a:xfrm>
            <a:off x="565150" y="2160015"/>
            <a:ext cx="9276940" cy="4280113"/>
          </a:xfrm>
        </p:spPr>
        <p:txBody>
          <a:bodyPr>
            <a:normAutofit fontScale="70000" lnSpcReduction="20000"/>
          </a:bodyPr>
          <a:lstStyle/>
          <a:p>
            <a:pPr marL="0" indent="0" algn="l">
              <a:buNone/>
            </a:pPr>
            <a:r>
              <a:rPr lang="en-GB" b="1" i="0" dirty="0">
                <a:solidFill>
                  <a:srgbClr val="212B32"/>
                </a:solidFill>
                <a:effectLst/>
                <a:latin typeface="Frutiger W01"/>
              </a:rPr>
              <a:t>Symptoms of a low blood sugar level</a:t>
            </a:r>
          </a:p>
          <a:p>
            <a:pPr algn="l"/>
            <a:r>
              <a:rPr lang="en-GB" b="0" i="0" dirty="0">
                <a:solidFill>
                  <a:srgbClr val="212B32"/>
                </a:solidFill>
                <a:effectLst/>
                <a:latin typeface="Frutiger W01"/>
              </a:rPr>
              <a:t>A low blood sugar level can affect everyone differently. You'll learn how it makes you feel, although your symptoms may change over time.</a:t>
            </a:r>
          </a:p>
          <a:p>
            <a:pPr algn="l"/>
            <a:r>
              <a:rPr lang="en-GB" b="0" i="0" dirty="0">
                <a:solidFill>
                  <a:srgbClr val="212B32"/>
                </a:solidFill>
                <a:effectLst/>
                <a:latin typeface="Frutiger W01"/>
              </a:rPr>
              <a:t>Early signs of a low blood sugar level include:</a:t>
            </a:r>
          </a:p>
          <a:p>
            <a:pPr algn="l">
              <a:buFont typeface="Arial" panose="020B0604020202020204" pitchFamily="34" charset="0"/>
              <a:buChar char="•"/>
            </a:pPr>
            <a:r>
              <a:rPr lang="en-GB" b="0" i="0" dirty="0">
                <a:solidFill>
                  <a:srgbClr val="212B32"/>
                </a:solidFill>
                <a:effectLst/>
                <a:latin typeface="Frutiger W01"/>
              </a:rPr>
              <a:t>sweating</a:t>
            </a:r>
          </a:p>
          <a:p>
            <a:pPr algn="l">
              <a:buFont typeface="Arial" panose="020B0604020202020204" pitchFamily="34" charset="0"/>
              <a:buChar char="•"/>
            </a:pPr>
            <a:r>
              <a:rPr lang="en-GB" b="0" i="0" dirty="0">
                <a:solidFill>
                  <a:srgbClr val="212B32"/>
                </a:solidFill>
                <a:effectLst/>
                <a:latin typeface="Frutiger W01"/>
              </a:rPr>
              <a:t>feeling tired</a:t>
            </a:r>
          </a:p>
          <a:p>
            <a:pPr algn="l">
              <a:buFont typeface="Arial" panose="020B0604020202020204" pitchFamily="34" charset="0"/>
              <a:buChar char="•"/>
            </a:pPr>
            <a:r>
              <a:rPr lang="en-GB" b="0" i="0" dirty="0">
                <a:solidFill>
                  <a:srgbClr val="005EB8"/>
                </a:solidFill>
                <a:effectLst/>
                <a:latin typeface="Frutiger W01"/>
                <a:hlinkClick r:id="rId2"/>
              </a:rPr>
              <a:t>dizziness</a:t>
            </a:r>
            <a:endParaRPr lang="en-GB" b="0" i="0" dirty="0">
              <a:solidFill>
                <a:srgbClr val="212B32"/>
              </a:solidFill>
              <a:effectLst/>
              <a:latin typeface="Frutiger W01"/>
            </a:endParaRPr>
          </a:p>
          <a:p>
            <a:pPr algn="l">
              <a:buFont typeface="Arial" panose="020B0604020202020204" pitchFamily="34" charset="0"/>
              <a:buChar char="•"/>
            </a:pPr>
            <a:r>
              <a:rPr lang="en-GB" b="0" i="0" dirty="0">
                <a:solidFill>
                  <a:srgbClr val="212B32"/>
                </a:solidFill>
                <a:effectLst/>
                <a:latin typeface="Frutiger W01"/>
              </a:rPr>
              <a:t>feeling hungry</a:t>
            </a:r>
          </a:p>
          <a:p>
            <a:pPr algn="l">
              <a:buFont typeface="Arial" panose="020B0604020202020204" pitchFamily="34" charset="0"/>
              <a:buChar char="•"/>
            </a:pPr>
            <a:r>
              <a:rPr lang="en-GB" b="0" i="0" dirty="0">
                <a:solidFill>
                  <a:srgbClr val="212B32"/>
                </a:solidFill>
                <a:effectLst/>
                <a:latin typeface="Frutiger W01"/>
              </a:rPr>
              <a:t>tingling lips</a:t>
            </a:r>
          </a:p>
          <a:p>
            <a:pPr algn="l">
              <a:buFont typeface="Arial" panose="020B0604020202020204" pitchFamily="34" charset="0"/>
              <a:buChar char="•"/>
            </a:pPr>
            <a:r>
              <a:rPr lang="en-GB" b="0" i="0" dirty="0">
                <a:solidFill>
                  <a:srgbClr val="212B32"/>
                </a:solidFill>
                <a:effectLst/>
                <a:latin typeface="Frutiger W01"/>
              </a:rPr>
              <a:t>feeling shaky or trembling</a:t>
            </a:r>
          </a:p>
          <a:p>
            <a:pPr algn="l">
              <a:buFont typeface="Arial" panose="020B0604020202020204" pitchFamily="34" charset="0"/>
              <a:buChar char="•"/>
            </a:pPr>
            <a:r>
              <a:rPr lang="en-GB" b="0" i="0" dirty="0">
                <a:solidFill>
                  <a:srgbClr val="212B32"/>
                </a:solidFill>
                <a:effectLst/>
                <a:latin typeface="Frutiger W01"/>
              </a:rPr>
              <a:t>a fast or pounding heartbeat (</a:t>
            </a:r>
            <a:r>
              <a:rPr lang="en-GB" b="0" i="0" dirty="0">
                <a:solidFill>
                  <a:srgbClr val="005EB8"/>
                </a:solidFill>
                <a:effectLst/>
                <a:latin typeface="Frutiger W01"/>
                <a:hlinkClick r:id="rId3"/>
              </a:rPr>
              <a:t>palpitations</a:t>
            </a:r>
            <a:r>
              <a:rPr lang="en-GB" b="0" i="0" dirty="0">
                <a:solidFill>
                  <a:srgbClr val="212B32"/>
                </a:solidFill>
                <a:effectLst/>
                <a:latin typeface="Frutiger W01"/>
              </a:rPr>
              <a:t>)</a:t>
            </a:r>
          </a:p>
          <a:p>
            <a:pPr algn="l">
              <a:buFont typeface="Arial" panose="020B0604020202020204" pitchFamily="34" charset="0"/>
              <a:buChar char="•"/>
            </a:pPr>
            <a:r>
              <a:rPr lang="en-GB" b="0" i="0" dirty="0">
                <a:solidFill>
                  <a:srgbClr val="212B32"/>
                </a:solidFill>
                <a:effectLst/>
                <a:latin typeface="Frutiger W01"/>
              </a:rPr>
              <a:t>becoming easily irritated, tearful, anxious or moody</a:t>
            </a:r>
          </a:p>
          <a:p>
            <a:pPr algn="l">
              <a:buFont typeface="Arial" panose="020B0604020202020204" pitchFamily="34" charset="0"/>
              <a:buChar char="•"/>
            </a:pPr>
            <a:r>
              <a:rPr lang="en-GB" b="0" i="0" dirty="0">
                <a:solidFill>
                  <a:srgbClr val="212B32"/>
                </a:solidFill>
                <a:effectLst/>
                <a:latin typeface="Frutiger W01"/>
              </a:rPr>
              <a:t>turning pale</a:t>
            </a:r>
          </a:p>
          <a:p>
            <a:endParaRPr lang="en-GB" dirty="0"/>
          </a:p>
        </p:txBody>
      </p:sp>
    </p:spTree>
    <p:extLst>
      <p:ext uri="{BB962C8B-B14F-4D97-AF65-F5344CB8AC3E}">
        <p14:creationId xmlns:p14="http://schemas.microsoft.com/office/powerpoint/2010/main" val="2268294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49CB4-30D1-A5EF-6AAD-910BFFC3BB30}"/>
              </a:ext>
            </a:extLst>
          </p:cNvPr>
          <p:cNvSpPr>
            <a:spLocks noGrp="1"/>
          </p:cNvSpPr>
          <p:nvPr>
            <p:ph type="title"/>
          </p:nvPr>
        </p:nvSpPr>
        <p:spPr/>
        <p:txBody>
          <a:bodyPr>
            <a:normAutofit fontScale="90000"/>
          </a:bodyPr>
          <a:lstStyle/>
          <a:p>
            <a:r>
              <a:rPr lang="en-GB" dirty="0"/>
              <a:t>Low blood sugar - hypoglycaemia</a:t>
            </a:r>
          </a:p>
        </p:txBody>
      </p:sp>
      <p:sp>
        <p:nvSpPr>
          <p:cNvPr id="3" name="Content Placeholder 2">
            <a:extLst>
              <a:ext uri="{FF2B5EF4-FFF2-40B4-BE49-F238E27FC236}">
                <a16:creationId xmlns:a16="http://schemas.microsoft.com/office/drawing/2014/main" id="{06546981-25B2-85E3-858E-6267E045BD70}"/>
              </a:ext>
            </a:extLst>
          </p:cNvPr>
          <p:cNvSpPr>
            <a:spLocks noGrp="1"/>
          </p:cNvSpPr>
          <p:nvPr>
            <p:ph idx="1"/>
          </p:nvPr>
        </p:nvSpPr>
        <p:spPr>
          <a:xfrm>
            <a:off x="565150" y="2160015"/>
            <a:ext cx="9276940" cy="4280113"/>
          </a:xfrm>
        </p:spPr>
        <p:txBody>
          <a:bodyPr>
            <a:normAutofit/>
          </a:bodyPr>
          <a:lstStyle/>
          <a:p>
            <a:pPr marL="0" indent="0">
              <a:buNone/>
            </a:pPr>
            <a:r>
              <a:rPr lang="en-GB" sz="1600" dirty="0">
                <a:effectLst/>
              </a:rPr>
              <a:t>If a low blood sugar level is not treated, you may get other symptoms, such as:</a:t>
            </a:r>
          </a:p>
          <a:p>
            <a:pPr>
              <a:buFont typeface="Arial" panose="020B0604020202020204" pitchFamily="34" charset="0"/>
              <a:buChar char="•"/>
            </a:pPr>
            <a:r>
              <a:rPr lang="en-GB" sz="1600" dirty="0">
                <a:effectLst/>
              </a:rPr>
              <a:t>weakness</a:t>
            </a:r>
          </a:p>
          <a:p>
            <a:pPr>
              <a:buFont typeface="Arial" panose="020B0604020202020204" pitchFamily="34" charset="0"/>
              <a:buChar char="•"/>
            </a:pPr>
            <a:r>
              <a:rPr lang="en-GB" sz="1600" dirty="0">
                <a:effectLst/>
              </a:rPr>
              <a:t>blurred vision</a:t>
            </a:r>
          </a:p>
          <a:p>
            <a:pPr>
              <a:buFont typeface="Arial" panose="020B0604020202020204" pitchFamily="34" charset="0"/>
              <a:buChar char="•"/>
            </a:pPr>
            <a:r>
              <a:rPr lang="en-GB" sz="1600" dirty="0">
                <a:effectLst/>
              </a:rPr>
              <a:t>confusion or difficulty concentrating</a:t>
            </a:r>
          </a:p>
          <a:p>
            <a:pPr>
              <a:buFont typeface="Arial" panose="020B0604020202020204" pitchFamily="34" charset="0"/>
              <a:buChar char="•"/>
            </a:pPr>
            <a:r>
              <a:rPr lang="en-GB" sz="1600" dirty="0">
                <a:effectLst/>
              </a:rPr>
              <a:t>unusual behaviour, slurred speech or clumsiness (like being drunk)</a:t>
            </a:r>
          </a:p>
          <a:p>
            <a:pPr>
              <a:buFont typeface="Arial" panose="020B0604020202020204" pitchFamily="34" charset="0"/>
              <a:buChar char="•"/>
            </a:pPr>
            <a:r>
              <a:rPr lang="en-GB" sz="1600" dirty="0">
                <a:effectLst/>
              </a:rPr>
              <a:t>feeling sleepy</a:t>
            </a:r>
          </a:p>
          <a:p>
            <a:pPr>
              <a:buFont typeface="Arial" panose="020B0604020202020204" pitchFamily="34" charset="0"/>
              <a:buChar char="•"/>
            </a:pPr>
            <a:r>
              <a:rPr lang="en-GB" sz="1600" dirty="0">
                <a:effectLst/>
              </a:rPr>
              <a:t>seizures or fits</a:t>
            </a:r>
          </a:p>
          <a:p>
            <a:pPr>
              <a:buFont typeface="Arial" panose="020B0604020202020204" pitchFamily="34" charset="0"/>
              <a:buChar char="•"/>
            </a:pPr>
            <a:r>
              <a:rPr lang="en-GB" sz="1600" dirty="0">
                <a:effectLst/>
              </a:rPr>
              <a:t>collapsing or passing out</a:t>
            </a:r>
          </a:p>
          <a:p>
            <a:r>
              <a:rPr lang="en-GB" sz="1600" dirty="0">
                <a:effectLst/>
              </a:rPr>
              <a:t>A low blood sugar level, or hypo, can also happen while you're sleeping. This may cause you to wake up during the night or cause headaches, tiredness or damp sheets (from sweat) in the morning</a:t>
            </a:r>
            <a:endParaRPr lang="en-GB" sz="1600" b="1" dirty="0">
              <a:effectLst/>
            </a:endParaRPr>
          </a:p>
          <a:p>
            <a:pPr marL="228600" marR="0" lvl="0" indent="-228600" algn="l" defTabSz="914400" rtl="0" eaLnBrk="1" fontAlgn="auto" latinLnBrk="0" hangingPunct="1">
              <a:lnSpc>
                <a:spcPct val="100000"/>
              </a:lnSpc>
              <a:spcBef>
                <a:spcPts val="900"/>
              </a:spcBef>
              <a:spcAft>
                <a:spcPts val="0"/>
              </a:spcAft>
              <a:buClrTx/>
              <a:buSzTx/>
              <a:buFont typeface="Arial" panose="020B0604020202020204" pitchFamily="34" charset="0"/>
              <a:buChar char="•"/>
              <a:tabLst/>
              <a:defRPr/>
            </a:pPr>
            <a:endParaRPr kumimoji="0" lang="en-GB" sz="900" b="0" i="0" u="none" strike="noStrike" kern="1200" cap="none" spc="0" normalizeH="0" baseline="0" noProof="0" dirty="0">
              <a:ln>
                <a:noFill/>
              </a:ln>
              <a:solidFill>
                <a:srgbClr val="212B32"/>
              </a:solidFill>
              <a:effectLst/>
              <a:uLnTx/>
              <a:uFillTx/>
              <a:latin typeface="Frutiger W01"/>
              <a:ea typeface="+mn-ea"/>
              <a:cs typeface="+mn-cs"/>
            </a:endParaRPr>
          </a:p>
        </p:txBody>
      </p:sp>
    </p:spTree>
    <p:extLst>
      <p:ext uri="{BB962C8B-B14F-4D97-AF65-F5344CB8AC3E}">
        <p14:creationId xmlns:p14="http://schemas.microsoft.com/office/powerpoint/2010/main" val="25729005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AE54D-97E3-1C37-6FD2-6668DC712FE5}"/>
              </a:ext>
            </a:extLst>
          </p:cNvPr>
          <p:cNvSpPr>
            <a:spLocks noGrp="1"/>
          </p:cNvSpPr>
          <p:nvPr>
            <p:ph type="title"/>
          </p:nvPr>
        </p:nvSpPr>
        <p:spPr/>
        <p:txBody>
          <a:bodyPr/>
          <a:lstStyle/>
          <a:p>
            <a:r>
              <a:rPr kumimoji="0" lang="en-GB" sz="3600" b="1" i="0" u="none" strike="noStrike" kern="1200" cap="none" spc="0" normalizeH="0" baseline="0" noProof="0" dirty="0">
                <a:ln>
                  <a:noFill/>
                </a:ln>
                <a:solidFill>
                  <a:srgbClr val="000000"/>
                </a:solidFill>
                <a:effectLst/>
                <a:uLnTx/>
                <a:uFillTx/>
                <a:latin typeface="Neue Haas Grotesk Text Pro"/>
                <a:ea typeface="+mj-ea"/>
                <a:cs typeface="+mj-cs"/>
              </a:rPr>
              <a:t>Low blood sugar</a:t>
            </a:r>
            <a:br>
              <a:rPr kumimoji="0" lang="en-GB" sz="3600" b="1" i="0" u="none" strike="noStrike" kern="1200" cap="none" spc="0" normalizeH="0" baseline="0" noProof="0" dirty="0">
                <a:ln>
                  <a:noFill/>
                </a:ln>
                <a:solidFill>
                  <a:srgbClr val="000000"/>
                </a:solidFill>
                <a:effectLst/>
                <a:uLnTx/>
                <a:uFillTx/>
                <a:latin typeface="Neue Haas Grotesk Text Pro"/>
                <a:ea typeface="+mj-ea"/>
                <a:cs typeface="+mj-cs"/>
              </a:rPr>
            </a:br>
            <a:r>
              <a:rPr kumimoji="0" lang="en-GB" sz="3600" b="1" i="0" u="none" strike="noStrike" kern="1200" cap="none" spc="0" normalizeH="0" baseline="0" noProof="0" dirty="0">
                <a:ln>
                  <a:noFill/>
                </a:ln>
                <a:solidFill>
                  <a:srgbClr val="000000"/>
                </a:solidFill>
                <a:effectLst/>
                <a:uLnTx/>
                <a:uFillTx/>
                <a:latin typeface="Neue Haas Grotesk Text Pro"/>
                <a:ea typeface="+mj-ea"/>
                <a:cs typeface="+mj-cs"/>
              </a:rPr>
              <a:t> hypoglycaemia - Causes</a:t>
            </a:r>
            <a:endParaRPr lang="en-GB" dirty="0"/>
          </a:p>
        </p:txBody>
      </p:sp>
      <p:sp>
        <p:nvSpPr>
          <p:cNvPr id="3" name="Content Placeholder 2">
            <a:extLst>
              <a:ext uri="{FF2B5EF4-FFF2-40B4-BE49-F238E27FC236}">
                <a16:creationId xmlns:a16="http://schemas.microsoft.com/office/drawing/2014/main" id="{634C45C1-AEF7-66A1-7004-194EED1147BE}"/>
              </a:ext>
            </a:extLst>
          </p:cNvPr>
          <p:cNvSpPr>
            <a:spLocks noGrp="1"/>
          </p:cNvSpPr>
          <p:nvPr>
            <p:ph idx="1"/>
          </p:nvPr>
        </p:nvSpPr>
        <p:spPr>
          <a:xfrm>
            <a:off x="565150" y="2160016"/>
            <a:ext cx="7802102" cy="4004810"/>
          </a:xfrm>
        </p:spPr>
        <p:txBody>
          <a:bodyPr>
            <a:normAutofit fontScale="77500" lnSpcReduction="20000"/>
          </a:bodyPr>
          <a:lstStyle/>
          <a:p>
            <a:pPr algn="l"/>
            <a:r>
              <a:rPr lang="en-GB" b="0" i="0" dirty="0">
                <a:solidFill>
                  <a:srgbClr val="212B32"/>
                </a:solidFill>
                <a:effectLst/>
                <a:latin typeface="Frutiger W01"/>
              </a:rPr>
              <a:t>In people with diabetes, the main causes of a low blood sugar level are:</a:t>
            </a:r>
          </a:p>
          <a:p>
            <a:pPr algn="l">
              <a:buFont typeface="Arial" panose="020B0604020202020204" pitchFamily="34" charset="0"/>
              <a:buChar char="•"/>
            </a:pPr>
            <a:r>
              <a:rPr lang="en-GB" b="0" i="0" dirty="0">
                <a:solidFill>
                  <a:srgbClr val="212B32"/>
                </a:solidFill>
                <a:effectLst/>
                <a:latin typeface="Frutiger W01"/>
              </a:rPr>
              <a:t>the effects of medicine – especially taking too much insulin, medicines called sulfonylureas (such as </a:t>
            </a:r>
            <a:r>
              <a:rPr lang="en-GB" b="0" i="0" dirty="0" err="1">
                <a:solidFill>
                  <a:srgbClr val="212B32"/>
                </a:solidFill>
                <a:effectLst/>
                <a:latin typeface="Frutiger W01"/>
              </a:rPr>
              <a:t>glibenclamide</a:t>
            </a:r>
            <a:r>
              <a:rPr lang="en-GB" b="0" i="0" dirty="0">
                <a:solidFill>
                  <a:srgbClr val="212B32"/>
                </a:solidFill>
                <a:effectLst/>
                <a:latin typeface="Frutiger W01"/>
              </a:rPr>
              <a:t> and </a:t>
            </a:r>
            <a:r>
              <a:rPr lang="en-GB" b="0" i="0" dirty="0">
                <a:solidFill>
                  <a:srgbClr val="005EB8"/>
                </a:solidFill>
                <a:effectLst/>
                <a:latin typeface="Frutiger W01"/>
                <a:hlinkClick r:id="rId2"/>
              </a:rPr>
              <a:t>gliclazide</a:t>
            </a:r>
            <a:r>
              <a:rPr lang="en-GB" b="0" i="0" dirty="0">
                <a:solidFill>
                  <a:srgbClr val="212B32"/>
                </a:solidFill>
                <a:effectLst/>
                <a:latin typeface="Frutiger W01"/>
              </a:rPr>
              <a:t>), medicines called glinides (such as repaglinide and </a:t>
            </a:r>
            <a:r>
              <a:rPr lang="en-GB" b="0" i="0" dirty="0" err="1">
                <a:solidFill>
                  <a:srgbClr val="212B32"/>
                </a:solidFill>
                <a:effectLst/>
                <a:latin typeface="Frutiger W01"/>
              </a:rPr>
              <a:t>nateglinide</a:t>
            </a:r>
            <a:r>
              <a:rPr lang="en-GB" b="0" i="0" dirty="0">
                <a:solidFill>
                  <a:srgbClr val="212B32"/>
                </a:solidFill>
                <a:effectLst/>
                <a:latin typeface="Frutiger W01"/>
              </a:rPr>
              <a:t>), or some antiviral medicines to treat hepatitis C</a:t>
            </a:r>
          </a:p>
          <a:p>
            <a:pPr algn="l">
              <a:buFont typeface="Arial" panose="020B0604020202020204" pitchFamily="34" charset="0"/>
              <a:buChar char="•"/>
            </a:pPr>
            <a:r>
              <a:rPr lang="en-GB" b="0" i="0" dirty="0">
                <a:solidFill>
                  <a:srgbClr val="212B32"/>
                </a:solidFill>
                <a:effectLst/>
                <a:latin typeface="Frutiger W01"/>
              </a:rPr>
              <a:t>skipping or delaying a meal</a:t>
            </a:r>
          </a:p>
          <a:p>
            <a:pPr algn="l">
              <a:buFont typeface="Arial" panose="020B0604020202020204" pitchFamily="34" charset="0"/>
              <a:buChar char="•"/>
            </a:pPr>
            <a:r>
              <a:rPr lang="en-GB" b="0" i="0" dirty="0">
                <a:solidFill>
                  <a:srgbClr val="212B32"/>
                </a:solidFill>
                <a:effectLst/>
                <a:latin typeface="Frutiger W01"/>
              </a:rPr>
              <a:t>not eating enough carbohydrate foods in your last meal, such as bread, cereals, pasta, potatoes and fruit</a:t>
            </a:r>
          </a:p>
          <a:p>
            <a:pPr algn="l">
              <a:buFont typeface="Arial" panose="020B0604020202020204" pitchFamily="34" charset="0"/>
              <a:buChar char="•"/>
            </a:pPr>
            <a:r>
              <a:rPr lang="en-GB" b="0" i="0" dirty="0">
                <a:solidFill>
                  <a:srgbClr val="212B32"/>
                </a:solidFill>
                <a:effectLst/>
                <a:latin typeface="Frutiger W01"/>
              </a:rPr>
              <a:t>exercise, especially if it's intense or unplanned</a:t>
            </a:r>
          </a:p>
          <a:p>
            <a:pPr algn="l">
              <a:buFont typeface="Arial" panose="020B0604020202020204" pitchFamily="34" charset="0"/>
              <a:buChar char="•"/>
            </a:pPr>
            <a:r>
              <a:rPr lang="en-GB" b="0" i="0" dirty="0">
                <a:solidFill>
                  <a:srgbClr val="212B32"/>
                </a:solidFill>
                <a:effectLst/>
                <a:latin typeface="Frutiger W01"/>
              </a:rPr>
              <a:t>drinking alcohol</a:t>
            </a:r>
          </a:p>
          <a:p>
            <a:pPr algn="l"/>
            <a:r>
              <a:rPr lang="en-GB" b="0" i="0" dirty="0">
                <a:solidFill>
                  <a:srgbClr val="212B32"/>
                </a:solidFill>
                <a:effectLst/>
                <a:latin typeface="Frutiger W01"/>
              </a:rPr>
              <a:t>Sometimes there's no obvious reason why a low blood sugar level happens.</a:t>
            </a:r>
          </a:p>
          <a:p>
            <a:pPr algn="l"/>
            <a:r>
              <a:rPr lang="en-GB" b="0" i="0" dirty="0">
                <a:solidFill>
                  <a:srgbClr val="212B32"/>
                </a:solidFill>
                <a:effectLst/>
                <a:latin typeface="Frutiger W01"/>
              </a:rPr>
              <a:t>Very occasionally, it can happen in people who do not have diabetes.</a:t>
            </a:r>
          </a:p>
          <a:p>
            <a:endParaRPr lang="en-GB" dirty="0"/>
          </a:p>
        </p:txBody>
      </p:sp>
    </p:spTree>
    <p:extLst>
      <p:ext uri="{BB962C8B-B14F-4D97-AF65-F5344CB8AC3E}">
        <p14:creationId xmlns:p14="http://schemas.microsoft.com/office/powerpoint/2010/main" val="13061198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13AF7-51F9-F586-6725-A05212BD146F}"/>
              </a:ext>
            </a:extLst>
          </p:cNvPr>
          <p:cNvSpPr>
            <a:spLocks noGrp="1"/>
          </p:cNvSpPr>
          <p:nvPr>
            <p:ph type="title"/>
          </p:nvPr>
        </p:nvSpPr>
        <p:spPr/>
        <p:txBody>
          <a:bodyPr/>
          <a:lstStyle/>
          <a:p>
            <a:r>
              <a:rPr lang="en-GB" dirty="0"/>
              <a:t>Hypos whilst sleeping</a:t>
            </a:r>
          </a:p>
        </p:txBody>
      </p:sp>
      <p:sp>
        <p:nvSpPr>
          <p:cNvPr id="3" name="Content Placeholder 2">
            <a:extLst>
              <a:ext uri="{FF2B5EF4-FFF2-40B4-BE49-F238E27FC236}">
                <a16:creationId xmlns:a16="http://schemas.microsoft.com/office/drawing/2014/main" id="{C5B94E8F-2ADE-1C80-D2DE-D40C72F5ECDB}"/>
              </a:ext>
            </a:extLst>
          </p:cNvPr>
          <p:cNvSpPr>
            <a:spLocks noGrp="1"/>
          </p:cNvSpPr>
          <p:nvPr>
            <p:ph idx="1"/>
          </p:nvPr>
        </p:nvSpPr>
        <p:spPr>
          <a:xfrm>
            <a:off x="565150" y="2160016"/>
            <a:ext cx="7979082" cy="4004810"/>
          </a:xfrm>
        </p:spPr>
        <p:txBody>
          <a:bodyPr>
            <a:normAutofit fontScale="85000" lnSpcReduction="20000"/>
          </a:bodyPr>
          <a:lstStyle/>
          <a:p>
            <a:pPr algn="l"/>
            <a:r>
              <a:rPr lang="en-GB" b="0" i="0" dirty="0">
                <a:solidFill>
                  <a:srgbClr val="212B32"/>
                </a:solidFill>
                <a:effectLst/>
                <a:latin typeface="Frutiger W01"/>
              </a:rPr>
              <a:t>Hypos can happen while you sleep. If a hypo does not wake you up, there's a risk of you having a severe hypo.</a:t>
            </a:r>
          </a:p>
          <a:p>
            <a:pPr algn="l"/>
            <a:r>
              <a:rPr lang="en-GB" b="0" i="0" dirty="0">
                <a:solidFill>
                  <a:srgbClr val="212B32"/>
                </a:solidFill>
                <a:effectLst/>
                <a:latin typeface="Frutiger W01"/>
              </a:rPr>
              <a:t>You might be having night-time hypos if you feel very tired when you wake up, have a headache, or have damp bedding.</a:t>
            </a:r>
          </a:p>
          <a:p>
            <a:pPr algn="l"/>
            <a:r>
              <a:rPr lang="en-GB" b="0" i="0" dirty="0">
                <a:solidFill>
                  <a:srgbClr val="212B32"/>
                </a:solidFill>
                <a:effectLst/>
                <a:latin typeface="Frutiger W01"/>
              </a:rPr>
              <a:t>If you think you're having hypos while you sleep:</a:t>
            </a:r>
          </a:p>
          <a:p>
            <a:pPr algn="l">
              <a:buFont typeface="Arial" panose="020B0604020202020204" pitchFamily="34" charset="0"/>
              <a:buChar char="•"/>
            </a:pPr>
            <a:r>
              <a:rPr lang="en-GB" b="0" i="0" dirty="0">
                <a:solidFill>
                  <a:srgbClr val="212B32"/>
                </a:solidFill>
                <a:effectLst/>
                <a:latin typeface="Frutiger W01"/>
              </a:rPr>
              <a:t>check your blood glucose before bed</a:t>
            </a:r>
          </a:p>
          <a:p>
            <a:pPr algn="l">
              <a:buFont typeface="Arial" panose="020B0604020202020204" pitchFamily="34" charset="0"/>
              <a:buChar char="•"/>
            </a:pPr>
            <a:r>
              <a:rPr lang="en-GB" b="0" i="0" dirty="0">
                <a:solidFill>
                  <a:srgbClr val="212B32"/>
                </a:solidFill>
                <a:effectLst/>
                <a:latin typeface="Frutiger W01"/>
              </a:rPr>
              <a:t>set an alarm to check your blood glucose levels during the night to see if there's a change</a:t>
            </a:r>
          </a:p>
          <a:p>
            <a:pPr algn="l">
              <a:buFont typeface="Arial" panose="020B0604020202020204" pitchFamily="34" charset="0"/>
              <a:buChar char="•"/>
            </a:pPr>
            <a:r>
              <a:rPr lang="en-GB" b="0" i="0" dirty="0">
                <a:solidFill>
                  <a:srgbClr val="212B32"/>
                </a:solidFill>
                <a:effectLst/>
                <a:latin typeface="Frutiger W01"/>
              </a:rPr>
              <a:t>ask your care team about getting a </a:t>
            </a:r>
            <a:r>
              <a:rPr lang="en-GB" b="0" i="0" dirty="0">
                <a:solidFill>
                  <a:srgbClr val="005EB8"/>
                </a:solidFill>
                <a:effectLst/>
                <a:latin typeface="Frutiger W01"/>
                <a:hlinkClick r:id="rId2"/>
              </a:rPr>
              <a:t>continuous glucose monitor (CGM)</a:t>
            </a:r>
            <a:r>
              <a:rPr lang="en-GB" b="0" i="0" dirty="0">
                <a:solidFill>
                  <a:srgbClr val="212B32"/>
                </a:solidFill>
                <a:effectLst/>
                <a:latin typeface="Frutiger W01"/>
              </a:rPr>
              <a:t> with an alarm, which can wake you up if your blood glucose gets too low</a:t>
            </a:r>
          </a:p>
          <a:p>
            <a:pPr algn="l">
              <a:buFont typeface="Arial" panose="020B0604020202020204" pitchFamily="34" charset="0"/>
              <a:buChar char="•"/>
            </a:pPr>
            <a:r>
              <a:rPr lang="en-GB" b="0" i="0" dirty="0">
                <a:solidFill>
                  <a:srgbClr val="212B32"/>
                </a:solidFill>
                <a:effectLst/>
                <a:latin typeface="Frutiger W01"/>
              </a:rPr>
              <a:t>ask your care team if you need to change how much insulin you take</a:t>
            </a:r>
          </a:p>
          <a:p>
            <a:endParaRPr lang="en-GB" dirty="0"/>
          </a:p>
        </p:txBody>
      </p:sp>
    </p:spTree>
    <p:extLst>
      <p:ext uri="{BB962C8B-B14F-4D97-AF65-F5344CB8AC3E}">
        <p14:creationId xmlns:p14="http://schemas.microsoft.com/office/powerpoint/2010/main" val="185462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AC490-A69E-1460-F22F-7406213D3142}"/>
              </a:ext>
            </a:extLst>
          </p:cNvPr>
          <p:cNvSpPr>
            <a:spLocks noGrp="1"/>
          </p:cNvSpPr>
          <p:nvPr>
            <p:ph type="title"/>
          </p:nvPr>
        </p:nvSpPr>
        <p:spPr/>
        <p:txBody>
          <a:bodyPr/>
          <a:lstStyle/>
          <a:p>
            <a:r>
              <a:rPr lang="en-GB" dirty="0"/>
              <a:t>Pre-diabetes</a:t>
            </a:r>
          </a:p>
        </p:txBody>
      </p:sp>
      <p:sp>
        <p:nvSpPr>
          <p:cNvPr id="3" name="Content Placeholder 2">
            <a:extLst>
              <a:ext uri="{FF2B5EF4-FFF2-40B4-BE49-F238E27FC236}">
                <a16:creationId xmlns:a16="http://schemas.microsoft.com/office/drawing/2014/main" id="{0674DDF9-7319-47E7-7DFD-4A8E6F02A08B}"/>
              </a:ext>
            </a:extLst>
          </p:cNvPr>
          <p:cNvSpPr>
            <a:spLocks noGrp="1"/>
          </p:cNvSpPr>
          <p:nvPr>
            <p:ph idx="1"/>
          </p:nvPr>
        </p:nvSpPr>
        <p:spPr/>
        <p:txBody>
          <a:bodyPr>
            <a:normAutofit lnSpcReduction="10000"/>
          </a:bodyPr>
          <a:lstStyle/>
          <a:p>
            <a:pPr algn="l"/>
            <a:r>
              <a:rPr lang="en-GB" b="0" i="0" dirty="0">
                <a:solidFill>
                  <a:srgbClr val="212B32"/>
                </a:solidFill>
                <a:effectLst/>
                <a:latin typeface="Frutiger W01"/>
              </a:rPr>
              <a:t>Many more people have blood sugar levels above the normal range, but not high enough to be diagnosed as having diabetes.</a:t>
            </a:r>
          </a:p>
          <a:p>
            <a:pPr algn="l"/>
            <a:r>
              <a:rPr lang="en-GB" b="0" i="0" dirty="0">
                <a:solidFill>
                  <a:srgbClr val="212B32"/>
                </a:solidFill>
                <a:effectLst/>
                <a:latin typeface="Frutiger W01"/>
              </a:rPr>
              <a:t>This is sometimes known as pre-diabetes. If your blood sugar level is above the normal range, your risk of developing full-blown diabetes is increased.</a:t>
            </a:r>
          </a:p>
          <a:p>
            <a:pPr algn="l"/>
            <a:r>
              <a:rPr lang="en-GB" b="0" i="0" dirty="0">
                <a:solidFill>
                  <a:srgbClr val="212B32"/>
                </a:solidFill>
                <a:effectLst/>
                <a:latin typeface="Frutiger W01"/>
              </a:rPr>
              <a:t>It's very important for diabetes to be diagnosed as early as possible because it will get progressively worse if left untreated.</a:t>
            </a:r>
          </a:p>
          <a:p>
            <a:endParaRPr lang="en-GB" dirty="0"/>
          </a:p>
        </p:txBody>
      </p:sp>
    </p:spTree>
    <p:extLst>
      <p:ext uri="{BB962C8B-B14F-4D97-AF65-F5344CB8AC3E}">
        <p14:creationId xmlns:p14="http://schemas.microsoft.com/office/powerpoint/2010/main" val="14567396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0F0F5-AA5D-7347-6803-FBAACA34E717}"/>
              </a:ext>
            </a:extLst>
          </p:cNvPr>
          <p:cNvSpPr>
            <a:spLocks noGrp="1"/>
          </p:cNvSpPr>
          <p:nvPr>
            <p:ph type="title"/>
          </p:nvPr>
        </p:nvSpPr>
        <p:spPr/>
        <p:txBody>
          <a:bodyPr>
            <a:normAutofit fontScale="90000"/>
          </a:bodyPr>
          <a:lstStyle/>
          <a:p>
            <a:r>
              <a:rPr lang="en-GB" dirty="0"/>
              <a:t>Treating hypoglycaemia - self</a:t>
            </a:r>
          </a:p>
        </p:txBody>
      </p:sp>
      <p:sp>
        <p:nvSpPr>
          <p:cNvPr id="3" name="Content Placeholder 2">
            <a:extLst>
              <a:ext uri="{FF2B5EF4-FFF2-40B4-BE49-F238E27FC236}">
                <a16:creationId xmlns:a16="http://schemas.microsoft.com/office/drawing/2014/main" id="{2621ADB5-191A-F6F3-77DD-DDF4A9814912}"/>
              </a:ext>
            </a:extLst>
          </p:cNvPr>
          <p:cNvSpPr>
            <a:spLocks noGrp="1"/>
          </p:cNvSpPr>
          <p:nvPr>
            <p:ph idx="1"/>
          </p:nvPr>
        </p:nvSpPr>
        <p:spPr>
          <a:xfrm>
            <a:off x="565150" y="2160016"/>
            <a:ext cx="7743108" cy="3927094"/>
          </a:xfrm>
        </p:spPr>
        <p:txBody>
          <a:bodyPr>
            <a:normAutofit fontScale="70000" lnSpcReduction="20000"/>
          </a:bodyPr>
          <a:lstStyle/>
          <a:p>
            <a:pPr algn="l"/>
            <a:r>
              <a:rPr lang="en-GB" b="0" i="0" dirty="0">
                <a:solidFill>
                  <a:srgbClr val="212B32"/>
                </a:solidFill>
                <a:effectLst/>
                <a:latin typeface="Frutiger W01"/>
              </a:rPr>
              <a:t>Follow these steps if your blood sugar level is less than 4mmol/L or you have hypo symptoms:</a:t>
            </a:r>
          </a:p>
          <a:p>
            <a:pPr algn="l">
              <a:buFont typeface="+mj-lt"/>
              <a:buAutoNum type="arabicPeriod"/>
            </a:pPr>
            <a:r>
              <a:rPr lang="en-GB" b="0" i="0" dirty="0">
                <a:solidFill>
                  <a:srgbClr val="212B32"/>
                </a:solidFill>
                <a:effectLst/>
                <a:latin typeface="Frutiger W01"/>
              </a:rPr>
              <a:t>Have a sugary drink or snack – like a small glass of fizzy drink (not a diet variety) or fruit juice, 4 to 5 jelly babies, 4 to 6 glucose tablets or 2 tubes of glucose gel.</a:t>
            </a:r>
          </a:p>
          <a:p>
            <a:pPr algn="l">
              <a:buFont typeface="+mj-lt"/>
              <a:buAutoNum type="arabicPeriod"/>
            </a:pPr>
            <a:r>
              <a:rPr lang="en-GB" b="0" i="0" dirty="0">
                <a:solidFill>
                  <a:srgbClr val="212B32"/>
                </a:solidFill>
                <a:effectLst/>
                <a:latin typeface="Frutiger W01"/>
              </a:rPr>
              <a:t>Test your blood sugar after 10 minutes – if it's improved and you feel better, move on to step 3. If there's little or no change, treat again with a sugary drink or snack and take another reading after 10 to 15 minutes.</a:t>
            </a:r>
          </a:p>
          <a:p>
            <a:pPr algn="l">
              <a:buFont typeface="+mj-lt"/>
              <a:buAutoNum type="arabicPeriod"/>
            </a:pPr>
            <a:r>
              <a:rPr lang="en-GB" b="0" i="0" dirty="0">
                <a:solidFill>
                  <a:srgbClr val="212B32"/>
                </a:solidFill>
                <a:effectLst/>
                <a:latin typeface="Frutiger W01"/>
              </a:rPr>
              <a:t>You may need to eat your main meal (containing a slow-release carbohydrate) if it's the right time to have it. Or, have a snack that contains a slow-release carbohydrate, such as a slice of bread or toast, a couple of biscuits, or a glass of cows' milk.</a:t>
            </a:r>
          </a:p>
          <a:p>
            <a:pPr algn="l"/>
            <a:r>
              <a:rPr lang="en-GB" b="0" i="0" dirty="0">
                <a:solidFill>
                  <a:srgbClr val="212B32"/>
                </a:solidFill>
                <a:effectLst/>
                <a:latin typeface="Frutiger W01"/>
              </a:rPr>
              <a:t>You do not usually need to get medical help once you're feeling better if you only have a few hypos.</a:t>
            </a:r>
          </a:p>
          <a:p>
            <a:pPr algn="l"/>
            <a:r>
              <a:rPr lang="en-GB" b="0" i="0" dirty="0">
                <a:solidFill>
                  <a:srgbClr val="212B32"/>
                </a:solidFill>
                <a:effectLst/>
                <a:latin typeface="Frutiger W01"/>
              </a:rPr>
              <a:t>But tell your diabetes team if you keep having hypos or if you stop having symptoms when your blood sugar level is low.</a:t>
            </a:r>
          </a:p>
          <a:p>
            <a:endParaRPr lang="en-GB" dirty="0"/>
          </a:p>
        </p:txBody>
      </p:sp>
    </p:spTree>
    <p:extLst>
      <p:ext uri="{BB962C8B-B14F-4D97-AF65-F5344CB8AC3E}">
        <p14:creationId xmlns:p14="http://schemas.microsoft.com/office/powerpoint/2010/main" val="6739699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4F3D7-0BB4-BCF2-FA2B-BFC25C6D8EA8}"/>
              </a:ext>
            </a:extLst>
          </p:cNvPr>
          <p:cNvSpPr>
            <a:spLocks noGrp="1"/>
          </p:cNvSpPr>
          <p:nvPr>
            <p:ph type="title"/>
          </p:nvPr>
        </p:nvSpPr>
        <p:spPr/>
        <p:txBody>
          <a:bodyPr>
            <a:normAutofit fontScale="90000"/>
          </a:bodyPr>
          <a:lstStyle/>
          <a:p>
            <a:r>
              <a:rPr kumimoji="0" lang="en-GB" sz="3600" b="1" i="0" u="none" strike="noStrike" kern="1200" cap="none" spc="0" normalizeH="0" baseline="0" noProof="0" dirty="0">
                <a:ln>
                  <a:noFill/>
                </a:ln>
                <a:solidFill>
                  <a:srgbClr val="000000"/>
                </a:solidFill>
                <a:effectLst/>
                <a:uLnTx/>
                <a:uFillTx/>
                <a:latin typeface="Neue Haas Grotesk Text Pro"/>
                <a:ea typeface="+mj-ea"/>
                <a:cs typeface="+mj-cs"/>
              </a:rPr>
              <a:t>Treating hypoglycaemia if someone is sleepy or unconscious </a:t>
            </a:r>
            <a:endParaRPr lang="en-GB" dirty="0"/>
          </a:p>
        </p:txBody>
      </p:sp>
      <p:sp>
        <p:nvSpPr>
          <p:cNvPr id="3" name="Content Placeholder 2">
            <a:extLst>
              <a:ext uri="{FF2B5EF4-FFF2-40B4-BE49-F238E27FC236}">
                <a16:creationId xmlns:a16="http://schemas.microsoft.com/office/drawing/2014/main" id="{B7512C33-3DA2-6756-EBF4-24D1582DACA9}"/>
              </a:ext>
            </a:extLst>
          </p:cNvPr>
          <p:cNvSpPr>
            <a:spLocks noGrp="1"/>
          </p:cNvSpPr>
          <p:nvPr>
            <p:ph idx="1"/>
          </p:nvPr>
        </p:nvSpPr>
        <p:spPr>
          <a:xfrm>
            <a:off x="565150" y="2160015"/>
            <a:ext cx="8323211" cy="4427597"/>
          </a:xfrm>
        </p:spPr>
        <p:txBody>
          <a:bodyPr>
            <a:normAutofit fontScale="70000" lnSpcReduction="20000"/>
          </a:bodyPr>
          <a:lstStyle/>
          <a:p>
            <a:pPr algn="l"/>
            <a:r>
              <a:rPr lang="en-GB" b="0" i="0" dirty="0">
                <a:solidFill>
                  <a:srgbClr val="212B32"/>
                </a:solidFill>
                <a:effectLst/>
                <a:latin typeface="Frutiger W01"/>
              </a:rPr>
              <a:t>Follow these steps:</a:t>
            </a:r>
          </a:p>
          <a:p>
            <a:pPr algn="l">
              <a:buFont typeface="+mj-lt"/>
              <a:buAutoNum type="arabicPeriod"/>
            </a:pPr>
            <a:r>
              <a:rPr lang="en-GB" b="0" i="0" dirty="0">
                <a:solidFill>
                  <a:srgbClr val="212B32"/>
                </a:solidFill>
                <a:effectLst/>
                <a:latin typeface="Frutiger W01"/>
              </a:rPr>
              <a:t>Put the person in the </a:t>
            </a:r>
            <a:r>
              <a:rPr lang="en-GB" b="0" i="0" dirty="0">
                <a:solidFill>
                  <a:srgbClr val="005EB8"/>
                </a:solidFill>
                <a:effectLst/>
                <a:latin typeface="Frutiger W01"/>
                <a:hlinkClick r:id="rId2"/>
              </a:rPr>
              <a:t>recovery position</a:t>
            </a:r>
            <a:r>
              <a:rPr lang="en-GB" b="0" i="0" dirty="0">
                <a:solidFill>
                  <a:srgbClr val="212B32"/>
                </a:solidFill>
                <a:effectLst/>
                <a:latin typeface="Frutiger W01"/>
              </a:rPr>
              <a:t> and do not put anything in their mouth – so they do not choke.</a:t>
            </a:r>
          </a:p>
          <a:p>
            <a:pPr algn="l">
              <a:buFont typeface="+mj-lt"/>
              <a:buAutoNum type="arabicPeriod"/>
            </a:pPr>
            <a:r>
              <a:rPr lang="en-GB" b="0" i="0" dirty="0">
                <a:solidFill>
                  <a:srgbClr val="212B32"/>
                </a:solidFill>
                <a:effectLst/>
                <a:latin typeface="Frutiger W01"/>
              </a:rPr>
              <a:t>Call 999 for an ambulance if an injection of glucagon is not available, you do not know how to use it, or the person had alcohol before their hypo.</a:t>
            </a:r>
          </a:p>
          <a:p>
            <a:pPr algn="l">
              <a:buFont typeface="+mj-lt"/>
              <a:buAutoNum type="arabicPeriod"/>
            </a:pPr>
            <a:r>
              <a:rPr lang="en-GB" b="0" i="0" dirty="0">
                <a:solidFill>
                  <a:srgbClr val="212B32"/>
                </a:solidFill>
                <a:effectLst/>
                <a:latin typeface="Frutiger W01"/>
              </a:rPr>
              <a:t>If an injection of glucagon is available and you know how to use it, give it to them immediately.</a:t>
            </a:r>
          </a:p>
          <a:p>
            <a:pPr algn="l">
              <a:buFont typeface="+mj-lt"/>
              <a:buAutoNum type="arabicPeriod"/>
            </a:pPr>
            <a:r>
              <a:rPr lang="en-GB" b="0" i="0" dirty="0">
                <a:solidFill>
                  <a:srgbClr val="212B32"/>
                </a:solidFill>
                <a:effectLst/>
                <a:latin typeface="Frutiger W01"/>
              </a:rPr>
              <a:t>If they wake up within 10 minutes of getting the injection and feel better, move on to step 5. If they do not improve within 10 minutes, call 999 for an ambulance.</a:t>
            </a:r>
          </a:p>
          <a:p>
            <a:pPr algn="l">
              <a:buFont typeface="+mj-lt"/>
              <a:buAutoNum type="arabicPeriod"/>
            </a:pPr>
            <a:r>
              <a:rPr lang="en-GB" b="0" i="0" dirty="0">
                <a:solidFill>
                  <a:srgbClr val="212B32"/>
                </a:solidFill>
                <a:effectLst/>
                <a:latin typeface="Frutiger W01"/>
              </a:rPr>
              <a:t>If they're fully awake and able to eat and drink safely, give them a carbohydrate snack.</a:t>
            </a:r>
          </a:p>
          <a:p>
            <a:pPr algn="l"/>
            <a:r>
              <a:rPr lang="en-GB" b="0" i="0" dirty="0">
                <a:solidFill>
                  <a:srgbClr val="212B32"/>
                </a:solidFill>
                <a:effectLst/>
                <a:latin typeface="Frutiger W01"/>
              </a:rPr>
              <a:t>They may need to go to hospital if they're being sick (vomiting), or their blood sugar level drops again.</a:t>
            </a:r>
          </a:p>
          <a:p>
            <a:pPr algn="l"/>
            <a:r>
              <a:rPr lang="en-GB" b="0" i="0" dirty="0">
                <a:solidFill>
                  <a:srgbClr val="212B32"/>
                </a:solidFill>
                <a:effectLst/>
                <a:latin typeface="Frutiger W01"/>
              </a:rPr>
              <a:t>Tell your diabetes care team if you ever have a severe hypo that caused you to lose consciousness.</a:t>
            </a:r>
          </a:p>
          <a:p>
            <a:endParaRPr lang="en-GB" dirty="0"/>
          </a:p>
        </p:txBody>
      </p:sp>
    </p:spTree>
    <p:extLst>
      <p:ext uri="{BB962C8B-B14F-4D97-AF65-F5344CB8AC3E}">
        <p14:creationId xmlns:p14="http://schemas.microsoft.com/office/powerpoint/2010/main" val="21618402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774F5-0FBE-5D5B-783A-C8F06BEEE6B9}"/>
              </a:ext>
            </a:extLst>
          </p:cNvPr>
          <p:cNvSpPr>
            <a:spLocks noGrp="1"/>
          </p:cNvSpPr>
          <p:nvPr>
            <p:ph type="title"/>
          </p:nvPr>
        </p:nvSpPr>
        <p:spPr/>
        <p:txBody>
          <a:bodyPr/>
          <a:lstStyle/>
          <a:p>
            <a:r>
              <a:rPr kumimoji="0" lang="en-GB" sz="3200" b="1" i="0" u="none" strike="noStrike" kern="1200" cap="none" spc="0" normalizeH="0" baseline="0" noProof="0" dirty="0">
                <a:ln>
                  <a:noFill/>
                </a:ln>
                <a:solidFill>
                  <a:srgbClr val="000000"/>
                </a:solidFill>
                <a:effectLst/>
                <a:uLnTx/>
                <a:uFillTx/>
                <a:latin typeface="Neue Haas Grotesk Text Pro"/>
                <a:ea typeface="+mj-ea"/>
                <a:cs typeface="+mj-cs"/>
              </a:rPr>
              <a:t>Treating hypoglycaemia if someone is having a seizure </a:t>
            </a:r>
            <a:endParaRPr lang="en-GB" dirty="0"/>
          </a:p>
        </p:txBody>
      </p:sp>
      <p:sp>
        <p:nvSpPr>
          <p:cNvPr id="3" name="Content Placeholder 2">
            <a:extLst>
              <a:ext uri="{FF2B5EF4-FFF2-40B4-BE49-F238E27FC236}">
                <a16:creationId xmlns:a16="http://schemas.microsoft.com/office/drawing/2014/main" id="{E1036D26-B30F-CC0F-9836-2E14477709FA}"/>
              </a:ext>
            </a:extLst>
          </p:cNvPr>
          <p:cNvSpPr>
            <a:spLocks noGrp="1"/>
          </p:cNvSpPr>
          <p:nvPr>
            <p:ph idx="1"/>
          </p:nvPr>
        </p:nvSpPr>
        <p:spPr>
          <a:xfrm>
            <a:off x="565150" y="2160016"/>
            <a:ext cx="7713611" cy="3927094"/>
          </a:xfrm>
        </p:spPr>
        <p:txBody>
          <a:bodyPr>
            <a:normAutofit fontScale="85000" lnSpcReduction="20000"/>
          </a:bodyPr>
          <a:lstStyle/>
          <a:p>
            <a:pPr algn="l"/>
            <a:r>
              <a:rPr lang="en-GB" b="0" i="0" dirty="0">
                <a:solidFill>
                  <a:srgbClr val="212B32"/>
                </a:solidFill>
                <a:effectLst/>
                <a:latin typeface="Frutiger W01"/>
              </a:rPr>
              <a:t>Follow these steps if someone has a seizure or fit caused by a low blood sugar level:</a:t>
            </a:r>
          </a:p>
          <a:p>
            <a:pPr algn="l">
              <a:buFont typeface="+mj-lt"/>
              <a:buAutoNum type="arabicPeriod"/>
            </a:pPr>
            <a:r>
              <a:rPr lang="en-GB" b="0" i="0" dirty="0">
                <a:solidFill>
                  <a:srgbClr val="212B32"/>
                </a:solidFill>
                <a:effectLst/>
                <a:latin typeface="Frutiger W01"/>
              </a:rPr>
              <a:t>Stay with them and stop them hurting themselves – lie them down on something soft and move them away from anything dangerous (like a road or hot radiator).</a:t>
            </a:r>
          </a:p>
          <a:p>
            <a:pPr algn="l">
              <a:buFont typeface="+mj-lt"/>
              <a:buAutoNum type="arabicPeriod"/>
            </a:pPr>
            <a:r>
              <a:rPr lang="en-GB" b="0" i="0" dirty="0">
                <a:solidFill>
                  <a:srgbClr val="212B32"/>
                </a:solidFill>
                <a:effectLst/>
                <a:latin typeface="Frutiger W01"/>
              </a:rPr>
              <a:t>If an injection of glucagon is available and you know how to use it, give it to them immediately. After they've recovered, give them a carbohydrate snack.</a:t>
            </a:r>
          </a:p>
          <a:p>
            <a:pPr algn="l">
              <a:buFont typeface="+mj-lt"/>
              <a:buAutoNum type="arabicPeriod"/>
            </a:pPr>
            <a:r>
              <a:rPr lang="en-GB" b="0" i="0" dirty="0">
                <a:solidFill>
                  <a:srgbClr val="212B32"/>
                </a:solidFill>
                <a:effectLst/>
                <a:latin typeface="Frutiger W01"/>
              </a:rPr>
              <a:t>Call 999 for an ambulance if a glucagon injection is not available or you do not know how to use it, if they have not recovered 10 minutes after giving a glucagon injection, or if they had alcohol before their hypo.</a:t>
            </a:r>
          </a:p>
          <a:p>
            <a:pPr algn="l"/>
            <a:r>
              <a:rPr lang="en-GB" b="0" i="0" dirty="0">
                <a:solidFill>
                  <a:srgbClr val="212B32"/>
                </a:solidFill>
                <a:effectLst/>
                <a:latin typeface="Frutiger W01"/>
              </a:rPr>
              <a:t>Tell your diabetes care team if you ever have a severe hypo that caused you to have a seizure or fit.</a:t>
            </a:r>
          </a:p>
          <a:p>
            <a:endParaRPr lang="en-GB" dirty="0"/>
          </a:p>
        </p:txBody>
      </p:sp>
    </p:spTree>
    <p:extLst>
      <p:ext uri="{BB962C8B-B14F-4D97-AF65-F5344CB8AC3E}">
        <p14:creationId xmlns:p14="http://schemas.microsoft.com/office/powerpoint/2010/main" val="41714602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AE54D-97E3-1C37-6FD2-6668DC712FE5}"/>
              </a:ext>
            </a:extLst>
          </p:cNvPr>
          <p:cNvSpPr>
            <a:spLocks noGrp="1"/>
          </p:cNvSpPr>
          <p:nvPr>
            <p:ph type="title"/>
          </p:nvPr>
        </p:nvSpPr>
        <p:spPr/>
        <p:txBody>
          <a:bodyPr/>
          <a:lstStyle/>
          <a:p>
            <a:r>
              <a:rPr kumimoji="0" lang="en-GB" sz="3600" b="1" i="0" u="none" strike="noStrike" kern="1200" cap="none" spc="0" normalizeH="0" baseline="0" noProof="0" dirty="0">
                <a:ln>
                  <a:noFill/>
                </a:ln>
                <a:solidFill>
                  <a:srgbClr val="000000"/>
                </a:solidFill>
                <a:effectLst/>
                <a:uLnTx/>
                <a:uFillTx/>
                <a:latin typeface="Neue Haas Grotesk Text Pro"/>
                <a:ea typeface="+mj-ea"/>
                <a:cs typeface="+mj-cs"/>
              </a:rPr>
              <a:t>Low blood sugar</a:t>
            </a:r>
            <a:br>
              <a:rPr kumimoji="0" lang="en-GB" sz="3600" b="1" i="0" u="none" strike="noStrike" kern="1200" cap="none" spc="0" normalizeH="0" baseline="0" noProof="0" dirty="0">
                <a:ln>
                  <a:noFill/>
                </a:ln>
                <a:solidFill>
                  <a:srgbClr val="000000"/>
                </a:solidFill>
                <a:effectLst/>
                <a:uLnTx/>
                <a:uFillTx/>
                <a:latin typeface="Neue Haas Grotesk Text Pro"/>
                <a:ea typeface="+mj-ea"/>
                <a:cs typeface="+mj-cs"/>
              </a:rPr>
            </a:br>
            <a:r>
              <a:rPr kumimoji="0" lang="en-GB" sz="3600" b="1" i="0" u="none" strike="noStrike" kern="1200" cap="none" spc="0" normalizeH="0" baseline="0" noProof="0" dirty="0">
                <a:ln>
                  <a:noFill/>
                </a:ln>
                <a:solidFill>
                  <a:srgbClr val="000000"/>
                </a:solidFill>
                <a:effectLst/>
                <a:uLnTx/>
                <a:uFillTx/>
                <a:latin typeface="Neue Haas Grotesk Text Pro"/>
                <a:ea typeface="+mj-ea"/>
                <a:cs typeface="+mj-cs"/>
              </a:rPr>
              <a:t> hypoglycaemia - </a:t>
            </a:r>
            <a:r>
              <a:rPr lang="en-GB" sz="3600" dirty="0">
                <a:solidFill>
                  <a:srgbClr val="000000"/>
                </a:solidFill>
                <a:latin typeface="Neue Haas Grotesk Text Pro"/>
              </a:rPr>
              <a:t>Prevention</a:t>
            </a:r>
            <a:endParaRPr lang="en-GB" dirty="0"/>
          </a:p>
        </p:txBody>
      </p:sp>
      <p:sp>
        <p:nvSpPr>
          <p:cNvPr id="3" name="Content Placeholder 2">
            <a:extLst>
              <a:ext uri="{FF2B5EF4-FFF2-40B4-BE49-F238E27FC236}">
                <a16:creationId xmlns:a16="http://schemas.microsoft.com/office/drawing/2014/main" id="{634C45C1-AEF7-66A1-7004-194EED1147BE}"/>
              </a:ext>
            </a:extLst>
          </p:cNvPr>
          <p:cNvSpPr>
            <a:spLocks noGrp="1"/>
          </p:cNvSpPr>
          <p:nvPr>
            <p:ph idx="1"/>
          </p:nvPr>
        </p:nvSpPr>
        <p:spPr>
          <a:xfrm>
            <a:off x="565149" y="2160015"/>
            <a:ext cx="8844321" cy="4496423"/>
          </a:xfrm>
        </p:spPr>
        <p:txBody>
          <a:bodyPr>
            <a:normAutofit fontScale="62500" lnSpcReduction="20000"/>
          </a:bodyPr>
          <a:lstStyle/>
          <a:p>
            <a:pPr algn="l"/>
            <a:r>
              <a:rPr lang="en-GB" b="0" i="0" dirty="0">
                <a:solidFill>
                  <a:srgbClr val="212B32"/>
                </a:solidFill>
                <a:effectLst/>
                <a:latin typeface="Frutiger W01"/>
              </a:rPr>
              <a:t>If you have diabetes, you can reduce your chance of getting a low blood sugar level if you:</a:t>
            </a:r>
          </a:p>
          <a:p>
            <a:pPr algn="l">
              <a:buFont typeface="Arial" panose="020B0604020202020204" pitchFamily="34" charset="0"/>
              <a:buChar char="•"/>
            </a:pPr>
            <a:r>
              <a:rPr lang="en-GB" b="0" i="0" dirty="0">
                <a:solidFill>
                  <a:srgbClr val="212B32"/>
                </a:solidFill>
                <a:effectLst/>
                <a:latin typeface="Frutiger W01"/>
              </a:rPr>
              <a:t>Check your blood sugar level regularly and be aware of the symptoms of a low blood sugar level so you can treat it quickly.</a:t>
            </a:r>
          </a:p>
          <a:p>
            <a:pPr algn="l">
              <a:buFont typeface="Arial" panose="020B0604020202020204" pitchFamily="34" charset="0"/>
              <a:buChar char="•"/>
            </a:pPr>
            <a:r>
              <a:rPr lang="en-GB" b="0" i="0" dirty="0">
                <a:solidFill>
                  <a:srgbClr val="212B32"/>
                </a:solidFill>
                <a:effectLst/>
                <a:latin typeface="Frutiger W01"/>
              </a:rPr>
              <a:t>Use a continuous glucose monitor (CGM) or flash monitor to see how your blood sugar levels are changing. Ask your diabetes care team about getting a monitor if you do not already have one.</a:t>
            </a:r>
          </a:p>
          <a:p>
            <a:pPr algn="l">
              <a:buFont typeface="Arial" panose="020B0604020202020204" pitchFamily="34" charset="0"/>
              <a:buChar char="•"/>
            </a:pPr>
            <a:r>
              <a:rPr lang="en-GB" b="0" i="0" dirty="0">
                <a:solidFill>
                  <a:srgbClr val="212B32"/>
                </a:solidFill>
                <a:effectLst/>
                <a:latin typeface="Frutiger W01"/>
              </a:rPr>
              <a:t>Always carry a sugary snack or drink with you, such as glucose tablets, a carton of fruit juice or some sweets. If you have a glucagon injection kit, always keep it with you.</a:t>
            </a:r>
          </a:p>
          <a:p>
            <a:pPr algn="l">
              <a:buFont typeface="Arial" panose="020B0604020202020204" pitchFamily="34" charset="0"/>
              <a:buChar char="•"/>
            </a:pPr>
            <a:r>
              <a:rPr lang="en-GB" b="0" i="0" dirty="0">
                <a:solidFill>
                  <a:srgbClr val="212B32"/>
                </a:solidFill>
                <a:effectLst/>
                <a:latin typeface="Frutiger W01"/>
              </a:rPr>
              <a:t>Do not skip meals.</a:t>
            </a:r>
          </a:p>
          <a:p>
            <a:pPr algn="l">
              <a:buFont typeface="Arial" panose="020B0604020202020204" pitchFamily="34" charset="0"/>
              <a:buChar char="•"/>
            </a:pPr>
            <a:r>
              <a:rPr lang="en-GB" b="0" i="0" dirty="0">
                <a:solidFill>
                  <a:srgbClr val="212B32"/>
                </a:solidFill>
                <a:effectLst/>
                <a:latin typeface="Frutiger W01"/>
              </a:rPr>
              <a:t>Be careful when drinking alcohol. Do not drink large amounts, check your blood sugar level regularly, and eat a carbohydrate snack afterwards.</a:t>
            </a:r>
          </a:p>
          <a:p>
            <a:pPr algn="l">
              <a:buFont typeface="Arial" panose="020B0604020202020204" pitchFamily="34" charset="0"/>
              <a:buChar char="•"/>
            </a:pPr>
            <a:r>
              <a:rPr lang="en-GB" b="0" i="0" dirty="0">
                <a:solidFill>
                  <a:srgbClr val="212B32"/>
                </a:solidFill>
                <a:effectLst/>
                <a:latin typeface="Frutiger W01"/>
              </a:rPr>
              <a:t>Be careful when exercising; eating a carbohydrate snack before exercise can help to reduce the risk of a hypo. If you take some types of diabetes medicine, your doctor may recommend you take a lower dose before or after doing intense exercise.</a:t>
            </a:r>
          </a:p>
          <a:p>
            <a:pPr algn="l">
              <a:buFont typeface="Arial" panose="020B0604020202020204" pitchFamily="34" charset="0"/>
              <a:buChar char="•"/>
            </a:pPr>
            <a:r>
              <a:rPr lang="en-GB" b="0" i="0" dirty="0">
                <a:solidFill>
                  <a:srgbClr val="212B32"/>
                </a:solidFill>
                <a:effectLst/>
                <a:latin typeface="Frutiger W01"/>
              </a:rPr>
              <a:t>Have a carbohydrate snack, such as toast, if your blood sugar level drops too low while you're asleep (nocturnal hypoglycaemia).</a:t>
            </a:r>
          </a:p>
          <a:p>
            <a:pPr algn="l"/>
            <a:r>
              <a:rPr lang="en-GB" b="0" i="0" dirty="0">
                <a:solidFill>
                  <a:srgbClr val="212B32"/>
                </a:solidFill>
                <a:effectLst/>
                <a:latin typeface="Frutiger W01"/>
              </a:rPr>
              <a:t>If you keep getting a low blood sugar level, talk to your diabetes care team about things you can do to help prevent it.</a:t>
            </a:r>
          </a:p>
          <a:p>
            <a:endParaRPr lang="en-GB" dirty="0"/>
          </a:p>
        </p:txBody>
      </p:sp>
    </p:spTree>
    <p:extLst>
      <p:ext uri="{BB962C8B-B14F-4D97-AF65-F5344CB8AC3E}">
        <p14:creationId xmlns:p14="http://schemas.microsoft.com/office/powerpoint/2010/main" val="38694773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9669B2-AF93-7BFA-1B8C-46CECF6EB111}"/>
              </a:ext>
            </a:extLst>
          </p:cNvPr>
          <p:cNvSpPr>
            <a:spLocks noGrp="1"/>
          </p:cNvSpPr>
          <p:nvPr>
            <p:ph type="title"/>
          </p:nvPr>
        </p:nvSpPr>
        <p:spPr/>
        <p:txBody>
          <a:bodyPr>
            <a:normAutofit fontScale="90000"/>
          </a:bodyPr>
          <a:lstStyle/>
          <a:p>
            <a:r>
              <a:rPr lang="en-GB" dirty="0"/>
              <a:t>CGM - Continuous Glucose Monitor and Flash</a:t>
            </a:r>
          </a:p>
        </p:txBody>
      </p:sp>
      <p:sp>
        <p:nvSpPr>
          <p:cNvPr id="3" name="Content Placeholder 2">
            <a:extLst>
              <a:ext uri="{FF2B5EF4-FFF2-40B4-BE49-F238E27FC236}">
                <a16:creationId xmlns:a16="http://schemas.microsoft.com/office/drawing/2014/main" id="{25266F00-3EA8-273A-0646-44B8EE089823}"/>
              </a:ext>
            </a:extLst>
          </p:cNvPr>
          <p:cNvSpPr>
            <a:spLocks noGrp="1"/>
          </p:cNvSpPr>
          <p:nvPr>
            <p:ph idx="1"/>
          </p:nvPr>
        </p:nvSpPr>
        <p:spPr>
          <a:xfrm>
            <a:off x="565150" y="2160016"/>
            <a:ext cx="8185560" cy="3857326"/>
          </a:xfrm>
        </p:spPr>
        <p:txBody>
          <a:bodyPr>
            <a:normAutofit fontScale="70000" lnSpcReduction="20000"/>
          </a:bodyPr>
          <a:lstStyle/>
          <a:p>
            <a:pPr algn="l"/>
            <a:r>
              <a:rPr lang="en-GB" b="1" i="0" dirty="0">
                <a:solidFill>
                  <a:srgbClr val="212B32"/>
                </a:solidFill>
                <a:effectLst/>
                <a:latin typeface="Frutiger W01"/>
              </a:rPr>
              <a:t>monitoring (CGM) and flash</a:t>
            </a:r>
          </a:p>
          <a:p>
            <a:r>
              <a:rPr lang="en-GB" dirty="0">
                <a:effectLst/>
              </a:rPr>
              <a:t>You can check your sugar (glucose) levels at any time with a continuous glucose monitor (CGM) or flash monitor.</a:t>
            </a:r>
          </a:p>
          <a:p>
            <a:r>
              <a:rPr lang="en-GB" dirty="0">
                <a:effectLst/>
              </a:rPr>
              <a:t>It lets you see patterns in your levels and check if your glucose is too high or low. It can help you control your blood glucose levels, as you'll have more information and can take action quickly.</a:t>
            </a:r>
          </a:p>
          <a:p>
            <a:r>
              <a:rPr lang="en-GB" dirty="0">
                <a:effectLst/>
              </a:rPr>
              <a:t>It can help you and your diabetes team see:</a:t>
            </a:r>
          </a:p>
          <a:p>
            <a:pPr>
              <a:buFont typeface="Arial" panose="020B0604020202020204" pitchFamily="34" charset="0"/>
              <a:buChar char="•"/>
            </a:pPr>
            <a:r>
              <a:rPr lang="en-GB" dirty="0">
                <a:effectLst/>
              </a:rPr>
              <a:t>if your glucose levels are going up or down</a:t>
            </a:r>
          </a:p>
          <a:p>
            <a:pPr>
              <a:buFont typeface="Arial" panose="020B0604020202020204" pitchFamily="34" charset="0"/>
              <a:buChar char="•"/>
            </a:pPr>
            <a:r>
              <a:rPr lang="en-GB" dirty="0">
                <a:effectLst/>
              </a:rPr>
              <a:t>how your glucose levels change over time</a:t>
            </a:r>
          </a:p>
          <a:p>
            <a:pPr>
              <a:buFont typeface="Arial" panose="020B0604020202020204" pitchFamily="34" charset="0"/>
              <a:buChar char="•"/>
            </a:pPr>
            <a:r>
              <a:rPr lang="en-GB" dirty="0">
                <a:effectLst/>
              </a:rPr>
              <a:t>what happens to your levels when you're asleep</a:t>
            </a:r>
          </a:p>
          <a:p>
            <a:r>
              <a:rPr lang="en-GB" dirty="0">
                <a:effectLst/>
              </a:rPr>
              <a:t>If your blood glucose reading is:</a:t>
            </a:r>
          </a:p>
          <a:p>
            <a:pPr>
              <a:buFont typeface="Arial" panose="020B0604020202020204" pitchFamily="34" charset="0"/>
              <a:buChar char="•"/>
            </a:pPr>
            <a:r>
              <a:rPr lang="en-GB" dirty="0">
                <a:effectLst/>
              </a:rPr>
              <a:t>high – it could be a sign of </a:t>
            </a:r>
            <a:r>
              <a:rPr lang="en-GB" dirty="0">
                <a:solidFill>
                  <a:srgbClr val="005EB8"/>
                </a:solidFill>
                <a:effectLst/>
                <a:hlinkClick r:id="rId2"/>
              </a:rPr>
              <a:t>hyperglycaemia</a:t>
            </a:r>
            <a:endParaRPr lang="en-GB" dirty="0">
              <a:effectLst/>
            </a:endParaRPr>
          </a:p>
          <a:p>
            <a:pPr>
              <a:buFont typeface="Arial" panose="020B0604020202020204" pitchFamily="34" charset="0"/>
              <a:buChar char="•"/>
            </a:pPr>
            <a:r>
              <a:rPr lang="en-GB" dirty="0">
                <a:effectLst/>
              </a:rPr>
              <a:t>low – it could be a sign of </a:t>
            </a:r>
            <a:r>
              <a:rPr lang="en-GB" dirty="0">
                <a:solidFill>
                  <a:srgbClr val="005EB8"/>
                </a:solidFill>
                <a:effectLst/>
                <a:hlinkClick r:id="rId3"/>
              </a:rPr>
              <a:t>hypoglycaemia</a:t>
            </a:r>
            <a:endParaRPr lang="en-GB" dirty="0">
              <a:effectLst/>
            </a:endParaRPr>
          </a:p>
          <a:p>
            <a:endParaRPr lang="en-GB" dirty="0"/>
          </a:p>
        </p:txBody>
      </p:sp>
    </p:spTree>
    <p:extLst>
      <p:ext uri="{BB962C8B-B14F-4D97-AF65-F5344CB8AC3E}">
        <p14:creationId xmlns:p14="http://schemas.microsoft.com/office/powerpoint/2010/main" val="15937881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A4565-16D4-8F69-1616-B9A5C28CE7A5}"/>
              </a:ext>
            </a:extLst>
          </p:cNvPr>
          <p:cNvSpPr>
            <a:spLocks noGrp="1"/>
          </p:cNvSpPr>
          <p:nvPr>
            <p:ph type="title"/>
          </p:nvPr>
        </p:nvSpPr>
        <p:spPr/>
        <p:txBody>
          <a:bodyPr/>
          <a:lstStyle/>
          <a:p>
            <a:r>
              <a:rPr kumimoji="0" lang="en-GB" sz="3600" b="1" i="0" u="none" strike="noStrike" kern="1200" cap="none" spc="0" normalizeH="0" baseline="0" noProof="0" dirty="0">
                <a:ln>
                  <a:noFill/>
                </a:ln>
                <a:solidFill>
                  <a:srgbClr val="000000"/>
                </a:solidFill>
                <a:effectLst/>
                <a:uLnTx/>
                <a:uFillTx/>
                <a:latin typeface="Neue Haas Grotesk Text Pro"/>
                <a:ea typeface="+mj-ea"/>
                <a:cs typeface="+mj-cs"/>
              </a:rPr>
              <a:t>CGM- how it works</a:t>
            </a:r>
            <a:endParaRPr lang="en-GB" dirty="0"/>
          </a:p>
        </p:txBody>
      </p:sp>
      <p:sp>
        <p:nvSpPr>
          <p:cNvPr id="3" name="Content Placeholder 2">
            <a:extLst>
              <a:ext uri="{FF2B5EF4-FFF2-40B4-BE49-F238E27FC236}">
                <a16:creationId xmlns:a16="http://schemas.microsoft.com/office/drawing/2014/main" id="{963C4B8D-417D-12EE-5D2D-82285638BA92}"/>
              </a:ext>
            </a:extLst>
          </p:cNvPr>
          <p:cNvSpPr>
            <a:spLocks noGrp="1"/>
          </p:cNvSpPr>
          <p:nvPr>
            <p:ph idx="1"/>
          </p:nvPr>
        </p:nvSpPr>
        <p:spPr>
          <a:xfrm>
            <a:off x="565150" y="1602658"/>
            <a:ext cx="8342876" cy="4484452"/>
          </a:xfrm>
        </p:spPr>
        <p:txBody>
          <a:bodyPr>
            <a:normAutofit fontScale="62500" lnSpcReduction="20000"/>
          </a:bodyPr>
          <a:lstStyle/>
          <a:p>
            <a:pPr marL="0" indent="0" algn="l">
              <a:buNone/>
            </a:pPr>
            <a:r>
              <a:rPr lang="en-GB" b="0" i="0" dirty="0">
                <a:solidFill>
                  <a:srgbClr val="212B32"/>
                </a:solidFill>
                <a:effectLst/>
                <a:latin typeface="Frutiger W01"/>
              </a:rPr>
              <a:t>A CGM or flash monitor is made up of:</a:t>
            </a:r>
          </a:p>
          <a:p>
            <a:pPr algn="l">
              <a:buFont typeface="Arial" panose="020B0604020202020204" pitchFamily="34" charset="0"/>
              <a:buChar char="•"/>
            </a:pPr>
            <a:r>
              <a:rPr lang="en-GB" b="0" i="0" dirty="0">
                <a:solidFill>
                  <a:srgbClr val="212B32"/>
                </a:solidFill>
                <a:effectLst/>
                <a:latin typeface="Frutiger W01"/>
              </a:rPr>
              <a:t>a sensor – a small device you attach to your arm or tummy that senses how much glucose is in the fluid under your skin, called interstitial fluid</a:t>
            </a:r>
          </a:p>
          <a:p>
            <a:pPr algn="l">
              <a:buFont typeface="Arial" panose="020B0604020202020204" pitchFamily="34" charset="0"/>
              <a:buChar char="•"/>
            </a:pPr>
            <a:r>
              <a:rPr lang="en-GB" b="0" i="0" dirty="0">
                <a:solidFill>
                  <a:srgbClr val="212B32"/>
                </a:solidFill>
                <a:effectLst/>
                <a:latin typeface="Frutiger W01"/>
              </a:rPr>
              <a:t>a reader or receiver, which shows the results (you can also get the results on your smartphone, if you have one)</a:t>
            </a:r>
          </a:p>
          <a:p>
            <a:pPr algn="l"/>
            <a:r>
              <a:rPr lang="en-GB" b="0" i="0" dirty="0">
                <a:solidFill>
                  <a:srgbClr val="212B32"/>
                </a:solidFill>
                <a:effectLst/>
                <a:latin typeface="Frutiger W01"/>
              </a:rPr>
              <a:t>With CGM, the sensor sends results to the receiver or your phone every few minutes. You can see your glucose levels on your receiver at any time. Some types can send results to an </a:t>
            </a:r>
            <a:r>
              <a:rPr lang="en-GB" b="0" i="0" dirty="0">
                <a:solidFill>
                  <a:srgbClr val="005EB8"/>
                </a:solidFill>
                <a:effectLst/>
                <a:latin typeface="Frutiger W01"/>
                <a:hlinkClick r:id="rId2"/>
              </a:rPr>
              <a:t>insulin pump</a:t>
            </a:r>
            <a:r>
              <a:rPr lang="en-GB" b="0" i="0" dirty="0">
                <a:solidFill>
                  <a:srgbClr val="212B32"/>
                </a:solidFill>
                <a:effectLst/>
                <a:latin typeface="Frutiger W01"/>
              </a:rPr>
              <a:t>, so you can see your glucose levels on your pump.</a:t>
            </a:r>
          </a:p>
          <a:p>
            <a:pPr algn="l"/>
            <a:r>
              <a:rPr lang="en-GB" b="0" i="0" dirty="0">
                <a:solidFill>
                  <a:srgbClr val="212B32"/>
                </a:solidFill>
                <a:effectLst/>
                <a:latin typeface="Frutiger W01"/>
              </a:rPr>
              <a:t>With flash, you need to scan the sensor with the reader or with your phone to see the results.</a:t>
            </a:r>
          </a:p>
          <a:p>
            <a:pPr algn="l"/>
            <a:r>
              <a:rPr lang="en-GB" b="0" i="0" dirty="0">
                <a:solidFill>
                  <a:srgbClr val="212B32"/>
                </a:solidFill>
                <a:effectLst/>
                <a:latin typeface="Frutiger W01"/>
              </a:rPr>
              <a:t>There are several different types of CGM. The only type of flash monitor available is the Abbott </a:t>
            </a:r>
            <a:r>
              <a:rPr lang="en-GB" b="0" i="0" dirty="0" err="1">
                <a:solidFill>
                  <a:srgbClr val="212B32"/>
                </a:solidFill>
                <a:effectLst/>
                <a:latin typeface="Frutiger W01"/>
              </a:rPr>
              <a:t>FreeStyle</a:t>
            </a:r>
            <a:r>
              <a:rPr lang="en-GB" b="0" i="0" dirty="0">
                <a:solidFill>
                  <a:srgbClr val="212B32"/>
                </a:solidFill>
                <a:effectLst/>
                <a:latin typeface="Frutiger W01"/>
              </a:rPr>
              <a:t> Libre 2. The original Abbott </a:t>
            </a:r>
            <a:r>
              <a:rPr lang="en-GB" b="0" i="0" dirty="0" err="1">
                <a:solidFill>
                  <a:srgbClr val="212B32"/>
                </a:solidFill>
                <a:effectLst/>
                <a:latin typeface="Frutiger W01"/>
              </a:rPr>
              <a:t>FreeStyle</a:t>
            </a:r>
            <a:r>
              <a:rPr lang="en-GB" b="0" i="0" dirty="0">
                <a:solidFill>
                  <a:srgbClr val="212B32"/>
                </a:solidFill>
                <a:effectLst/>
                <a:latin typeface="Frutiger W01"/>
              </a:rPr>
              <a:t> Libre has been discontinued.</a:t>
            </a:r>
          </a:p>
          <a:p>
            <a:pPr algn="l"/>
            <a:r>
              <a:rPr lang="en-GB" b="0" i="0" dirty="0">
                <a:solidFill>
                  <a:srgbClr val="212B32"/>
                </a:solidFill>
                <a:effectLst/>
                <a:latin typeface="Frutiger W01"/>
              </a:rPr>
              <a:t>Some types of CGM have optional alarms to alert you if your blood glucose levels go too low or too high. The Abbott </a:t>
            </a:r>
            <a:r>
              <a:rPr lang="en-GB" b="0" i="0" dirty="0" err="1">
                <a:solidFill>
                  <a:srgbClr val="212B32"/>
                </a:solidFill>
                <a:effectLst/>
                <a:latin typeface="Frutiger W01"/>
              </a:rPr>
              <a:t>FreeStyle</a:t>
            </a:r>
            <a:r>
              <a:rPr lang="en-GB" b="0" i="0" dirty="0">
                <a:solidFill>
                  <a:srgbClr val="212B32"/>
                </a:solidFill>
                <a:effectLst/>
                <a:latin typeface="Frutiger W01"/>
              </a:rPr>
              <a:t> Libre 2 also has an alarm.</a:t>
            </a:r>
          </a:p>
          <a:p>
            <a:pPr algn="l"/>
            <a:r>
              <a:rPr lang="en-GB" b="0" i="0" dirty="0">
                <a:solidFill>
                  <a:srgbClr val="212B32"/>
                </a:solidFill>
                <a:effectLst/>
                <a:latin typeface="Frutiger W01"/>
              </a:rPr>
              <a:t>You generally need to replace a sensor every 7 to 14 days, depending on the type of monitor you have.</a:t>
            </a:r>
          </a:p>
          <a:p>
            <a:pPr algn="l"/>
            <a:r>
              <a:rPr lang="en-GB" b="0" i="0" dirty="0">
                <a:solidFill>
                  <a:srgbClr val="212B32"/>
                </a:solidFill>
                <a:effectLst/>
                <a:latin typeface="Frutiger W01"/>
              </a:rPr>
              <a:t>Interstitial fluid glucose readings are a few minutes behind your blood glucose levels. This means you'll still need to do finger-prick checks every now and then, particularly when you drive or have a hypo.</a:t>
            </a:r>
          </a:p>
          <a:p>
            <a:endParaRPr lang="en-GB" dirty="0"/>
          </a:p>
        </p:txBody>
      </p:sp>
    </p:spTree>
    <p:extLst>
      <p:ext uri="{BB962C8B-B14F-4D97-AF65-F5344CB8AC3E}">
        <p14:creationId xmlns:p14="http://schemas.microsoft.com/office/powerpoint/2010/main" val="1324371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DF614-B5A8-E264-FA9A-8325CCEF5447}"/>
              </a:ext>
            </a:extLst>
          </p:cNvPr>
          <p:cNvSpPr>
            <a:spLocks noGrp="1"/>
          </p:cNvSpPr>
          <p:nvPr>
            <p:ph type="title"/>
          </p:nvPr>
        </p:nvSpPr>
        <p:spPr/>
        <p:txBody>
          <a:bodyPr/>
          <a:lstStyle/>
          <a:p>
            <a:r>
              <a:rPr lang="en-GB" dirty="0"/>
              <a:t>Visit your GP if you :</a:t>
            </a:r>
          </a:p>
        </p:txBody>
      </p:sp>
      <p:sp>
        <p:nvSpPr>
          <p:cNvPr id="3" name="Content Placeholder 2">
            <a:extLst>
              <a:ext uri="{FF2B5EF4-FFF2-40B4-BE49-F238E27FC236}">
                <a16:creationId xmlns:a16="http://schemas.microsoft.com/office/drawing/2014/main" id="{CE167C8E-9867-16F3-A3AD-9DB3ED38F892}"/>
              </a:ext>
            </a:extLst>
          </p:cNvPr>
          <p:cNvSpPr>
            <a:spLocks noGrp="1"/>
          </p:cNvSpPr>
          <p:nvPr>
            <p:ph idx="1"/>
          </p:nvPr>
        </p:nvSpPr>
        <p:spPr>
          <a:xfrm>
            <a:off x="565150" y="1681316"/>
            <a:ext cx="8333044" cy="4267200"/>
          </a:xfrm>
        </p:spPr>
        <p:txBody>
          <a:bodyPr>
            <a:normAutofit fontScale="92500" lnSpcReduction="10000"/>
          </a:bodyPr>
          <a:lstStyle/>
          <a:p>
            <a:r>
              <a:rPr lang="en-GB" b="0" i="0" dirty="0">
                <a:solidFill>
                  <a:srgbClr val="212B32"/>
                </a:solidFill>
                <a:effectLst/>
                <a:latin typeface="Frutiger W01"/>
              </a:rPr>
              <a:t>feeling very </a:t>
            </a:r>
            <a:r>
              <a:rPr lang="en-GB" b="0" i="0" dirty="0">
                <a:solidFill>
                  <a:srgbClr val="005EB8"/>
                </a:solidFill>
                <a:effectLst/>
                <a:latin typeface="Frutiger W01"/>
                <a:hlinkClick r:id="rId2"/>
              </a:rPr>
              <a:t>thirsty</a:t>
            </a:r>
            <a:endParaRPr lang="en-GB" b="0" i="0" dirty="0">
              <a:solidFill>
                <a:srgbClr val="212B32"/>
              </a:solidFill>
              <a:effectLst/>
              <a:latin typeface="Frutiger W01"/>
            </a:endParaRPr>
          </a:p>
          <a:p>
            <a:pPr algn="l">
              <a:buFont typeface="Arial" panose="020B0604020202020204" pitchFamily="34" charset="0"/>
              <a:buChar char="•"/>
            </a:pPr>
            <a:r>
              <a:rPr lang="en-GB" b="0" i="0" dirty="0">
                <a:solidFill>
                  <a:srgbClr val="212B32"/>
                </a:solidFill>
                <a:effectLst/>
                <a:latin typeface="Frutiger W01"/>
              </a:rPr>
              <a:t>peeing more frequently than usual, particularly at night</a:t>
            </a:r>
          </a:p>
          <a:p>
            <a:pPr algn="l">
              <a:buFont typeface="Arial" panose="020B0604020202020204" pitchFamily="34" charset="0"/>
              <a:buChar char="•"/>
            </a:pPr>
            <a:r>
              <a:rPr lang="en-GB" b="0" i="0" dirty="0">
                <a:solidFill>
                  <a:srgbClr val="212B32"/>
                </a:solidFill>
                <a:effectLst/>
                <a:latin typeface="Frutiger W01"/>
              </a:rPr>
              <a:t>feeling very tired</a:t>
            </a:r>
          </a:p>
          <a:p>
            <a:pPr algn="l">
              <a:buFont typeface="Arial" panose="020B0604020202020204" pitchFamily="34" charset="0"/>
              <a:buChar char="•"/>
            </a:pPr>
            <a:r>
              <a:rPr lang="en-GB" b="0" i="0" dirty="0">
                <a:solidFill>
                  <a:srgbClr val="212B32"/>
                </a:solidFill>
                <a:effectLst/>
                <a:latin typeface="Frutiger W01"/>
              </a:rPr>
              <a:t>weight loss and loss of muscle bulk</a:t>
            </a:r>
          </a:p>
          <a:p>
            <a:pPr algn="l">
              <a:buFont typeface="Arial" panose="020B0604020202020204" pitchFamily="34" charset="0"/>
              <a:buChar char="•"/>
            </a:pPr>
            <a:r>
              <a:rPr lang="en-GB" b="0" i="0" dirty="0">
                <a:solidFill>
                  <a:srgbClr val="212B32"/>
                </a:solidFill>
                <a:effectLst/>
                <a:latin typeface="Frutiger W01"/>
              </a:rPr>
              <a:t>itching around the penis or vagina, or frequent episodes of </a:t>
            </a:r>
            <a:r>
              <a:rPr lang="en-GB" b="0" i="0" dirty="0">
                <a:solidFill>
                  <a:srgbClr val="005EB8"/>
                </a:solidFill>
                <a:effectLst/>
                <a:latin typeface="Frutiger W01"/>
                <a:hlinkClick r:id="rId3"/>
              </a:rPr>
              <a:t>thrush</a:t>
            </a:r>
            <a:endParaRPr lang="en-GB" b="0" i="0" dirty="0">
              <a:solidFill>
                <a:srgbClr val="212B32"/>
              </a:solidFill>
              <a:effectLst/>
              <a:latin typeface="Frutiger W01"/>
            </a:endParaRPr>
          </a:p>
          <a:p>
            <a:pPr algn="l">
              <a:buFont typeface="Arial" panose="020B0604020202020204" pitchFamily="34" charset="0"/>
              <a:buChar char="•"/>
            </a:pPr>
            <a:r>
              <a:rPr lang="en-GB" b="0" i="0" dirty="0">
                <a:solidFill>
                  <a:srgbClr val="212B32"/>
                </a:solidFill>
                <a:effectLst/>
                <a:latin typeface="Frutiger W01"/>
              </a:rPr>
              <a:t>cuts or wounds that heal slowly</a:t>
            </a:r>
          </a:p>
          <a:p>
            <a:pPr algn="l">
              <a:buFont typeface="Arial" panose="020B0604020202020204" pitchFamily="34" charset="0"/>
              <a:buChar char="•"/>
            </a:pPr>
            <a:r>
              <a:rPr lang="en-GB" b="0" i="0" dirty="0">
                <a:solidFill>
                  <a:srgbClr val="212B32"/>
                </a:solidFill>
                <a:effectLst/>
                <a:latin typeface="Frutiger W01"/>
              </a:rPr>
              <a:t>blurred vision</a:t>
            </a:r>
          </a:p>
          <a:p>
            <a:pPr algn="l"/>
            <a:r>
              <a:rPr lang="en-GB" b="0" i="0" dirty="0">
                <a:solidFill>
                  <a:srgbClr val="212B32"/>
                </a:solidFill>
                <a:effectLst/>
                <a:latin typeface="Frutiger W01"/>
              </a:rPr>
              <a:t>Type 1 diabetes can develop quickly over weeks or even days.</a:t>
            </a:r>
          </a:p>
          <a:p>
            <a:pPr algn="l"/>
            <a:r>
              <a:rPr lang="en-GB" b="0" i="0" dirty="0">
                <a:solidFill>
                  <a:srgbClr val="212B32"/>
                </a:solidFill>
                <a:effectLst/>
                <a:latin typeface="Frutiger W01"/>
              </a:rPr>
              <a:t>Many people have type 2 diabetes for years without realising because the early symptoms tend to be general.</a:t>
            </a:r>
          </a:p>
          <a:p>
            <a:endParaRPr lang="en-GB" dirty="0"/>
          </a:p>
        </p:txBody>
      </p:sp>
    </p:spTree>
    <p:extLst>
      <p:ext uri="{BB962C8B-B14F-4D97-AF65-F5344CB8AC3E}">
        <p14:creationId xmlns:p14="http://schemas.microsoft.com/office/powerpoint/2010/main" val="1962575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84D97-793D-B13A-DB52-5CA696E801CA}"/>
              </a:ext>
            </a:extLst>
          </p:cNvPr>
          <p:cNvSpPr>
            <a:spLocks noGrp="1"/>
          </p:cNvSpPr>
          <p:nvPr>
            <p:ph type="title"/>
          </p:nvPr>
        </p:nvSpPr>
        <p:spPr/>
        <p:txBody>
          <a:bodyPr/>
          <a:lstStyle/>
          <a:p>
            <a:r>
              <a:rPr lang="en-GB" dirty="0"/>
              <a:t>Cause </a:t>
            </a:r>
          </a:p>
        </p:txBody>
      </p:sp>
      <p:sp>
        <p:nvSpPr>
          <p:cNvPr id="3" name="Content Placeholder 2">
            <a:extLst>
              <a:ext uri="{FF2B5EF4-FFF2-40B4-BE49-F238E27FC236}">
                <a16:creationId xmlns:a16="http://schemas.microsoft.com/office/drawing/2014/main" id="{0A69548F-1FEE-CFA7-101D-D1EF28FA654D}"/>
              </a:ext>
            </a:extLst>
          </p:cNvPr>
          <p:cNvSpPr>
            <a:spLocks noGrp="1"/>
          </p:cNvSpPr>
          <p:nvPr>
            <p:ph idx="1"/>
          </p:nvPr>
        </p:nvSpPr>
        <p:spPr>
          <a:xfrm>
            <a:off x="565150" y="1691147"/>
            <a:ext cx="7949585" cy="4306529"/>
          </a:xfrm>
        </p:spPr>
        <p:txBody>
          <a:bodyPr>
            <a:normAutofit fontScale="92500" lnSpcReduction="20000"/>
          </a:bodyPr>
          <a:lstStyle/>
          <a:p>
            <a:pPr algn="l"/>
            <a:r>
              <a:rPr lang="en-GB" b="0" i="0" dirty="0">
                <a:solidFill>
                  <a:srgbClr val="212B32"/>
                </a:solidFill>
                <a:effectLst/>
                <a:latin typeface="Frutiger W01"/>
              </a:rPr>
              <a:t>The amount of sugar in the blood is controlled by a hormone called insulin, which is produced by the pancreas (a gland behind the stomach).</a:t>
            </a:r>
          </a:p>
          <a:p>
            <a:pPr algn="l"/>
            <a:r>
              <a:rPr lang="en-GB" b="0" i="0" dirty="0">
                <a:solidFill>
                  <a:srgbClr val="212B32"/>
                </a:solidFill>
                <a:effectLst/>
                <a:latin typeface="Frutiger W01"/>
              </a:rPr>
              <a:t>When food is digested and enters your bloodstream, insulin moves glucose out of the blood and into cells, where it's broken down to produce energy.</a:t>
            </a:r>
          </a:p>
          <a:p>
            <a:pPr algn="l"/>
            <a:r>
              <a:rPr lang="en-GB" b="0" i="0" dirty="0">
                <a:solidFill>
                  <a:srgbClr val="212B32"/>
                </a:solidFill>
                <a:effectLst/>
                <a:latin typeface="Frutiger W01"/>
              </a:rPr>
              <a:t>However, if you have diabetes, your body is unable to break down glucose into energy. This is because there's either not enough insulin to move the glucose, or the insulin produced does not work properly.</a:t>
            </a:r>
          </a:p>
          <a:p>
            <a:pPr algn="l"/>
            <a:r>
              <a:rPr lang="en-GB" b="0" i="0" dirty="0">
                <a:solidFill>
                  <a:srgbClr val="212B32"/>
                </a:solidFill>
                <a:effectLst/>
                <a:latin typeface="Frutiger W01"/>
              </a:rPr>
              <a:t>There are no lifestyle changes you can make to lower your risk of type 1 diabetes.</a:t>
            </a:r>
          </a:p>
          <a:p>
            <a:pPr algn="l"/>
            <a:r>
              <a:rPr lang="en-GB" b="0" i="0" dirty="0">
                <a:solidFill>
                  <a:srgbClr val="212B32"/>
                </a:solidFill>
                <a:effectLst/>
                <a:latin typeface="Frutiger W01"/>
              </a:rPr>
              <a:t>You can help manage type 2 diabetes through healthy eating, regular exercise and achieving a healthy body weight.</a:t>
            </a:r>
          </a:p>
          <a:p>
            <a:endParaRPr lang="en-GB" dirty="0"/>
          </a:p>
        </p:txBody>
      </p:sp>
    </p:spTree>
    <p:extLst>
      <p:ext uri="{BB962C8B-B14F-4D97-AF65-F5344CB8AC3E}">
        <p14:creationId xmlns:p14="http://schemas.microsoft.com/office/powerpoint/2010/main" val="2018739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D24D3-7A0A-79C9-A41C-94069C805A68}"/>
              </a:ext>
            </a:extLst>
          </p:cNvPr>
          <p:cNvSpPr>
            <a:spLocks noGrp="1"/>
          </p:cNvSpPr>
          <p:nvPr>
            <p:ph type="title"/>
          </p:nvPr>
        </p:nvSpPr>
        <p:spPr/>
        <p:txBody>
          <a:bodyPr/>
          <a:lstStyle/>
          <a:p>
            <a:r>
              <a:rPr lang="en-GB" dirty="0"/>
              <a:t>The Pancreas</a:t>
            </a:r>
          </a:p>
        </p:txBody>
      </p:sp>
      <p:pic>
        <p:nvPicPr>
          <p:cNvPr id="5" name="Content Placeholder 4" descr="Diagram&#10;&#10;Description automatically generated">
            <a:extLst>
              <a:ext uri="{FF2B5EF4-FFF2-40B4-BE49-F238E27FC236}">
                <a16:creationId xmlns:a16="http://schemas.microsoft.com/office/drawing/2014/main" id="{FCDFB666-D790-DA47-94DF-50789272783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84435" y="1811363"/>
            <a:ext cx="4870326" cy="4275747"/>
          </a:xfrm>
        </p:spPr>
      </p:pic>
    </p:spTree>
    <p:extLst>
      <p:ext uri="{BB962C8B-B14F-4D97-AF65-F5344CB8AC3E}">
        <p14:creationId xmlns:p14="http://schemas.microsoft.com/office/powerpoint/2010/main" val="4267518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446C7-246B-F94B-B945-FB225066C661}"/>
              </a:ext>
            </a:extLst>
          </p:cNvPr>
          <p:cNvSpPr>
            <a:spLocks noGrp="1"/>
          </p:cNvSpPr>
          <p:nvPr>
            <p:ph type="title"/>
          </p:nvPr>
        </p:nvSpPr>
        <p:spPr/>
        <p:txBody>
          <a:bodyPr/>
          <a:lstStyle/>
          <a:p>
            <a:r>
              <a:rPr lang="en-GB" dirty="0"/>
              <a:t>Blood Glucose</a:t>
            </a:r>
          </a:p>
        </p:txBody>
      </p:sp>
      <p:pic>
        <p:nvPicPr>
          <p:cNvPr id="5" name="Content Placeholder 4" descr="A picture containing shape&#10;&#10;Description automatically generated">
            <a:extLst>
              <a:ext uri="{FF2B5EF4-FFF2-40B4-BE49-F238E27FC236}">
                <a16:creationId xmlns:a16="http://schemas.microsoft.com/office/drawing/2014/main" id="{6EBC0091-D2E9-269C-EAF7-8BC1EC87321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33832" y="2160588"/>
            <a:ext cx="5624052" cy="3600450"/>
          </a:xfrm>
        </p:spPr>
      </p:pic>
    </p:spTree>
    <p:extLst>
      <p:ext uri="{BB962C8B-B14F-4D97-AF65-F5344CB8AC3E}">
        <p14:creationId xmlns:p14="http://schemas.microsoft.com/office/powerpoint/2010/main" val="2023962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7E16E-B55F-B287-43A1-D7B37FE022A9}"/>
              </a:ext>
            </a:extLst>
          </p:cNvPr>
          <p:cNvSpPr>
            <a:spLocks noGrp="1"/>
          </p:cNvSpPr>
          <p:nvPr>
            <p:ph type="title"/>
          </p:nvPr>
        </p:nvSpPr>
        <p:spPr/>
        <p:txBody>
          <a:bodyPr/>
          <a:lstStyle/>
          <a:p>
            <a:r>
              <a:rPr lang="en-GB" dirty="0"/>
              <a:t>What is diabetes </a:t>
            </a:r>
          </a:p>
        </p:txBody>
      </p:sp>
      <p:pic>
        <p:nvPicPr>
          <p:cNvPr id="4" name="Online Media 3" title="What Is Diabetes? | 2 Minute Guide | Diabetes UK">
            <a:hlinkClick r:id="" action="ppaction://media"/>
            <a:extLst>
              <a:ext uri="{FF2B5EF4-FFF2-40B4-BE49-F238E27FC236}">
                <a16:creationId xmlns:a16="http://schemas.microsoft.com/office/drawing/2014/main" id="{45981E26-C369-FB23-696B-8DBDB0328F70}"/>
              </a:ext>
            </a:extLst>
          </p:cNvPr>
          <p:cNvPicPr>
            <a:picLocks noGrp="1" noRot="1" noChangeAspect="1"/>
          </p:cNvPicPr>
          <p:nvPr>
            <p:ph idx="1"/>
            <a:videoFile r:link="rId1"/>
          </p:nvPr>
        </p:nvPicPr>
        <p:blipFill>
          <a:blip r:embed="rId3"/>
          <a:stretch>
            <a:fillRect/>
          </a:stretch>
        </p:blipFill>
        <p:spPr>
          <a:xfrm>
            <a:off x="1047750" y="2160588"/>
            <a:ext cx="6372225" cy="3600450"/>
          </a:xfrm>
          <a:prstGeom prst="rect">
            <a:avLst/>
          </a:prstGeom>
        </p:spPr>
      </p:pic>
    </p:spTree>
    <p:extLst>
      <p:ext uri="{BB962C8B-B14F-4D97-AF65-F5344CB8AC3E}">
        <p14:creationId xmlns:p14="http://schemas.microsoft.com/office/powerpoint/2010/main" val="3935133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theme/theme1.xml><?xml version="1.0" encoding="utf-8"?>
<a:theme xmlns:a="http://schemas.openxmlformats.org/drawingml/2006/main" name="PunchcardVTI">
  <a:themeElements>
    <a:clrScheme name="AnalogousFromLightSeedLeftStep">
      <a:dk1>
        <a:srgbClr val="000000"/>
      </a:dk1>
      <a:lt1>
        <a:srgbClr val="FFFFFF"/>
      </a:lt1>
      <a:dk2>
        <a:srgbClr val="213B33"/>
      </a:dk2>
      <a:lt2>
        <a:srgbClr val="E8E3E2"/>
      </a:lt2>
      <a:accent1>
        <a:srgbClr val="4EAFBA"/>
      </a:accent1>
      <a:accent2>
        <a:srgbClr val="4DB392"/>
      </a:accent2>
      <a:accent3>
        <a:srgbClr val="4FB369"/>
      </a:accent3>
      <a:accent4>
        <a:srgbClr val="5DB54E"/>
      </a:accent4>
      <a:accent5>
        <a:srgbClr val="89AA5D"/>
      </a:accent5>
      <a:accent6>
        <a:srgbClr val="A3A546"/>
      </a:accent6>
      <a:hlink>
        <a:srgbClr val="AE7069"/>
      </a:hlink>
      <a:folHlink>
        <a:srgbClr val="7F7F7F"/>
      </a:folHlink>
    </a:clrScheme>
    <a:fontScheme name="Punchcard">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unchcardVTI" id="{C7262591-AF98-8F48-B56D-6342D2439B1A}" vid="{261D9F73-974A-B14E-9EAF-4871CCA60BB1}"/>
    </a:ext>
  </a:extLst>
</a:theme>
</file>

<file path=docProps/app.xml><?xml version="1.0" encoding="utf-8"?>
<Properties xmlns="http://schemas.openxmlformats.org/officeDocument/2006/extended-properties" xmlns:vt="http://schemas.openxmlformats.org/officeDocument/2006/docPropsVTypes">
  <TotalTime>92</TotalTime>
  <Words>4917</Words>
  <Application>Microsoft Office PowerPoint</Application>
  <PresentationFormat>Widescreen</PresentationFormat>
  <Paragraphs>363</Paragraphs>
  <Slides>45</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Arial</vt:lpstr>
      <vt:lpstr>Frutiger W01</vt:lpstr>
      <vt:lpstr>Helvetica Neue</vt:lpstr>
      <vt:lpstr>Neue Haas Grotesk Text Pro</vt:lpstr>
      <vt:lpstr>PunchcardVTI</vt:lpstr>
      <vt:lpstr>Diabetes </vt:lpstr>
      <vt:lpstr>DIABETES UK</vt:lpstr>
      <vt:lpstr>Diabetes </vt:lpstr>
      <vt:lpstr>Pre-diabetes</vt:lpstr>
      <vt:lpstr>Visit your GP if you :</vt:lpstr>
      <vt:lpstr>Cause </vt:lpstr>
      <vt:lpstr>The Pancreas</vt:lpstr>
      <vt:lpstr>Blood Glucose</vt:lpstr>
      <vt:lpstr>What is diabetes </vt:lpstr>
      <vt:lpstr>Living with diabetes</vt:lpstr>
      <vt:lpstr>Type 1 diabetes  </vt:lpstr>
      <vt:lpstr>Type 1 diabetes – health problems</vt:lpstr>
      <vt:lpstr>Type 1 diabetes – If ill </vt:lpstr>
      <vt:lpstr>Type 1 diabetes – If ill</vt:lpstr>
      <vt:lpstr>Type 1 diabetes – If ill</vt:lpstr>
      <vt:lpstr>Treating type 1 diabetes </vt:lpstr>
      <vt:lpstr>Insulin pumps</vt:lpstr>
      <vt:lpstr>Type 2 diabetes </vt:lpstr>
      <vt:lpstr>Symptoms of type 2 diabetes</vt:lpstr>
      <vt:lpstr>Staying healthy with type 2 diabetes</vt:lpstr>
      <vt:lpstr>Treating type 2 diabetes </vt:lpstr>
      <vt:lpstr>Treating type 2 diabetes </vt:lpstr>
      <vt:lpstr>Important </vt:lpstr>
      <vt:lpstr>Living with type 2 diabetes </vt:lpstr>
      <vt:lpstr>Living with type 2 diabetes </vt:lpstr>
      <vt:lpstr>Living with type 2 diabetes </vt:lpstr>
      <vt:lpstr>Living with type 2 diabetes </vt:lpstr>
      <vt:lpstr>Living with type 2 diabetes </vt:lpstr>
      <vt:lpstr>Living with type 2 diabetes </vt:lpstr>
      <vt:lpstr>Living with type 2 diabetes </vt:lpstr>
      <vt:lpstr>Living with type 2 diabetes </vt:lpstr>
      <vt:lpstr>Hyperglycaemia</vt:lpstr>
      <vt:lpstr>Hyperglycaemia</vt:lpstr>
      <vt:lpstr>Hyperglycaemia</vt:lpstr>
      <vt:lpstr>Hyperglycaemia</vt:lpstr>
      <vt:lpstr>Low blood sugar - hypoglycaemia</vt:lpstr>
      <vt:lpstr>Low blood sugar - hypoglycaemia</vt:lpstr>
      <vt:lpstr>Low blood sugar  hypoglycaemia - Causes</vt:lpstr>
      <vt:lpstr>Hypos whilst sleeping</vt:lpstr>
      <vt:lpstr>Treating hypoglycaemia - self</vt:lpstr>
      <vt:lpstr>Treating hypoglycaemia if someone is sleepy or unconscious </vt:lpstr>
      <vt:lpstr>Treating hypoglycaemia if someone is having a seizure </vt:lpstr>
      <vt:lpstr>Low blood sugar  hypoglycaemia - Prevention</vt:lpstr>
      <vt:lpstr>CGM - Continuous Glucose Monitor and Flash</vt:lpstr>
      <vt:lpstr>CGM- how it works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Diabetes </dc:title>
  <dc:creator>Gabbie woodward</dc:creator>
  <cp:lastModifiedBy>Gabbie woodward</cp:lastModifiedBy>
  <cp:revision>1</cp:revision>
  <dcterms:created xsi:type="dcterms:W3CDTF">2023-02-08T17:14:34Z</dcterms:created>
  <dcterms:modified xsi:type="dcterms:W3CDTF">2023-02-08T18:46:47Z</dcterms:modified>
</cp:coreProperties>
</file>