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ense Interaction Autism and Multi-Sensory Integration: Enhancing Communication and Development" id="{32F26960-0F5E-4513-AE83-FF59D7DAF509}">
          <p14:sldIdLst>
            <p14:sldId id="2561"/>
            <p14:sldId id="2562"/>
          </p14:sldIdLst>
        </p14:section>
        <p14:section name="Overview of Autism Spectrum Disorder (ASD)" id="{5B06B961-A059-45C5-A2A4-8D228DE50A5A}">
          <p14:sldIdLst>
            <p14:sldId id="2563"/>
            <p14:sldId id="2564"/>
            <p14:sldId id="2565"/>
            <p14:sldId id="2566"/>
          </p14:sldIdLst>
        </p14:section>
        <p14:section name="Intense Interaction Approach" id="{2035CE90-5EA1-428F-8C36-108AFBCE94ED}">
          <p14:sldIdLst>
            <p14:sldId id="2567"/>
            <p14:sldId id="2568"/>
            <p14:sldId id="2569"/>
            <p14:sldId id="2570"/>
          </p14:sldIdLst>
        </p14:section>
        <p14:section name="Multi-Sensory Integration (MSI) and Autism" id="{9C02B61A-714A-4BE1-A808-43D6893ADEA7}">
          <p14:sldIdLst>
            <p14:sldId id="2571"/>
            <p14:sldId id="2572"/>
            <p14:sldId id="2573"/>
            <p14:sldId id="2574"/>
          </p14:sldIdLst>
        </p14:section>
        <p14:section name="Combining Intense Interaction and MSI" id="{21C18578-1B1B-458F-8737-03DDB3F1416D}">
          <p14:sldIdLst>
            <p14:sldId id="2575"/>
            <p14:sldId id="2576"/>
            <p14:sldId id="2577"/>
            <p14:sldId id="2578"/>
          </p14:sldIdLst>
        </p14:section>
        <p14:section name="Benefits and Outcomes" id="{43E06601-909C-4F6A-A697-5A2A5FEB65E7}">
          <p14:sldIdLst>
            <p14:sldId id="2579"/>
            <p14:sldId id="2580"/>
            <p14:sldId id="2581"/>
            <p14:sldId id="2582"/>
          </p14:sldIdLst>
        </p14:section>
        <p14:section name="Future Directions and Research" id="{9BFCF57C-D822-46C5-A522-763C7EA4E599}">
          <p14:sldIdLst>
            <p14:sldId id="2583"/>
            <p14:sldId id="2584"/>
            <p14:sldId id="2585"/>
            <p14:sldId id="2586"/>
          </p14:sldIdLst>
        </p14:section>
        <p14:section name="Conclusion" id="{D807FEC4-FF61-407F-BB89-96C525C69B0B}">
          <p14:sldIdLst>
            <p14:sldId id="25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200" d="100"/>
        <a:sy n="200" d="100"/>
      </p:scale>
      <p:origin x="0" y="-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82900-8159-4B93-92A9-E6CBFBF13DFD}"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GB"/>
        </a:p>
      </dgm:t>
    </dgm:pt>
    <dgm:pt modelId="{DFF73240-7CA6-4764-9B65-978EEE09126A}">
      <dgm:prSet/>
      <dgm:spPr/>
      <dgm:t>
        <a:bodyPr/>
        <a:lstStyle/>
        <a:p>
          <a:pPr>
            <a:lnSpc>
              <a:spcPct val="100000"/>
            </a:lnSpc>
            <a:defRPr b="1"/>
          </a:pPr>
          <a:r>
            <a:rPr lang="en-GB"/>
            <a:t>Holistic Communication Framework</a:t>
          </a:r>
        </a:p>
      </dgm:t>
    </dgm:pt>
    <dgm:pt modelId="{7BFCAF0F-80D8-4EBD-BFD6-EEB44B092609}" type="parTrans" cxnId="{002AEB44-B851-4683-A25E-C0546FAE03FB}">
      <dgm:prSet/>
      <dgm:spPr/>
      <dgm:t>
        <a:bodyPr/>
        <a:lstStyle/>
        <a:p>
          <a:endParaRPr lang="en-GB"/>
        </a:p>
      </dgm:t>
    </dgm:pt>
    <dgm:pt modelId="{A0DBFF59-8924-440A-BFF9-61DE85B2F993}" type="sibTrans" cxnId="{002AEB44-B851-4683-A25E-C0546FAE03FB}">
      <dgm:prSet/>
      <dgm:spPr/>
      <dgm:t>
        <a:bodyPr/>
        <a:lstStyle/>
        <a:p>
          <a:pPr>
            <a:lnSpc>
              <a:spcPct val="100000"/>
            </a:lnSpc>
            <a:defRPr b="1"/>
          </a:pPr>
          <a:endParaRPr lang="en-GB"/>
        </a:p>
      </dgm:t>
    </dgm:pt>
    <dgm:pt modelId="{95AE760A-3355-435F-B024-B0888AC97B95}">
      <dgm:prSet/>
      <dgm:spPr/>
      <dgm:t>
        <a:bodyPr/>
        <a:lstStyle/>
        <a:p>
          <a:pPr>
            <a:lnSpc>
              <a:spcPct val="100000"/>
            </a:lnSpc>
          </a:pPr>
          <a:r>
            <a:rPr lang="en-GB"/>
            <a:t>The integration of intense interaction and MSI offers a comprehensive approach to communication, fostering deeper connections.</a:t>
          </a:r>
        </a:p>
      </dgm:t>
    </dgm:pt>
    <dgm:pt modelId="{BDC63439-F602-4FCE-AF13-95E39FA872D0}" type="parTrans" cxnId="{A60620E1-FE78-4351-B2DF-4A266F68D6F9}">
      <dgm:prSet/>
      <dgm:spPr/>
      <dgm:t>
        <a:bodyPr/>
        <a:lstStyle/>
        <a:p>
          <a:endParaRPr lang="en-GB"/>
        </a:p>
      </dgm:t>
    </dgm:pt>
    <dgm:pt modelId="{01CEB059-34DF-461A-8E2D-7F5A064E1E53}" type="sibTrans" cxnId="{A60620E1-FE78-4351-B2DF-4A266F68D6F9}">
      <dgm:prSet/>
      <dgm:spPr/>
      <dgm:t>
        <a:bodyPr/>
        <a:lstStyle/>
        <a:p>
          <a:endParaRPr lang="en-GB"/>
        </a:p>
      </dgm:t>
    </dgm:pt>
    <dgm:pt modelId="{F50823F5-F292-428F-9DD3-7FCF1E4423A5}">
      <dgm:prSet/>
      <dgm:spPr/>
      <dgm:t>
        <a:bodyPr/>
        <a:lstStyle/>
        <a:p>
          <a:pPr>
            <a:lnSpc>
              <a:spcPct val="100000"/>
            </a:lnSpc>
            <a:defRPr b="1"/>
          </a:pPr>
          <a:r>
            <a:rPr lang="en-GB"/>
            <a:t>Enhanced Engagement Strategies</a:t>
          </a:r>
        </a:p>
      </dgm:t>
    </dgm:pt>
    <dgm:pt modelId="{BA61EFA8-9C33-4853-9615-5881DEF8BF04}" type="parTrans" cxnId="{7251FF7C-492F-4C3B-901C-DA441E1B0C85}">
      <dgm:prSet/>
      <dgm:spPr/>
      <dgm:t>
        <a:bodyPr/>
        <a:lstStyle/>
        <a:p>
          <a:endParaRPr lang="en-GB"/>
        </a:p>
      </dgm:t>
    </dgm:pt>
    <dgm:pt modelId="{A6AC4B82-0530-48E5-909A-3C7E52D67DFE}" type="sibTrans" cxnId="{7251FF7C-492F-4C3B-901C-DA441E1B0C85}">
      <dgm:prSet/>
      <dgm:spPr/>
      <dgm:t>
        <a:bodyPr/>
        <a:lstStyle/>
        <a:p>
          <a:pPr>
            <a:lnSpc>
              <a:spcPct val="100000"/>
            </a:lnSpc>
            <a:defRPr b="1"/>
          </a:pPr>
          <a:endParaRPr lang="en-GB"/>
        </a:p>
      </dgm:t>
    </dgm:pt>
    <dgm:pt modelId="{FE1B7578-6963-46BA-9EF0-10312190F4BD}">
      <dgm:prSet/>
      <dgm:spPr/>
      <dgm:t>
        <a:bodyPr/>
        <a:lstStyle/>
        <a:p>
          <a:pPr>
            <a:lnSpc>
              <a:spcPct val="100000"/>
            </a:lnSpc>
          </a:pPr>
          <a:r>
            <a:rPr lang="en-GB"/>
            <a:t>Combining intense interaction with MSI leads to improved engagement strategies that resonate with diverse audiences.</a:t>
          </a:r>
        </a:p>
      </dgm:t>
    </dgm:pt>
    <dgm:pt modelId="{84B1A93F-72A5-44BD-A6E3-69F613B7F6CB}" type="parTrans" cxnId="{D815BA81-A149-41FF-ABA4-E207CF9EADA2}">
      <dgm:prSet/>
      <dgm:spPr/>
      <dgm:t>
        <a:bodyPr/>
        <a:lstStyle/>
        <a:p>
          <a:endParaRPr lang="en-GB"/>
        </a:p>
      </dgm:t>
    </dgm:pt>
    <dgm:pt modelId="{8C8AC5B6-302A-49D9-8B23-59D396DA92F5}" type="sibTrans" cxnId="{D815BA81-A149-41FF-ABA4-E207CF9EADA2}">
      <dgm:prSet/>
      <dgm:spPr/>
      <dgm:t>
        <a:bodyPr/>
        <a:lstStyle/>
        <a:p>
          <a:endParaRPr lang="en-GB"/>
        </a:p>
      </dgm:t>
    </dgm:pt>
    <dgm:pt modelId="{3D505282-3152-4C0B-B25B-48409F2E3D6B}">
      <dgm:prSet/>
      <dgm:spPr/>
      <dgm:t>
        <a:bodyPr/>
        <a:lstStyle/>
        <a:p>
          <a:pPr>
            <a:lnSpc>
              <a:spcPct val="100000"/>
            </a:lnSpc>
            <a:defRPr b="1"/>
          </a:pPr>
          <a:r>
            <a:rPr lang="en-GB"/>
            <a:t>Effective Interventions</a:t>
          </a:r>
        </a:p>
      </dgm:t>
    </dgm:pt>
    <dgm:pt modelId="{E89C902A-0386-4A65-92F8-344B744A61FF}" type="parTrans" cxnId="{BE73875C-1F76-46B7-849F-42F1F2360DA0}">
      <dgm:prSet/>
      <dgm:spPr/>
      <dgm:t>
        <a:bodyPr/>
        <a:lstStyle/>
        <a:p>
          <a:endParaRPr lang="en-GB"/>
        </a:p>
      </dgm:t>
    </dgm:pt>
    <dgm:pt modelId="{34CB7A27-3B32-4462-8738-15DB6A0B2463}" type="sibTrans" cxnId="{BE73875C-1F76-46B7-849F-42F1F2360DA0}">
      <dgm:prSet/>
      <dgm:spPr/>
      <dgm:t>
        <a:bodyPr/>
        <a:lstStyle/>
        <a:p>
          <a:endParaRPr lang="en-GB"/>
        </a:p>
      </dgm:t>
    </dgm:pt>
    <dgm:pt modelId="{7CD85828-8DB7-46DB-92B1-97643890C1ED}">
      <dgm:prSet/>
      <dgm:spPr/>
      <dgm:t>
        <a:bodyPr/>
        <a:lstStyle/>
        <a:p>
          <a:pPr>
            <a:lnSpc>
              <a:spcPct val="100000"/>
            </a:lnSpc>
          </a:pPr>
          <a:r>
            <a:rPr lang="en-GB"/>
            <a:t>Practitioners can leverage the strengths of both methods to create more effective interventions in various contexts.</a:t>
          </a:r>
        </a:p>
      </dgm:t>
    </dgm:pt>
    <dgm:pt modelId="{DC15648F-BD9F-49D0-8C42-FCA94867A8DC}" type="parTrans" cxnId="{ED710151-F171-4880-8A93-B7910A92A05F}">
      <dgm:prSet/>
      <dgm:spPr/>
      <dgm:t>
        <a:bodyPr/>
        <a:lstStyle/>
        <a:p>
          <a:endParaRPr lang="en-GB"/>
        </a:p>
      </dgm:t>
    </dgm:pt>
    <dgm:pt modelId="{13A71324-3B86-4529-BBDB-CD234B514F6F}" type="sibTrans" cxnId="{ED710151-F171-4880-8A93-B7910A92A05F}">
      <dgm:prSet/>
      <dgm:spPr/>
      <dgm:t>
        <a:bodyPr/>
        <a:lstStyle/>
        <a:p>
          <a:endParaRPr lang="en-GB"/>
        </a:p>
      </dgm:t>
    </dgm:pt>
    <dgm:pt modelId="{E35D74F3-6534-4919-88F5-0D33A5D8B4A6}" type="pres">
      <dgm:prSet presAssocID="{8BC82900-8159-4B93-92A9-E6CBFBF13DFD}" presName="Root" presStyleCnt="0">
        <dgm:presLayoutVars>
          <dgm:dir/>
          <dgm:resizeHandles val="exact"/>
        </dgm:presLayoutVars>
      </dgm:prSet>
      <dgm:spPr/>
    </dgm:pt>
    <dgm:pt modelId="{065F289A-2AE0-41F2-9469-1DC3C01F9054}" type="pres">
      <dgm:prSet presAssocID="{DFF73240-7CA6-4764-9B65-978EEE09126A}" presName="Composite" presStyleCnt="0"/>
      <dgm:spPr/>
    </dgm:pt>
    <dgm:pt modelId="{AE838BC6-E918-4C22-8ADA-8742AD56192C}" type="pres">
      <dgm:prSet presAssocID="{DFF73240-7CA6-4764-9B65-978EEE09126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9334" r="13159" b="-9"/>
          <a:stretch/>
        </a:blipFill>
      </dgm:spPr>
      <dgm:extLst>
        <a:ext uri="{E40237B7-FDA0-4F09-8148-C483321AD2D9}">
          <dgm14:cNvPr xmlns:dgm14="http://schemas.microsoft.com/office/drawing/2010/diagram" id="0" name="" descr="Multi-coloured dialogue boxes"/>
        </a:ext>
      </dgm:extLst>
    </dgm:pt>
    <dgm:pt modelId="{3A149158-A788-4E14-A3BA-69817A7AE1E2}" type="pres">
      <dgm:prSet presAssocID="{DFF73240-7CA6-4764-9B65-978EEE09126A}" presName="Subtitle" presStyleLbl="revTx" presStyleIdx="0" presStyleCnt="6">
        <dgm:presLayoutVars>
          <dgm:chMax val="0"/>
          <dgm:bulletEnabled/>
        </dgm:presLayoutVars>
      </dgm:prSet>
      <dgm:spPr/>
    </dgm:pt>
    <dgm:pt modelId="{21D4B079-D45C-44BB-85E3-F3AE15DE83D6}" type="pres">
      <dgm:prSet presAssocID="{DFF73240-7CA6-4764-9B65-978EEE09126A}" presName="Description" presStyleLbl="revTx" presStyleIdx="1" presStyleCnt="6">
        <dgm:presLayoutVars>
          <dgm:bulletEnabled/>
        </dgm:presLayoutVars>
      </dgm:prSet>
      <dgm:spPr/>
    </dgm:pt>
    <dgm:pt modelId="{C464FD1F-EB8C-4733-8017-8A44C314DADE}" type="pres">
      <dgm:prSet presAssocID="{A0DBFF59-8924-440A-BFF9-61DE85B2F993}" presName="sibTrans" presStyleLbl="sibTrans2D1" presStyleIdx="0" presStyleCnt="0"/>
      <dgm:spPr/>
    </dgm:pt>
    <dgm:pt modelId="{144853AA-3F8D-4409-8052-CCAE50A5D248}" type="pres">
      <dgm:prSet presAssocID="{F50823F5-F292-428F-9DD3-7FCF1E4423A5}" presName="Composite" presStyleCnt="0"/>
      <dgm:spPr/>
    </dgm:pt>
    <dgm:pt modelId="{838C66B7-890E-433B-88F5-F1BA14625097}" type="pres">
      <dgm:prSet presAssocID="{F50823F5-F292-428F-9DD3-7FCF1E4423A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4127" r="9122" b="-2"/>
          <a:stretch/>
        </a:blipFill>
      </dgm:spPr>
      <dgm:extLst>
        <a:ext uri="{E40237B7-FDA0-4F09-8148-C483321AD2D9}">
          <dgm14:cNvPr xmlns:dgm14="http://schemas.microsoft.com/office/drawing/2010/diagram" id="0" name="" descr="Business team brainstorming"/>
        </a:ext>
      </dgm:extLst>
    </dgm:pt>
    <dgm:pt modelId="{57B39F24-8866-4144-A51F-43697A1A9F5C}" type="pres">
      <dgm:prSet presAssocID="{F50823F5-F292-428F-9DD3-7FCF1E4423A5}" presName="Subtitle" presStyleLbl="revTx" presStyleIdx="2" presStyleCnt="6">
        <dgm:presLayoutVars>
          <dgm:chMax val="0"/>
          <dgm:bulletEnabled/>
        </dgm:presLayoutVars>
      </dgm:prSet>
      <dgm:spPr/>
    </dgm:pt>
    <dgm:pt modelId="{1280A530-C5DA-4B07-9BC4-13E4EBCDE928}" type="pres">
      <dgm:prSet presAssocID="{F50823F5-F292-428F-9DD3-7FCF1E4423A5}" presName="Description" presStyleLbl="revTx" presStyleIdx="3" presStyleCnt="6">
        <dgm:presLayoutVars>
          <dgm:bulletEnabled/>
        </dgm:presLayoutVars>
      </dgm:prSet>
      <dgm:spPr/>
    </dgm:pt>
    <dgm:pt modelId="{DF2FAB8C-0089-4914-BCB7-05C0B08CBD1A}" type="pres">
      <dgm:prSet presAssocID="{A6AC4B82-0530-48E5-909A-3C7E52D67DFE}" presName="sibTrans" presStyleLbl="sibTrans2D1" presStyleIdx="0" presStyleCnt="0"/>
      <dgm:spPr/>
    </dgm:pt>
    <dgm:pt modelId="{67FD468E-E807-4FCC-8D05-3FF0E5B5F832}" type="pres">
      <dgm:prSet presAssocID="{3D505282-3152-4C0B-B25B-48409F2E3D6B}" presName="Composite" presStyleCnt="0"/>
      <dgm:spPr/>
    </dgm:pt>
    <dgm:pt modelId="{83413431-2807-4D58-B4B2-EEA33E89A01E}" type="pres">
      <dgm:prSet presAssocID="{3D505282-3152-4C0B-B25B-48409F2E3D6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6380" r="30115" b="-7"/>
          <a:stretch/>
        </a:blipFill>
      </dgm:spPr>
      <dgm:extLst>
        <a:ext uri="{E40237B7-FDA0-4F09-8148-C483321AD2D9}">
          <dgm14:cNvPr xmlns:dgm14="http://schemas.microsoft.com/office/drawing/2010/diagram" id="0" name="" descr="Business teamwork put jigsaw puzzle pieces together."/>
        </a:ext>
      </dgm:extLst>
    </dgm:pt>
    <dgm:pt modelId="{1502124E-01CD-49A2-9728-7543CDEA532E}" type="pres">
      <dgm:prSet presAssocID="{3D505282-3152-4C0B-B25B-48409F2E3D6B}" presName="Subtitle" presStyleLbl="revTx" presStyleIdx="4" presStyleCnt="6">
        <dgm:presLayoutVars>
          <dgm:chMax val="0"/>
          <dgm:bulletEnabled/>
        </dgm:presLayoutVars>
      </dgm:prSet>
      <dgm:spPr/>
    </dgm:pt>
    <dgm:pt modelId="{D2FC795C-F576-405C-BAD2-DB1F31B192FD}" type="pres">
      <dgm:prSet presAssocID="{3D505282-3152-4C0B-B25B-48409F2E3D6B}" presName="Description" presStyleLbl="revTx" presStyleIdx="5" presStyleCnt="6">
        <dgm:presLayoutVars>
          <dgm:bulletEnabled/>
        </dgm:presLayoutVars>
      </dgm:prSet>
      <dgm:spPr/>
    </dgm:pt>
  </dgm:ptLst>
  <dgm:cxnLst>
    <dgm:cxn modelId="{3B6BC51D-D3D8-4D53-9D4E-154C7362826A}" type="presOf" srcId="{FE1B7578-6963-46BA-9EF0-10312190F4BD}" destId="{1280A530-C5DA-4B07-9BC4-13E4EBCDE928}" srcOrd="0" destOrd="0" presId="urn:microsoft.com/office/officeart/2024/3/layout/verticalVisualTextBlock1"/>
    <dgm:cxn modelId="{BE73875C-1F76-46B7-849F-42F1F2360DA0}" srcId="{8BC82900-8159-4B93-92A9-E6CBFBF13DFD}" destId="{3D505282-3152-4C0B-B25B-48409F2E3D6B}" srcOrd="2" destOrd="0" parTransId="{E89C902A-0386-4A65-92F8-344B744A61FF}" sibTransId="{34CB7A27-3B32-4462-8738-15DB6A0B2463}"/>
    <dgm:cxn modelId="{002AEB44-B851-4683-A25E-C0546FAE03FB}" srcId="{8BC82900-8159-4B93-92A9-E6CBFBF13DFD}" destId="{DFF73240-7CA6-4764-9B65-978EEE09126A}" srcOrd="0" destOrd="0" parTransId="{7BFCAF0F-80D8-4EBD-BFD6-EEB44B092609}" sibTransId="{A0DBFF59-8924-440A-BFF9-61DE85B2F993}"/>
    <dgm:cxn modelId="{0144DC49-B7B3-4428-804B-22C13361F2D7}" type="presOf" srcId="{7CD85828-8DB7-46DB-92B1-97643890C1ED}" destId="{D2FC795C-F576-405C-BAD2-DB1F31B192FD}" srcOrd="0" destOrd="0" presId="urn:microsoft.com/office/officeart/2024/3/layout/verticalVisualTextBlock1"/>
    <dgm:cxn modelId="{614B164D-A808-4766-8656-42B3099B3B11}" type="presOf" srcId="{A6AC4B82-0530-48E5-909A-3C7E52D67DFE}" destId="{DF2FAB8C-0089-4914-BCB7-05C0B08CBD1A}" srcOrd="0" destOrd="0" presId="urn:microsoft.com/office/officeart/2024/3/layout/verticalVisualTextBlock1"/>
    <dgm:cxn modelId="{ED710151-F171-4880-8A93-B7910A92A05F}" srcId="{3D505282-3152-4C0B-B25B-48409F2E3D6B}" destId="{7CD85828-8DB7-46DB-92B1-97643890C1ED}" srcOrd="0" destOrd="0" parTransId="{DC15648F-BD9F-49D0-8C42-FCA94867A8DC}" sibTransId="{13A71324-3B86-4529-BBDB-CD234B514F6F}"/>
    <dgm:cxn modelId="{5ADE2C7A-4840-4AB5-BFE8-C16E571F768C}" type="presOf" srcId="{8BC82900-8159-4B93-92A9-E6CBFBF13DFD}" destId="{E35D74F3-6534-4919-88F5-0D33A5D8B4A6}" srcOrd="0" destOrd="0" presId="urn:microsoft.com/office/officeart/2024/3/layout/verticalVisualTextBlock1"/>
    <dgm:cxn modelId="{7251FF7C-492F-4C3B-901C-DA441E1B0C85}" srcId="{8BC82900-8159-4B93-92A9-E6CBFBF13DFD}" destId="{F50823F5-F292-428F-9DD3-7FCF1E4423A5}" srcOrd="1" destOrd="0" parTransId="{BA61EFA8-9C33-4853-9615-5881DEF8BF04}" sibTransId="{A6AC4B82-0530-48E5-909A-3C7E52D67DFE}"/>
    <dgm:cxn modelId="{D815BA81-A149-41FF-ABA4-E207CF9EADA2}" srcId="{F50823F5-F292-428F-9DD3-7FCF1E4423A5}" destId="{FE1B7578-6963-46BA-9EF0-10312190F4BD}" srcOrd="0" destOrd="0" parTransId="{84B1A93F-72A5-44BD-A6E3-69F613B7F6CB}" sibTransId="{8C8AC5B6-302A-49D9-8B23-59D396DA92F5}"/>
    <dgm:cxn modelId="{96A9979E-FDB6-43E1-B443-99380D96AAC8}" type="presOf" srcId="{95AE760A-3355-435F-B024-B0888AC97B95}" destId="{21D4B079-D45C-44BB-85E3-F3AE15DE83D6}" srcOrd="0" destOrd="0" presId="urn:microsoft.com/office/officeart/2024/3/layout/verticalVisualTextBlock1"/>
    <dgm:cxn modelId="{81961AA5-654A-4CFB-B52F-453306C996DC}" type="presOf" srcId="{A0DBFF59-8924-440A-BFF9-61DE85B2F993}" destId="{C464FD1F-EB8C-4733-8017-8A44C314DADE}" srcOrd="0" destOrd="0" presId="urn:microsoft.com/office/officeart/2024/3/layout/verticalVisualTextBlock1"/>
    <dgm:cxn modelId="{92CA2DAA-F538-4696-AFF2-04AFA6546172}" type="presOf" srcId="{F50823F5-F292-428F-9DD3-7FCF1E4423A5}" destId="{57B39F24-8866-4144-A51F-43697A1A9F5C}" srcOrd="0" destOrd="0" presId="urn:microsoft.com/office/officeart/2024/3/layout/verticalVisualTextBlock1"/>
    <dgm:cxn modelId="{E0E2B6D3-10B6-4C9A-BE13-FD3AA55FC950}" type="presOf" srcId="{3D505282-3152-4C0B-B25B-48409F2E3D6B}" destId="{1502124E-01CD-49A2-9728-7543CDEA532E}" srcOrd="0" destOrd="0" presId="urn:microsoft.com/office/officeart/2024/3/layout/verticalVisualTextBlock1"/>
    <dgm:cxn modelId="{A60620E1-FE78-4351-B2DF-4A266F68D6F9}" srcId="{DFF73240-7CA6-4764-9B65-978EEE09126A}" destId="{95AE760A-3355-435F-B024-B0888AC97B95}" srcOrd="0" destOrd="0" parTransId="{BDC63439-F602-4FCE-AF13-95E39FA872D0}" sibTransId="{01CEB059-34DF-461A-8E2D-7F5A064E1E53}"/>
    <dgm:cxn modelId="{DBA5DAF7-80A8-49C7-A0BD-AD10021435DC}" type="presOf" srcId="{DFF73240-7CA6-4764-9B65-978EEE09126A}" destId="{3A149158-A788-4E14-A3BA-69817A7AE1E2}" srcOrd="0" destOrd="0" presId="urn:microsoft.com/office/officeart/2024/3/layout/verticalVisualTextBlock1"/>
    <dgm:cxn modelId="{EFDCBFE6-8A26-402E-845B-BC8E96141B3B}" type="presParOf" srcId="{E35D74F3-6534-4919-88F5-0D33A5D8B4A6}" destId="{065F289A-2AE0-41F2-9469-1DC3C01F9054}" srcOrd="0" destOrd="0" presId="urn:microsoft.com/office/officeart/2024/3/layout/verticalVisualTextBlock1"/>
    <dgm:cxn modelId="{08A8DF9A-01A0-426B-B4D6-03FE92DFC1E4}" type="presParOf" srcId="{065F289A-2AE0-41F2-9469-1DC3C01F9054}" destId="{AE838BC6-E918-4C22-8ADA-8742AD56192C}" srcOrd="0" destOrd="0" presId="urn:microsoft.com/office/officeart/2024/3/layout/verticalVisualTextBlock1"/>
    <dgm:cxn modelId="{58CB63CD-6BA6-4FBC-A829-5AE3CED4FC2C}" type="presParOf" srcId="{065F289A-2AE0-41F2-9469-1DC3C01F9054}" destId="{3A149158-A788-4E14-A3BA-69817A7AE1E2}" srcOrd="1" destOrd="0" presId="urn:microsoft.com/office/officeart/2024/3/layout/verticalVisualTextBlock1"/>
    <dgm:cxn modelId="{9B68766C-AD10-4BF8-81D0-C3329158292C}" type="presParOf" srcId="{065F289A-2AE0-41F2-9469-1DC3C01F9054}" destId="{21D4B079-D45C-44BB-85E3-F3AE15DE83D6}" srcOrd="2" destOrd="0" presId="urn:microsoft.com/office/officeart/2024/3/layout/verticalVisualTextBlock1"/>
    <dgm:cxn modelId="{1A84C309-0543-48A3-9AC9-826CE9B80F91}" type="presParOf" srcId="{E35D74F3-6534-4919-88F5-0D33A5D8B4A6}" destId="{C464FD1F-EB8C-4733-8017-8A44C314DADE}" srcOrd="1" destOrd="0" presId="urn:microsoft.com/office/officeart/2024/3/layout/verticalVisualTextBlock1"/>
    <dgm:cxn modelId="{D31DEEF3-AA54-4816-ADCB-6FDB66F95EC0}" type="presParOf" srcId="{E35D74F3-6534-4919-88F5-0D33A5D8B4A6}" destId="{144853AA-3F8D-4409-8052-CCAE50A5D248}" srcOrd="2" destOrd="0" presId="urn:microsoft.com/office/officeart/2024/3/layout/verticalVisualTextBlock1"/>
    <dgm:cxn modelId="{65C30A60-8BE1-4292-95B9-43426944B437}" type="presParOf" srcId="{144853AA-3F8D-4409-8052-CCAE50A5D248}" destId="{838C66B7-890E-433B-88F5-F1BA14625097}" srcOrd="0" destOrd="0" presId="urn:microsoft.com/office/officeart/2024/3/layout/verticalVisualTextBlock1"/>
    <dgm:cxn modelId="{41291BA3-3EC0-48BC-8086-991F608ED337}" type="presParOf" srcId="{144853AA-3F8D-4409-8052-CCAE50A5D248}" destId="{57B39F24-8866-4144-A51F-43697A1A9F5C}" srcOrd="1" destOrd="0" presId="urn:microsoft.com/office/officeart/2024/3/layout/verticalVisualTextBlock1"/>
    <dgm:cxn modelId="{108FE431-CE35-432A-87DF-7FB316B0A023}" type="presParOf" srcId="{144853AA-3F8D-4409-8052-CCAE50A5D248}" destId="{1280A530-C5DA-4B07-9BC4-13E4EBCDE928}" srcOrd="2" destOrd="0" presId="urn:microsoft.com/office/officeart/2024/3/layout/verticalVisualTextBlock1"/>
    <dgm:cxn modelId="{6B5056A2-543C-4129-AE25-CF1CDBB96275}" type="presParOf" srcId="{E35D74F3-6534-4919-88F5-0D33A5D8B4A6}" destId="{DF2FAB8C-0089-4914-BCB7-05C0B08CBD1A}" srcOrd="3" destOrd="0" presId="urn:microsoft.com/office/officeart/2024/3/layout/verticalVisualTextBlock1"/>
    <dgm:cxn modelId="{925B1F21-9EEC-4C14-A1BD-E5D6B73C7527}" type="presParOf" srcId="{E35D74F3-6534-4919-88F5-0D33A5D8B4A6}" destId="{67FD468E-E807-4FCC-8D05-3FF0E5B5F832}" srcOrd="4" destOrd="0" presId="urn:microsoft.com/office/officeart/2024/3/layout/verticalVisualTextBlock1"/>
    <dgm:cxn modelId="{30FB2C3E-22A7-429E-881D-7151299DFE49}" type="presParOf" srcId="{67FD468E-E807-4FCC-8D05-3FF0E5B5F832}" destId="{83413431-2807-4D58-B4B2-EEA33E89A01E}" srcOrd="0" destOrd="0" presId="urn:microsoft.com/office/officeart/2024/3/layout/verticalVisualTextBlock1"/>
    <dgm:cxn modelId="{89C94914-CEC6-4182-9F3F-86F6D7C7FD29}" type="presParOf" srcId="{67FD468E-E807-4FCC-8D05-3FF0E5B5F832}" destId="{1502124E-01CD-49A2-9728-7543CDEA532E}" srcOrd="1" destOrd="0" presId="urn:microsoft.com/office/officeart/2024/3/layout/verticalVisualTextBlock1"/>
    <dgm:cxn modelId="{2D4B1015-BF9F-4D9C-A5EC-E4A6624F69A7}" type="presParOf" srcId="{67FD468E-E807-4FCC-8D05-3FF0E5B5F832}" destId="{D2FC795C-F576-405C-BAD2-DB1F31B192F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B6A66-CD22-413A-88DA-49F9E0A017E1}"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GB"/>
        </a:p>
      </dgm:t>
    </dgm:pt>
    <dgm:pt modelId="{BAF87A96-2ECC-41A6-9026-145C80364B6D}">
      <dgm:prSet/>
      <dgm:spPr/>
      <dgm:t>
        <a:bodyPr/>
        <a:lstStyle/>
        <a:p>
          <a:pPr>
            <a:lnSpc>
              <a:spcPct val="100000"/>
            </a:lnSpc>
            <a:defRPr b="1"/>
          </a:pPr>
          <a:r>
            <a:rPr lang="en-GB"/>
            <a:t>Educational Applications</a:t>
          </a:r>
        </a:p>
      </dgm:t>
    </dgm:pt>
    <dgm:pt modelId="{FC9F9DB1-6A4F-45B5-8496-DAC39D1A57C3}" type="parTrans" cxnId="{9CDE0189-4318-44BB-BA58-CA23270205F6}">
      <dgm:prSet/>
      <dgm:spPr/>
      <dgm:t>
        <a:bodyPr/>
        <a:lstStyle/>
        <a:p>
          <a:endParaRPr lang="en-GB"/>
        </a:p>
      </dgm:t>
    </dgm:pt>
    <dgm:pt modelId="{A8095FC1-4937-4C76-89E5-CAB0E76E71CE}" type="sibTrans" cxnId="{9CDE0189-4318-44BB-BA58-CA23270205F6}">
      <dgm:prSet/>
      <dgm:spPr/>
      <dgm:t>
        <a:bodyPr/>
        <a:lstStyle/>
        <a:p>
          <a:pPr>
            <a:lnSpc>
              <a:spcPct val="100000"/>
            </a:lnSpc>
            <a:defRPr b="1"/>
          </a:pPr>
          <a:endParaRPr lang="en-GB"/>
        </a:p>
      </dgm:t>
    </dgm:pt>
    <dgm:pt modelId="{5EF5F188-A4BA-4433-8F5A-9D535639D532}">
      <dgm:prSet/>
      <dgm:spPr/>
      <dgm:t>
        <a:bodyPr/>
        <a:lstStyle/>
        <a:p>
          <a:pPr>
            <a:lnSpc>
              <a:spcPct val="100000"/>
            </a:lnSpc>
          </a:pPr>
          <a:r>
            <a:rPr lang="en-GB"/>
            <a:t>Intense interaction techniques have been successfully applied in educational settings, leading to enhanced learning experiences and engagement.</a:t>
          </a:r>
        </a:p>
      </dgm:t>
    </dgm:pt>
    <dgm:pt modelId="{79EDE69B-6952-4741-8BA7-8C37A5556FCD}" type="parTrans" cxnId="{D3E7E81C-B122-4BDA-87C0-F89697DA824B}">
      <dgm:prSet/>
      <dgm:spPr/>
      <dgm:t>
        <a:bodyPr/>
        <a:lstStyle/>
        <a:p>
          <a:endParaRPr lang="en-GB"/>
        </a:p>
      </dgm:t>
    </dgm:pt>
    <dgm:pt modelId="{EFE5587B-FFAA-4429-AF0A-6E04013AA91C}" type="sibTrans" cxnId="{D3E7E81C-B122-4BDA-87C0-F89697DA824B}">
      <dgm:prSet/>
      <dgm:spPr/>
      <dgm:t>
        <a:bodyPr/>
        <a:lstStyle/>
        <a:p>
          <a:endParaRPr lang="en-GB"/>
        </a:p>
      </dgm:t>
    </dgm:pt>
    <dgm:pt modelId="{D2C86BEB-98AE-4A7A-A8D0-F43E8A446B5D}">
      <dgm:prSet/>
      <dgm:spPr/>
      <dgm:t>
        <a:bodyPr/>
        <a:lstStyle/>
        <a:p>
          <a:pPr>
            <a:lnSpc>
              <a:spcPct val="100000"/>
            </a:lnSpc>
            <a:defRPr b="1"/>
          </a:pPr>
          <a:r>
            <a:rPr lang="en-GB"/>
            <a:t>Therapeutic Settings</a:t>
          </a:r>
        </a:p>
      </dgm:t>
    </dgm:pt>
    <dgm:pt modelId="{53FB4300-AFBF-4432-88AC-1FBE74CCA786}" type="parTrans" cxnId="{E02AAE39-62AC-4D07-96B2-E522E5B0C7AC}">
      <dgm:prSet/>
      <dgm:spPr/>
      <dgm:t>
        <a:bodyPr/>
        <a:lstStyle/>
        <a:p>
          <a:endParaRPr lang="en-GB"/>
        </a:p>
      </dgm:t>
    </dgm:pt>
    <dgm:pt modelId="{A679540E-3CDA-4297-9E55-2B68AFCD6EED}" type="sibTrans" cxnId="{E02AAE39-62AC-4D07-96B2-E522E5B0C7AC}">
      <dgm:prSet/>
      <dgm:spPr/>
      <dgm:t>
        <a:bodyPr/>
        <a:lstStyle/>
        <a:p>
          <a:pPr>
            <a:lnSpc>
              <a:spcPct val="100000"/>
            </a:lnSpc>
            <a:defRPr b="1"/>
          </a:pPr>
          <a:endParaRPr lang="en-GB"/>
        </a:p>
      </dgm:t>
    </dgm:pt>
    <dgm:pt modelId="{AFADC225-BC27-4247-B0FD-9B6735B73327}">
      <dgm:prSet/>
      <dgm:spPr/>
      <dgm:t>
        <a:bodyPr/>
        <a:lstStyle/>
        <a:p>
          <a:pPr>
            <a:lnSpc>
              <a:spcPct val="100000"/>
            </a:lnSpc>
          </a:pPr>
          <a:r>
            <a:rPr lang="en-GB"/>
            <a:t>MSI has shown significant effectiveness in therapeutic environments, improving the communication skills of individuals with special needs.</a:t>
          </a:r>
        </a:p>
      </dgm:t>
    </dgm:pt>
    <dgm:pt modelId="{9ECC41F5-174C-41C6-8BD7-EF14BB0F1FD8}" type="parTrans" cxnId="{25EE424A-17A1-4256-A020-72F1A700D093}">
      <dgm:prSet/>
      <dgm:spPr/>
      <dgm:t>
        <a:bodyPr/>
        <a:lstStyle/>
        <a:p>
          <a:endParaRPr lang="en-GB"/>
        </a:p>
      </dgm:t>
    </dgm:pt>
    <dgm:pt modelId="{0CF689C7-87C3-4FCD-9C17-4F617695B4E8}" type="sibTrans" cxnId="{25EE424A-17A1-4256-A020-72F1A700D093}">
      <dgm:prSet/>
      <dgm:spPr/>
      <dgm:t>
        <a:bodyPr/>
        <a:lstStyle/>
        <a:p>
          <a:endParaRPr lang="en-GB"/>
        </a:p>
      </dgm:t>
    </dgm:pt>
    <dgm:pt modelId="{7F7AEE55-62C9-4FC1-904A-2B39BC313B29}">
      <dgm:prSet/>
      <dgm:spPr/>
      <dgm:t>
        <a:bodyPr/>
        <a:lstStyle/>
        <a:p>
          <a:pPr>
            <a:lnSpc>
              <a:spcPct val="100000"/>
            </a:lnSpc>
            <a:defRPr b="1"/>
          </a:pPr>
          <a:r>
            <a:rPr lang="en-GB"/>
            <a:t>Communication Skills Improvement</a:t>
          </a:r>
        </a:p>
      </dgm:t>
    </dgm:pt>
    <dgm:pt modelId="{D6574877-93CF-4213-BA69-923948BA0D24}" type="parTrans" cxnId="{2DD21F4A-BBE4-48CC-86AE-0E21A50BEB4B}">
      <dgm:prSet/>
      <dgm:spPr/>
      <dgm:t>
        <a:bodyPr/>
        <a:lstStyle/>
        <a:p>
          <a:endParaRPr lang="en-GB"/>
        </a:p>
      </dgm:t>
    </dgm:pt>
    <dgm:pt modelId="{6E24572A-6FCB-44A0-9639-68E153BD4058}" type="sibTrans" cxnId="{2DD21F4A-BBE4-48CC-86AE-0E21A50BEB4B}">
      <dgm:prSet/>
      <dgm:spPr/>
      <dgm:t>
        <a:bodyPr/>
        <a:lstStyle/>
        <a:p>
          <a:endParaRPr lang="en-GB"/>
        </a:p>
      </dgm:t>
    </dgm:pt>
    <dgm:pt modelId="{3486A368-D7A7-45DE-AD91-C30763CC0457}">
      <dgm:prSet/>
      <dgm:spPr/>
      <dgm:t>
        <a:bodyPr/>
        <a:lstStyle/>
        <a:p>
          <a:pPr>
            <a:lnSpc>
              <a:spcPct val="100000"/>
            </a:lnSpc>
          </a:pPr>
          <a:r>
            <a:rPr lang="en-GB"/>
            <a:t>Case studies indicate that both intense interaction and MSI contribute to remarkable enhancements in communication and social skills.</a:t>
          </a:r>
        </a:p>
      </dgm:t>
    </dgm:pt>
    <dgm:pt modelId="{493C4FE1-9E89-48B9-95B9-BC565D51BE7E}" type="parTrans" cxnId="{C10A92C2-3892-4579-A0B0-E74FB1CC3284}">
      <dgm:prSet/>
      <dgm:spPr/>
      <dgm:t>
        <a:bodyPr/>
        <a:lstStyle/>
        <a:p>
          <a:endParaRPr lang="en-GB"/>
        </a:p>
      </dgm:t>
    </dgm:pt>
    <dgm:pt modelId="{F7E92080-8C4E-4242-ABAC-75A2A6EC9C8E}" type="sibTrans" cxnId="{C10A92C2-3892-4579-A0B0-E74FB1CC3284}">
      <dgm:prSet/>
      <dgm:spPr/>
      <dgm:t>
        <a:bodyPr/>
        <a:lstStyle/>
        <a:p>
          <a:endParaRPr lang="en-GB"/>
        </a:p>
      </dgm:t>
    </dgm:pt>
    <dgm:pt modelId="{F2E49D0D-1D2C-4F2B-ABEC-689B3493756F}" type="pres">
      <dgm:prSet presAssocID="{AC9B6A66-CD22-413A-88DA-49F9E0A017E1}" presName="Root" presStyleCnt="0">
        <dgm:presLayoutVars>
          <dgm:dir/>
          <dgm:resizeHandles val="exact"/>
        </dgm:presLayoutVars>
      </dgm:prSet>
      <dgm:spPr/>
    </dgm:pt>
    <dgm:pt modelId="{ED645E10-C0C8-449F-9033-AD65CE2FB479}" type="pres">
      <dgm:prSet presAssocID="{BAF87A96-2ECC-41A6-9026-145C80364B6D}" presName="Composite" presStyleCnt="0"/>
      <dgm:spPr/>
    </dgm:pt>
    <dgm:pt modelId="{226ECE27-2F77-4C44-B3F5-BE87ABACDD6B}" type="pres">
      <dgm:prSet presAssocID="{BAF87A96-2ECC-41A6-9026-145C80364B6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737" r="28512" b="-2"/>
          <a:stretch/>
        </a:blipFill>
      </dgm:spPr>
      <dgm:extLst>
        <a:ext uri="{E40237B7-FDA0-4F09-8148-C483321AD2D9}">
          <dgm14:cNvPr xmlns:dgm14="http://schemas.microsoft.com/office/drawing/2010/diagram" id="0" name="" descr="Children drawing together"/>
        </a:ext>
      </dgm:extLst>
    </dgm:pt>
    <dgm:pt modelId="{51B76484-AD41-4802-9B8F-98854C82A691}" type="pres">
      <dgm:prSet presAssocID="{BAF87A96-2ECC-41A6-9026-145C80364B6D}" presName="Subtitle" presStyleLbl="revTx" presStyleIdx="0" presStyleCnt="6">
        <dgm:presLayoutVars>
          <dgm:chMax val="0"/>
          <dgm:bulletEnabled/>
        </dgm:presLayoutVars>
      </dgm:prSet>
      <dgm:spPr/>
    </dgm:pt>
    <dgm:pt modelId="{D15D95A7-56C4-498B-96D8-864008D4E323}" type="pres">
      <dgm:prSet presAssocID="{BAF87A96-2ECC-41A6-9026-145C80364B6D}" presName="Description" presStyleLbl="revTx" presStyleIdx="1" presStyleCnt="6">
        <dgm:presLayoutVars>
          <dgm:bulletEnabled/>
        </dgm:presLayoutVars>
      </dgm:prSet>
      <dgm:spPr/>
    </dgm:pt>
    <dgm:pt modelId="{5FC1602B-08A4-4AC9-8011-B204852D5D0B}" type="pres">
      <dgm:prSet presAssocID="{A8095FC1-4937-4C76-89E5-CAB0E76E71CE}" presName="sibTrans" presStyleLbl="sibTrans2D1" presStyleIdx="0" presStyleCnt="0"/>
      <dgm:spPr/>
    </dgm:pt>
    <dgm:pt modelId="{074EB2FE-CA16-45B2-8CB9-F5ADB66F41FB}" type="pres">
      <dgm:prSet presAssocID="{D2C86BEB-98AE-4A7A-A8D0-F43E8A446B5D}" presName="Composite" presStyleCnt="0"/>
      <dgm:spPr/>
    </dgm:pt>
    <dgm:pt modelId="{FB7205EB-0F83-4F11-BE6D-8C695BD83776}" type="pres">
      <dgm:prSet presAssocID="{D2C86BEB-98AE-4A7A-A8D0-F43E8A446B5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8249" r="5253" b="3"/>
          <a:stretch/>
        </a:blipFill>
      </dgm:spPr>
      <dgm:extLst>
        <a:ext uri="{E40237B7-FDA0-4F09-8148-C483321AD2D9}">
          <dgm14:cNvPr xmlns:dgm14="http://schemas.microsoft.com/office/drawing/2010/diagram" id="0" name="" descr="Man talking with therapist"/>
        </a:ext>
      </dgm:extLst>
    </dgm:pt>
    <dgm:pt modelId="{8A1E100A-BA62-46D9-9A8D-254A190AF88D}" type="pres">
      <dgm:prSet presAssocID="{D2C86BEB-98AE-4A7A-A8D0-F43E8A446B5D}" presName="Subtitle" presStyleLbl="revTx" presStyleIdx="2" presStyleCnt="6">
        <dgm:presLayoutVars>
          <dgm:chMax val="0"/>
          <dgm:bulletEnabled/>
        </dgm:presLayoutVars>
      </dgm:prSet>
      <dgm:spPr/>
    </dgm:pt>
    <dgm:pt modelId="{FE006982-637E-4B7E-806E-F04D0A2CC271}" type="pres">
      <dgm:prSet presAssocID="{D2C86BEB-98AE-4A7A-A8D0-F43E8A446B5D}" presName="Description" presStyleLbl="revTx" presStyleIdx="3" presStyleCnt="6">
        <dgm:presLayoutVars>
          <dgm:bulletEnabled/>
        </dgm:presLayoutVars>
      </dgm:prSet>
      <dgm:spPr/>
    </dgm:pt>
    <dgm:pt modelId="{EC079836-4841-4326-9CFA-2619F59EB516}" type="pres">
      <dgm:prSet presAssocID="{A679540E-3CDA-4297-9E55-2B68AFCD6EED}" presName="sibTrans" presStyleLbl="sibTrans2D1" presStyleIdx="0" presStyleCnt="0"/>
      <dgm:spPr/>
    </dgm:pt>
    <dgm:pt modelId="{F7028A81-132E-40AA-B963-94BAA479499D}" type="pres">
      <dgm:prSet presAssocID="{7F7AEE55-62C9-4FC1-904A-2B39BC313B29}" presName="Composite" presStyleCnt="0"/>
      <dgm:spPr/>
    </dgm:pt>
    <dgm:pt modelId="{CBAF67F7-5295-4676-9FE7-1913DFED1F2F}" type="pres">
      <dgm:prSet presAssocID="{7F7AEE55-62C9-4FC1-904A-2B39BC313B2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1323" r="13673" b="-6"/>
          <a:stretch/>
        </a:blipFill>
      </dgm:spPr>
      <dgm:extLst>
        <a:ext uri="{E40237B7-FDA0-4F09-8148-C483321AD2D9}">
          <dgm14:cNvPr xmlns:dgm14="http://schemas.microsoft.com/office/drawing/2010/diagram" id="0" name="" descr="Social network"/>
        </a:ext>
      </dgm:extLst>
    </dgm:pt>
    <dgm:pt modelId="{D6A5F425-5447-4535-91A9-9AC20DCCDA64}" type="pres">
      <dgm:prSet presAssocID="{7F7AEE55-62C9-4FC1-904A-2B39BC313B29}" presName="Subtitle" presStyleLbl="revTx" presStyleIdx="4" presStyleCnt="6">
        <dgm:presLayoutVars>
          <dgm:chMax val="0"/>
          <dgm:bulletEnabled/>
        </dgm:presLayoutVars>
      </dgm:prSet>
      <dgm:spPr/>
    </dgm:pt>
    <dgm:pt modelId="{0F76AC96-7B82-4A35-8239-0727D7002536}" type="pres">
      <dgm:prSet presAssocID="{7F7AEE55-62C9-4FC1-904A-2B39BC313B29}" presName="Description" presStyleLbl="revTx" presStyleIdx="5" presStyleCnt="6">
        <dgm:presLayoutVars>
          <dgm:bulletEnabled/>
        </dgm:presLayoutVars>
      </dgm:prSet>
      <dgm:spPr/>
    </dgm:pt>
  </dgm:ptLst>
  <dgm:cxnLst>
    <dgm:cxn modelId="{D3E7E81C-B122-4BDA-87C0-F89697DA824B}" srcId="{BAF87A96-2ECC-41A6-9026-145C80364B6D}" destId="{5EF5F188-A4BA-4433-8F5A-9D535639D532}" srcOrd="0" destOrd="0" parTransId="{79EDE69B-6952-4741-8BA7-8C37A5556FCD}" sibTransId="{EFE5587B-FFAA-4429-AF0A-6E04013AA91C}"/>
    <dgm:cxn modelId="{44594624-028B-4686-A83D-CB44DB06CB8E}" type="presOf" srcId="{A8095FC1-4937-4C76-89E5-CAB0E76E71CE}" destId="{5FC1602B-08A4-4AC9-8011-B204852D5D0B}" srcOrd="0" destOrd="0" presId="urn:microsoft.com/office/officeart/2024/3/layout/verticalVisualTextBlock1"/>
    <dgm:cxn modelId="{64B5C125-820F-4794-823C-2806436BD210}" type="presOf" srcId="{D2C86BEB-98AE-4A7A-A8D0-F43E8A446B5D}" destId="{8A1E100A-BA62-46D9-9A8D-254A190AF88D}" srcOrd="0" destOrd="0" presId="urn:microsoft.com/office/officeart/2024/3/layout/verticalVisualTextBlock1"/>
    <dgm:cxn modelId="{ACAA8A31-AE6A-48DF-B91B-95C15FBAA362}" type="presOf" srcId="{AFADC225-BC27-4247-B0FD-9B6735B73327}" destId="{FE006982-637E-4B7E-806E-F04D0A2CC271}" srcOrd="0" destOrd="0" presId="urn:microsoft.com/office/officeart/2024/3/layout/verticalVisualTextBlock1"/>
    <dgm:cxn modelId="{E02AAE39-62AC-4D07-96B2-E522E5B0C7AC}" srcId="{AC9B6A66-CD22-413A-88DA-49F9E0A017E1}" destId="{D2C86BEB-98AE-4A7A-A8D0-F43E8A446B5D}" srcOrd="1" destOrd="0" parTransId="{53FB4300-AFBF-4432-88AC-1FBE74CCA786}" sibTransId="{A679540E-3CDA-4297-9E55-2B68AFCD6EED}"/>
    <dgm:cxn modelId="{7F00B649-B000-482E-8F35-9E98FC2DFE8F}" type="presOf" srcId="{3486A368-D7A7-45DE-AD91-C30763CC0457}" destId="{0F76AC96-7B82-4A35-8239-0727D7002536}" srcOrd="0" destOrd="0" presId="urn:microsoft.com/office/officeart/2024/3/layout/verticalVisualTextBlock1"/>
    <dgm:cxn modelId="{2DD21F4A-BBE4-48CC-86AE-0E21A50BEB4B}" srcId="{AC9B6A66-CD22-413A-88DA-49F9E0A017E1}" destId="{7F7AEE55-62C9-4FC1-904A-2B39BC313B29}" srcOrd="2" destOrd="0" parTransId="{D6574877-93CF-4213-BA69-923948BA0D24}" sibTransId="{6E24572A-6FCB-44A0-9639-68E153BD4058}"/>
    <dgm:cxn modelId="{25EE424A-17A1-4256-A020-72F1A700D093}" srcId="{D2C86BEB-98AE-4A7A-A8D0-F43E8A446B5D}" destId="{AFADC225-BC27-4247-B0FD-9B6735B73327}" srcOrd="0" destOrd="0" parTransId="{9ECC41F5-174C-41C6-8BD7-EF14BB0F1FD8}" sibTransId="{0CF689C7-87C3-4FCD-9C17-4F617695B4E8}"/>
    <dgm:cxn modelId="{B055BE70-C9EC-4889-8343-EB3A46CED326}" type="presOf" srcId="{7F7AEE55-62C9-4FC1-904A-2B39BC313B29}" destId="{D6A5F425-5447-4535-91A9-9AC20DCCDA64}" srcOrd="0" destOrd="0" presId="urn:microsoft.com/office/officeart/2024/3/layout/verticalVisualTextBlock1"/>
    <dgm:cxn modelId="{9CDE0189-4318-44BB-BA58-CA23270205F6}" srcId="{AC9B6A66-CD22-413A-88DA-49F9E0A017E1}" destId="{BAF87A96-2ECC-41A6-9026-145C80364B6D}" srcOrd="0" destOrd="0" parTransId="{FC9F9DB1-6A4F-45B5-8496-DAC39D1A57C3}" sibTransId="{A8095FC1-4937-4C76-89E5-CAB0E76E71CE}"/>
    <dgm:cxn modelId="{395C1191-AB65-4636-95D3-C0FB23B2C7BF}" type="presOf" srcId="{5EF5F188-A4BA-4433-8F5A-9D535639D532}" destId="{D15D95A7-56C4-498B-96D8-864008D4E323}" srcOrd="0" destOrd="0" presId="urn:microsoft.com/office/officeart/2024/3/layout/verticalVisualTextBlock1"/>
    <dgm:cxn modelId="{558897B5-7BA6-4322-9DEE-63F3C7BD41DD}" type="presOf" srcId="{AC9B6A66-CD22-413A-88DA-49F9E0A017E1}" destId="{F2E49D0D-1D2C-4F2B-ABEC-689B3493756F}" srcOrd="0" destOrd="0" presId="urn:microsoft.com/office/officeart/2024/3/layout/verticalVisualTextBlock1"/>
    <dgm:cxn modelId="{C10A92C2-3892-4579-A0B0-E74FB1CC3284}" srcId="{7F7AEE55-62C9-4FC1-904A-2B39BC313B29}" destId="{3486A368-D7A7-45DE-AD91-C30763CC0457}" srcOrd="0" destOrd="0" parTransId="{493C4FE1-9E89-48B9-95B9-BC565D51BE7E}" sibTransId="{F7E92080-8C4E-4242-ABAC-75A2A6EC9C8E}"/>
    <dgm:cxn modelId="{D4741DF1-AD6C-4CF8-946C-000BA1BCE57C}" type="presOf" srcId="{BAF87A96-2ECC-41A6-9026-145C80364B6D}" destId="{51B76484-AD41-4802-9B8F-98854C82A691}" srcOrd="0" destOrd="0" presId="urn:microsoft.com/office/officeart/2024/3/layout/verticalVisualTextBlock1"/>
    <dgm:cxn modelId="{D5778AFB-E9D5-4058-963B-29C0E96D278A}" type="presOf" srcId="{A679540E-3CDA-4297-9E55-2B68AFCD6EED}" destId="{EC079836-4841-4326-9CFA-2619F59EB516}" srcOrd="0" destOrd="0" presId="urn:microsoft.com/office/officeart/2024/3/layout/verticalVisualTextBlock1"/>
    <dgm:cxn modelId="{53B7B5C0-64EB-4864-94B6-9184DD8F2520}" type="presParOf" srcId="{F2E49D0D-1D2C-4F2B-ABEC-689B3493756F}" destId="{ED645E10-C0C8-449F-9033-AD65CE2FB479}" srcOrd="0" destOrd="0" presId="urn:microsoft.com/office/officeart/2024/3/layout/verticalVisualTextBlock1"/>
    <dgm:cxn modelId="{6B033817-676F-41DF-B2AC-C0E421DB8E74}" type="presParOf" srcId="{ED645E10-C0C8-449F-9033-AD65CE2FB479}" destId="{226ECE27-2F77-4C44-B3F5-BE87ABACDD6B}" srcOrd="0" destOrd="0" presId="urn:microsoft.com/office/officeart/2024/3/layout/verticalVisualTextBlock1"/>
    <dgm:cxn modelId="{DA83B1C9-AC0A-41AA-B53B-FDF909A18FF5}" type="presParOf" srcId="{ED645E10-C0C8-449F-9033-AD65CE2FB479}" destId="{51B76484-AD41-4802-9B8F-98854C82A691}" srcOrd="1" destOrd="0" presId="urn:microsoft.com/office/officeart/2024/3/layout/verticalVisualTextBlock1"/>
    <dgm:cxn modelId="{AC1A5309-4CD9-4F37-806D-9665F70F5936}" type="presParOf" srcId="{ED645E10-C0C8-449F-9033-AD65CE2FB479}" destId="{D15D95A7-56C4-498B-96D8-864008D4E323}" srcOrd="2" destOrd="0" presId="urn:microsoft.com/office/officeart/2024/3/layout/verticalVisualTextBlock1"/>
    <dgm:cxn modelId="{AA7608AD-3C56-4C1E-A6B8-F579D0686292}" type="presParOf" srcId="{F2E49D0D-1D2C-4F2B-ABEC-689B3493756F}" destId="{5FC1602B-08A4-4AC9-8011-B204852D5D0B}" srcOrd="1" destOrd="0" presId="urn:microsoft.com/office/officeart/2024/3/layout/verticalVisualTextBlock1"/>
    <dgm:cxn modelId="{9FED40EC-2B5A-4D2B-8AE4-59B88BAB6BF9}" type="presParOf" srcId="{F2E49D0D-1D2C-4F2B-ABEC-689B3493756F}" destId="{074EB2FE-CA16-45B2-8CB9-F5ADB66F41FB}" srcOrd="2" destOrd="0" presId="urn:microsoft.com/office/officeart/2024/3/layout/verticalVisualTextBlock1"/>
    <dgm:cxn modelId="{EC0CAA14-8277-46CF-8C01-744CF5D25E0B}" type="presParOf" srcId="{074EB2FE-CA16-45B2-8CB9-F5ADB66F41FB}" destId="{FB7205EB-0F83-4F11-BE6D-8C695BD83776}" srcOrd="0" destOrd="0" presId="urn:microsoft.com/office/officeart/2024/3/layout/verticalVisualTextBlock1"/>
    <dgm:cxn modelId="{86391DC4-D749-47D2-A926-CF6BF74C525E}" type="presParOf" srcId="{074EB2FE-CA16-45B2-8CB9-F5ADB66F41FB}" destId="{8A1E100A-BA62-46D9-9A8D-254A190AF88D}" srcOrd="1" destOrd="0" presId="urn:microsoft.com/office/officeart/2024/3/layout/verticalVisualTextBlock1"/>
    <dgm:cxn modelId="{E895F579-F61C-4B32-9E85-78C4BD52410F}" type="presParOf" srcId="{074EB2FE-CA16-45B2-8CB9-F5ADB66F41FB}" destId="{FE006982-637E-4B7E-806E-F04D0A2CC271}" srcOrd="2" destOrd="0" presId="urn:microsoft.com/office/officeart/2024/3/layout/verticalVisualTextBlock1"/>
    <dgm:cxn modelId="{4D880973-974C-47AA-B942-F60215C554CA}" type="presParOf" srcId="{F2E49D0D-1D2C-4F2B-ABEC-689B3493756F}" destId="{EC079836-4841-4326-9CFA-2619F59EB516}" srcOrd="3" destOrd="0" presId="urn:microsoft.com/office/officeart/2024/3/layout/verticalVisualTextBlock1"/>
    <dgm:cxn modelId="{2ACFAD07-2D88-48CF-BE05-70D516F1EE2D}" type="presParOf" srcId="{F2E49D0D-1D2C-4F2B-ABEC-689B3493756F}" destId="{F7028A81-132E-40AA-B963-94BAA479499D}" srcOrd="4" destOrd="0" presId="urn:microsoft.com/office/officeart/2024/3/layout/verticalVisualTextBlock1"/>
    <dgm:cxn modelId="{CADC4828-3562-436B-A8EA-9425A0A13557}" type="presParOf" srcId="{F7028A81-132E-40AA-B963-94BAA479499D}" destId="{CBAF67F7-5295-4676-9FE7-1913DFED1F2F}" srcOrd="0" destOrd="0" presId="urn:microsoft.com/office/officeart/2024/3/layout/verticalVisualTextBlock1"/>
    <dgm:cxn modelId="{E7A3C0AF-173B-47F3-9B6D-C9BCAE979730}" type="presParOf" srcId="{F7028A81-132E-40AA-B963-94BAA479499D}" destId="{D6A5F425-5447-4535-91A9-9AC20DCCDA64}" srcOrd="1" destOrd="0" presId="urn:microsoft.com/office/officeart/2024/3/layout/verticalVisualTextBlock1"/>
    <dgm:cxn modelId="{1CE6381D-433E-4CE9-AC51-E599F7462B54}" type="presParOf" srcId="{F7028A81-132E-40AA-B963-94BAA479499D}" destId="{0F76AC96-7B82-4A35-8239-0727D700253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D4655-5F03-437D-8C2E-AD5C9D6E1DD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1E40BDE5-8367-4F8A-A79D-44B5AC15007F}">
      <dgm:prSet/>
      <dgm:spPr/>
      <dgm:t>
        <a:bodyPr/>
        <a:lstStyle/>
        <a:p>
          <a:pPr>
            <a:lnSpc>
              <a:spcPct val="100000"/>
            </a:lnSpc>
            <a:defRPr b="1"/>
          </a:pPr>
          <a:r>
            <a:rPr lang="en-GB"/>
            <a:t>Intense Interaction</a:t>
          </a:r>
          <a:endParaRPr lang="en-US"/>
        </a:p>
      </dgm:t>
    </dgm:pt>
    <dgm:pt modelId="{A939E240-0131-45C7-8E37-16D59A6DE6BD}" type="parTrans" cxnId="{68EECE70-9303-4EA9-9D9F-91274323BD3A}">
      <dgm:prSet/>
      <dgm:spPr/>
      <dgm:t>
        <a:bodyPr/>
        <a:lstStyle/>
        <a:p>
          <a:endParaRPr lang="en-US"/>
        </a:p>
      </dgm:t>
    </dgm:pt>
    <dgm:pt modelId="{130EF43E-391F-4EC0-83EF-F083A9DBB8E0}" type="sibTrans" cxnId="{68EECE70-9303-4EA9-9D9F-91274323BD3A}">
      <dgm:prSet/>
      <dgm:spPr/>
      <dgm:t>
        <a:bodyPr/>
        <a:lstStyle/>
        <a:p>
          <a:pPr>
            <a:lnSpc>
              <a:spcPct val="100000"/>
            </a:lnSpc>
            <a:defRPr b="1"/>
          </a:pPr>
          <a:endParaRPr lang="en-US"/>
        </a:p>
      </dgm:t>
    </dgm:pt>
    <dgm:pt modelId="{7FF37D56-F8DB-4A5B-A3B2-C2BD9E053728}">
      <dgm:prSet/>
      <dgm:spPr/>
      <dgm:t>
        <a:bodyPr/>
        <a:lstStyle/>
        <a:p>
          <a:pPr>
            <a:lnSpc>
              <a:spcPct val="100000"/>
            </a:lnSpc>
          </a:pPr>
          <a:r>
            <a:rPr lang="en-GB"/>
            <a:t>Intense interaction techniques provide engaging ways to enhance communication in individuals with autism, fostering connections and understanding.</a:t>
          </a:r>
          <a:endParaRPr lang="en-US"/>
        </a:p>
      </dgm:t>
    </dgm:pt>
    <dgm:pt modelId="{C3A08F6F-1C66-4E91-A291-22B864B61696}" type="parTrans" cxnId="{14E52736-2569-4BDB-AC91-ACB1E1FE3FF0}">
      <dgm:prSet/>
      <dgm:spPr/>
      <dgm:t>
        <a:bodyPr/>
        <a:lstStyle/>
        <a:p>
          <a:endParaRPr lang="en-US"/>
        </a:p>
      </dgm:t>
    </dgm:pt>
    <dgm:pt modelId="{DD5E634B-AE6F-4D4F-ACBF-AFA31538E62B}" type="sibTrans" cxnId="{14E52736-2569-4BDB-AC91-ACB1E1FE3FF0}">
      <dgm:prSet/>
      <dgm:spPr/>
      <dgm:t>
        <a:bodyPr/>
        <a:lstStyle/>
        <a:p>
          <a:endParaRPr lang="en-US"/>
        </a:p>
      </dgm:t>
    </dgm:pt>
    <dgm:pt modelId="{2E4BB808-F7DB-45AF-9E2C-F8EBC8C932E0}">
      <dgm:prSet/>
      <dgm:spPr/>
      <dgm:t>
        <a:bodyPr/>
        <a:lstStyle/>
        <a:p>
          <a:pPr>
            <a:lnSpc>
              <a:spcPct val="100000"/>
            </a:lnSpc>
            <a:defRPr b="1"/>
          </a:pPr>
          <a:r>
            <a:rPr lang="en-GB"/>
            <a:t>Multi-Sensory Integration</a:t>
          </a:r>
          <a:endParaRPr lang="en-US"/>
        </a:p>
      </dgm:t>
    </dgm:pt>
    <dgm:pt modelId="{5B4ECFE4-8680-48B8-AC56-01D892BD0BB4}" type="parTrans" cxnId="{09B7BE16-BAC3-4789-A1FB-119EC2408DBB}">
      <dgm:prSet/>
      <dgm:spPr/>
      <dgm:t>
        <a:bodyPr/>
        <a:lstStyle/>
        <a:p>
          <a:endParaRPr lang="en-US"/>
        </a:p>
      </dgm:t>
    </dgm:pt>
    <dgm:pt modelId="{A15B84A5-4F41-4E90-BA0A-8176594D90F7}" type="sibTrans" cxnId="{09B7BE16-BAC3-4789-A1FB-119EC2408DBB}">
      <dgm:prSet/>
      <dgm:spPr/>
      <dgm:t>
        <a:bodyPr/>
        <a:lstStyle/>
        <a:p>
          <a:pPr>
            <a:lnSpc>
              <a:spcPct val="100000"/>
            </a:lnSpc>
            <a:defRPr b="1"/>
          </a:pPr>
          <a:endParaRPr lang="en-US"/>
        </a:p>
      </dgm:t>
    </dgm:pt>
    <dgm:pt modelId="{4BE3FB91-BE28-437C-B84A-B35632EDF1D1}">
      <dgm:prSet/>
      <dgm:spPr/>
      <dgm:t>
        <a:bodyPr/>
        <a:lstStyle/>
        <a:p>
          <a:pPr>
            <a:lnSpc>
              <a:spcPct val="100000"/>
            </a:lnSpc>
          </a:pPr>
          <a:r>
            <a:rPr lang="en-GB"/>
            <a:t>Multi-sensory integration helps individuals with autism process information more effectively, leading to improved communication and development.</a:t>
          </a:r>
          <a:endParaRPr lang="en-US"/>
        </a:p>
      </dgm:t>
    </dgm:pt>
    <dgm:pt modelId="{592C1F17-62BE-4445-8736-E27AAB1C3475}" type="parTrans" cxnId="{FB8C7B16-7CCB-4FBA-9086-57B60D9D2E59}">
      <dgm:prSet/>
      <dgm:spPr/>
      <dgm:t>
        <a:bodyPr/>
        <a:lstStyle/>
        <a:p>
          <a:endParaRPr lang="en-US"/>
        </a:p>
      </dgm:t>
    </dgm:pt>
    <dgm:pt modelId="{B28197B4-D66F-4AB9-AD85-7AF8D1CCD325}" type="sibTrans" cxnId="{FB8C7B16-7CCB-4FBA-9086-57B60D9D2E59}">
      <dgm:prSet/>
      <dgm:spPr/>
      <dgm:t>
        <a:bodyPr/>
        <a:lstStyle/>
        <a:p>
          <a:endParaRPr lang="en-US"/>
        </a:p>
      </dgm:t>
    </dgm:pt>
    <dgm:pt modelId="{0B63B631-E356-4DA4-806E-4B75FFDAE5E8}">
      <dgm:prSet/>
      <dgm:spPr/>
      <dgm:t>
        <a:bodyPr/>
        <a:lstStyle/>
        <a:p>
          <a:pPr>
            <a:lnSpc>
              <a:spcPct val="100000"/>
            </a:lnSpc>
            <a:defRPr b="1"/>
          </a:pPr>
          <a:r>
            <a:rPr lang="en-GB"/>
            <a:t>Effective Interventions</a:t>
          </a:r>
          <a:endParaRPr lang="en-US"/>
        </a:p>
      </dgm:t>
    </dgm:pt>
    <dgm:pt modelId="{2BCCAEAC-362B-4CA6-9101-DFCC6477F5C3}" type="parTrans" cxnId="{788D5EA1-70A5-4B76-B893-31241E210948}">
      <dgm:prSet/>
      <dgm:spPr/>
      <dgm:t>
        <a:bodyPr/>
        <a:lstStyle/>
        <a:p>
          <a:endParaRPr lang="en-US"/>
        </a:p>
      </dgm:t>
    </dgm:pt>
    <dgm:pt modelId="{FF27DE17-85EB-4D38-BC87-8DB31F69707E}" type="sibTrans" cxnId="{788D5EA1-70A5-4B76-B893-31241E210948}">
      <dgm:prSet/>
      <dgm:spPr/>
      <dgm:t>
        <a:bodyPr/>
        <a:lstStyle/>
        <a:p>
          <a:endParaRPr lang="en-US"/>
        </a:p>
      </dgm:t>
    </dgm:pt>
    <dgm:pt modelId="{0CFF94A4-66CE-455B-9B23-139CA019281E}">
      <dgm:prSet/>
      <dgm:spPr/>
      <dgm:t>
        <a:bodyPr/>
        <a:lstStyle/>
        <a:p>
          <a:pPr>
            <a:lnSpc>
              <a:spcPct val="100000"/>
            </a:lnSpc>
          </a:pPr>
          <a:r>
            <a:rPr lang="en-GB"/>
            <a:t>By embracing these approaches, we can create more effective interventions and support systems tailored for individuals with autism.</a:t>
          </a:r>
          <a:endParaRPr lang="en-US"/>
        </a:p>
      </dgm:t>
    </dgm:pt>
    <dgm:pt modelId="{C42C6CD4-5B8D-4BEB-A2BB-570B68A50269}" type="parTrans" cxnId="{4D8AF144-5501-46A6-BED3-4C5321433496}">
      <dgm:prSet/>
      <dgm:spPr/>
      <dgm:t>
        <a:bodyPr/>
        <a:lstStyle/>
        <a:p>
          <a:endParaRPr lang="en-US"/>
        </a:p>
      </dgm:t>
    </dgm:pt>
    <dgm:pt modelId="{451D18F0-E7BB-4A78-B46A-8B59B2A8B032}" type="sibTrans" cxnId="{4D8AF144-5501-46A6-BED3-4C5321433496}">
      <dgm:prSet/>
      <dgm:spPr/>
      <dgm:t>
        <a:bodyPr/>
        <a:lstStyle/>
        <a:p>
          <a:endParaRPr lang="en-US"/>
        </a:p>
      </dgm:t>
    </dgm:pt>
    <dgm:pt modelId="{96D2D14C-541F-479E-9D16-9DFA9B710F15}" type="pres">
      <dgm:prSet presAssocID="{4B0D4655-5F03-437D-8C2E-AD5C9D6E1DDE}" presName="Name0" presStyleCnt="0">
        <dgm:presLayoutVars>
          <dgm:dir/>
          <dgm:resizeHandles val="exact"/>
        </dgm:presLayoutVars>
      </dgm:prSet>
      <dgm:spPr/>
    </dgm:pt>
    <dgm:pt modelId="{5A20E743-AA10-481D-8AF6-2327B04EA4CB}" type="pres">
      <dgm:prSet presAssocID="{1E40BDE5-8367-4F8A-A79D-44B5AC15007F}" presName="compNode" presStyleCnt="0"/>
      <dgm:spPr/>
    </dgm:pt>
    <dgm:pt modelId="{96340759-E840-4D16-9C66-AD233E948885}" type="pres">
      <dgm:prSet presAssocID="{1E40BDE5-8367-4F8A-A79D-44B5AC15007F}" presName="pictRect" presStyleLbl="revTx" presStyleIdx="0" presStyleCnt="6">
        <dgm:presLayoutVars>
          <dgm:chMax val="0"/>
          <dgm:bulletEnabled/>
        </dgm:presLayoutVars>
      </dgm:prSet>
      <dgm:spPr/>
    </dgm:pt>
    <dgm:pt modelId="{B14BA442-66E9-45AA-809D-5B28071B834D}" type="pres">
      <dgm:prSet presAssocID="{1E40BDE5-8367-4F8A-A79D-44B5AC15007F}" presName="textRect" presStyleLbl="revTx" presStyleIdx="1" presStyleCnt="6">
        <dgm:presLayoutVars>
          <dgm:bulletEnabled/>
        </dgm:presLayoutVars>
      </dgm:prSet>
      <dgm:spPr/>
    </dgm:pt>
    <dgm:pt modelId="{874C0E5F-78D7-4E22-8684-E7F081C4EC40}" type="pres">
      <dgm:prSet presAssocID="{130EF43E-391F-4EC0-83EF-F083A9DBB8E0}" presName="sibTrans" presStyleLbl="sibTrans2D1" presStyleIdx="0" presStyleCnt="0"/>
      <dgm:spPr/>
    </dgm:pt>
    <dgm:pt modelId="{A3BC5A81-A0B0-4C97-9CD9-F8CFD0A4ADED}" type="pres">
      <dgm:prSet presAssocID="{2E4BB808-F7DB-45AF-9E2C-F8EBC8C932E0}" presName="compNode" presStyleCnt="0"/>
      <dgm:spPr/>
    </dgm:pt>
    <dgm:pt modelId="{06199774-3FBF-4AD4-B143-1854A9C07578}" type="pres">
      <dgm:prSet presAssocID="{2E4BB808-F7DB-45AF-9E2C-F8EBC8C932E0}" presName="pictRect" presStyleLbl="revTx" presStyleIdx="2" presStyleCnt="6">
        <dgm:presLayoutVars>
          <dgm:chMax val="0"/>
          <dgm:bulletEnabled/>
        </dgm:presLayoutVars>
      </dgm:prSet>
      <dgm:spPr/>
    </dgm:pt>
    <dgm:pt modelId="{4FA4C4B1-807B-494D-B6C2-4112D9AE3155}" type="pres">
      <dgm:prSet presAssocID="{2E4BB808-F7DB-45AF-9E2C-F8EBC8C932E0}" presName="textRect" presStyleLbl="revTx" presStyleIdx="3" presStyleCnt="6">
        <dgm:presLayoutVars>
          <dgm:bulletEnabled/>
        </dgm:presLayoutVars>
      </dgm:prSet>
      <dgm:spPr/>
    </dgm:pt>
    <dgm:pt modelId="{3E7DD02F-38C2-4FAA-AEB1-0DD4149F7F2E}" type="pres">
      <dgm:prSet presAssocID="{A15B84A5-4F41-4E90-BA0A-8176594D90F7}" presName="sibTrans" presStyleLbl="sibTrans2D1" presStyleIdx="0" presStyleCnt="0"/>
      <dgm:spPr/>
    </dgm:pt>
    <dgm:pt modelId="{A1FFF089-B311-4254-937D-DF3A9F14D309}" type="pres">
      <dgm:prSet presAssocID="{0B63B631-E356-4DA4-806E-4B75FFDAE5E8}" presName="compNode" presStyleCnt="0"/>
      <dgm:spPr/>
    </dgm:pt>
    <dgm:pt modelId="{7D75B6D7-3867-439F-9C52-C5EB45EB1D50}" type="pres">
      <dgm:prSet presAssocID="{0B63B631-E356-4DA4-806E-4B75FFDAE5E8}" presName="pictRect" presStyleLbl="revTx" presStyleIdx="4" presStyleCnt="6">
        <dgm:presLayoutVars>
          <dgm:chMax val="0"/>
          <dgm:bulletEnabled/>
        </dgm:presLayoutVars>
      </dgm:prSet>
      <dgm:spPr/>
    </dgm:pt>
    <dgm:pt modelId="{2E2CE94F-C9FE-444A-803E-B3FC26B268B2}" type="pres">
      <dgm:prSet presAssocID="{0B63B631-E356-4DA4-806E-4B75FFDAE5E8}" presName="textRect" presStyleLbl="revTx" presStyleIdx="5" presStyleCnt="6">
        <dgm:presLayoutVars>
          <dgm:bulletEnabled/>
        </dgm:presLayoutVars>
      </dgm:prSet>
      <dgm:spPr/>
    </dgm:pt>
  </dgm:ptLst>
  <dgm:cxnLst>
    <dgm:cxn modelId="{FB8C7B16-7CCB-4FBA-9086-57B60D9D2E59}" srcId="{2E4BB808-F7DB-45AF-9E2C-F8EBC8C932E0}" destId="{4BE3FB91-BE28-437C-B84A-B35632EDF1D1}" srcOrd="0" destOrd="0" parTransId="{592C1F17-62BE-4445-8736-E27AAB1C3475}" sibTransId="{B28197B4-D66F-4AB9-AD85-7AF8D1CCD325}"/>
    <dgm:cxn modelId="{09B7BE16-BAC3-4789-A1FB-119EC2408DBB}" srcId="{4B0D4655-5F03-437D-8C2E-AD5C9D6E1DDE}" destId="{2E4BB808-F7DB-45AF-9E2C-F8EBC8C932E0}" srcOrd="1" destOrd="0" parTransId="{5B4ECFE4-8680-48B8-AC56-01D892BD0BB4}" sibTransId="{A15B84A5-4F41-4E90-BA0A-8176594D90F7}"/>
    <dgm:cxn modelId="{14E52736-2569-4BDB-AC91-ACB1E1FE3FF0}" srcId="{1E40BDE5-8367-4F8A-A79D-44B5AC15007F}" destId="{7FF37D56-F8DB-4A5B-A3B2-C2BD9E053728}" srcOrd="0" destOrd="0" parTransId="{C3A08F6F-1C66-4E91-A291-22B864B61696}" sibTransId="{DD5E634B-AE6F-4D4F-ACBF-AFA31538E62B}"/>
    <dgm:cxn modelId="{4D8AF144-5501-46A6-BED3-4C5321433496}" srcId="{0B63B631-E356-4DA4-806E-4B75FFDAE5E8}" destId="{0CFF94A4-66CE-455B-9B23-139CA019281E}" srcOrd="0" destOrd="0" parTransId="{C42C6CD4-5B8D-4BEB-A2BB-570B68A50269}" sibTransId="{451D18F0-E7BB-4A78-B46A-8B59B2A8B032}"/>
    <dgm:cxn modelId="{15542747-9DD2-47CE-AD74-AE1EAFAFC882}" type="presOf" srcId="{130EF43E-391F-4EC0-83EF-F083A9DBB8E0}" destId="{874C0E5F-78D7-4E22-8684-E7F081C4EC40}" srcOrd="0" destOrd="0" presId="urn:microsoft.com/office/officeart/2024/3/layout/hArchList1"/>
    <dgm:cxn modelId="{1A17294C-56D7-4E02-8F15-B72A61A24C20}" type="presOf" srcId="{A15B84A5-4F41-4E90-BA0A-8176594D90F7}" destId="{3E7DD02F-38C2-4FAA-AEB1-0DD4149F7F2E}" srcOrd="0" destOrd="0" presId="urn:microsoft.com/office/officeart/2024/3/layout/hArchList1"/>
    <dgm:cxn modelId="{68EECE70-9303-4EA9-9D9F-91274323BD3A}" srcId="{4B0D4655-5F03-437D-8C2E-AD5C9D6E1DDE}" destId="{1E40BDE5-8367-4F8A-A79D-44B5AC15007F}" srcOrd="0" destOrd="0" parTransId="{A939E240-0131-45C7-8E37-16D59A6DE6BD}" sibTransId="{130EF43E-391F-4EC0-83EF-F083A9DBB8E0}"/>
    <dgm:cxn modelId="{0E60C053-5E88-42A5-A852-4B6768F942B8}" type="presOf" srcId="{0B63B631-E356-4DA4-806E-4B75FFDAE5E8}" destId="{7D75B6D7-3867-439F-9C52-C5EB45EB1D50}" srcOrd="0" destOrd="0" presId="urn:microsoft.com/office/officeart/2024/3/layout/hArchList1"/>
    <dgm:cxn modelId="{1A781257-C996-488F-8CA3-5BA4BCB3AD65}" type="presOf" srcId="{2E4BB808-F7DB-45AF-9E2C-F8EBC8C932E0}" destId="{06199774-3FBF-4AD4-B143-1854A9C07578}" srcOrd="0" destOrd="0" presId="urn:microsoft.com/office/officeart/2024/3/layout/hArchList1"/>
    <dgm:cxn modelId="{5F139F78-97AC-4223-B16C-A61BEAC4B60D}" type="presOf" srcId="{0CFF94A4-66CE-455B-9B23-139CA019281E}" destId="{2E2CE94F-C9FE-444A-803E-B3FC26B268B2}" srcOrd="0" destOrd="0" presId="urn:microsoft.com/office/officeart/2024/3/layout/hArchList1"/>
    <dgm:cxn modelId="{788D5EA1-70A5-4B76-B893-31241E210948}" srcId="{4B0D4655-5F03-437D-8C2E-AD5C9D6E1DDE}" destId="{0B63B631-E356-4DA4-806E-4B75FFDAE5E8}" srcOrd="2" destOrd="0" parTransId="{2BCCAEAC-362B-4CA6-9101-DFCC6477F5C3}" sibTransId="{FF27DE17-85EB-4D38-BC87-8DB31F69707E}"/>
    <dgm:cxn modelId="{4EAFFDB2-2FAC-4FDC-A0B8-C979389FC9F4}" type="presOf" srcId="{1E40BDE5-8367-4F8A-A79D-44B5AC15007F}" destId="{96340759-E840-4D16-9C66-AD233E948885}" srcOrd="0" destOrd="0" presId="urn:microsoft.com/office/officeart/2024/3/layout/hArchList1"/>
    <dgm:cxn modelId="{07263CB5-CC63-41B4-ACA2-C5ED1135CF42}" type="presOf" srcId="{4BE3FB91-BE28-437C-B84A-B35632EDF1D1}" destId="{4FA4C4B1-807B-494D-B6C2-4112D9AE3155}" srcOrd="0" destOrd="0" presId="urn:microsoft.com/office/officeart/2024/3/layout/hArchList1"/>
    <dgm:cxn modelId="{74E954EE-DF6D-40CD-A2E5-FA84415ABA64}" type="presOf" srcId="{4B0D4655-5F03-437D-8C2E-AD5C9D6E1DDE}" destId="{96D2D14C-541F-479E-9D16-9DFA9B710F15}" srcOrd="0" destOrd="0" presId="urn:microsoft.com/office/officeart/2024/3/layout/hArchList1"/>
    <dgm:cxn modelId="{B5F090F2-C11E-4DAC-9E3A-910C3D5FB05D}" type="presOf" srcId="{7FF37D56-F8DB-4A5B-A3B2-C2BD9E053728}" destId="{B14BA442-66E9-45AA-809D-5B28071B834D}" srcOrd="0" destOrd="0" presId="urn:microsoft.com/office/officeart/2024/3/layout/hArchList1"/>
    <dgm:cxn modelId="{C057C7BB-E7E4-43F0-8E69-BA965626BBF7}" type="presParOf" srcId="{96D2D14C-541F-479E-9D16-9DFA9B710F15}" destId="{5A20E743-AA10-481D-8AF6-2327B04EA4CB}" srcOrd="0" destOrd="0" presId="urn:microsoft.com/office/officeart/2024/3/layout/hArchList1"/>
    <dgm:cxn modelId="{187EF761-26CE-4BAA-B860-CCA07761106C}" type="presParOf" srcId="{5A20E743-AA10-481D-8AF6-2327B04EA4CB}" destId="{96340759-E840-4D16-9C66-AD233E948885}" srcOrd="0" destOrd="0" presId="urn:microsoft.com/office/officeart/2024/3/layout/hArchList1"/>
    <dgm:cxn modelId="{93760B07-1147-4AAA-979C-6960E6362164}" type="presParOf" srcId="{5A20E743-AA10-481D-8AF6-2327B04EA4CB}" destId="{B14BA442-66E9-45AA-809D-5B28071B834D}" srcOrd="1" destOrd="0" presId="urn:microsoft.com/office/officeart/2024/3/layout/hArchList1"/>
    <dgm:cxn modelId="{0A1500AB-ACA8-4CC8-BF23-CFAB97A57261}" type="presParOf" srcId="{96D2D14C-541F-479E-9D16-9DFA9B710F15}" destId="{874C0E5F-78D7-4E22-8684-E7F081C4EC40}" srcOrd="1" destOrd="0" presId="urn:microsoft.com/office/officeart/2024/3/layout/hArchList1"/>
    <dgm:cxn modelId="{4AB5A08B-59C8-4637-A8D5-858D39627E20}" type="presParOf" srcId="{96D2D14C-541F-479E-9D16-9DFA9B710F15}" destId="{A3BC5A81-A0B0-4C97-9CD9-F8CFD0A4ADED}" srcOrd="2" destOrd="0" presId="urn:microsoft.com/office/officeart/2024/3/layout/hArchList1"/>
    <dgm:cxn modelId="{3CFE2311-684B-40E6-8D77-9AEAB8CE45EB}" type="presParOf" srcId="{A3BC5A81-A0B0-4C97-9CD9-F8CFD0A4ADED}" destId="{06199774-3FBF-4AD4-B143-1854A9C07578}" srcOrd="0" destOrd="0" presId="urn:microsoft.com/office/officeart/2024/3/layout/hArchList1"/>
    <dgm:cxn modelId="{772F5EE5-4718-43ED-853D-DE393F6427D0}" type="presParOf" srcId="{A3BC5A81-A0B0-4C97-9CD9-F8CFD0A4ADED}" destId="{4FA4C4B1-807B-494D-B6C2-4112D9AE3155}" srcOrd="1" destOrd="0" presId="urn:microsoft.com/office/officeart/2024/3/layout/hArchList1"/>
    <dgm:cxn modelId="{6FF290A1-886A-407C-A4A0-64340E72AE23}" type="presParOf" srcId="{96D2D14C-541F-479E-9D16-9DFA9B710F15}" destId="{3E7DD02F-38C2-4FAA-AEB1-0DD4149F7F2E}" srcOrd="3" destOrd="0" presId="urn:microsoft.com/office/officeart/2024/3/layout/hArchList1"/>
    <dgm:cxn modelId="{93F30081-051F-4206-BC0D-EDCC0BBA68EB}" type="presParOf" srcId="{96D2D14C-541F-479E-9D16-9DFA9B710F15}" destId="{A1FFF089-B311-4254-937D-DF3A9F14D309}" srcOrd="4" destOrd="0" presId="urn:microsoft.com/office/officeart/2024/3/layout/hArchList1"/>
    <dgm:cxn modelId="{8058E8B2-A67D-4B3B-83BB-3F4DC47AEC55}" type="presParOf" srcId="{A1FFF089-B311-4254-937D-DF3A9F14D309}" destId="{7D75B6D7-3867-439F-9C52-C5EB45EB1D50}" srcOrd="0" destOrd="0" presId="urn:microsoft.com/office/officeart/2024/3/layout/hArchList1"/>
    <dgm:cxn modelId="{A596EAB9-16D3-48B0-BDC6-1E915F64D6D0}" type="presParOf" srcId="{A1FFF089-B311-4254-937D-DF3A9F14D309}" destId="{2E2CE94F-C9FE-444A-803E-B3FC26B268B2}"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38BC6-E918-4C22-8ADA-8742AD56192C}">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9334" r="13159" b="-9"/>
          <a:stretch/>
        </a:blipFill>
        <a:ln>
          <a:noFill/>
        </a:ln>
        <a:effectLst/>
      </dsp:spPr>
      <dsp:style>
        <a:lnRef idx="0">
          <a:scrgbClr r="0" g="0" b="0"/>
        </a:lnRef>
        <a:fillRef idx="3">
          <a:scrgbClr r="0" g="0" b="0"/>
        </a:fillRef>
        <a:effectRef idx="2">
          <a:scrgbClr r="0" g="0" b="0"/>
        </a:effectRef>
        <a:fontRef idx="minor">
          <a:schemeClr val="lt1"/>
        </a:fontRef>
      </dsp:style>
    </dsp:sp>
    <dsp:sp modelId="{3A149158-A788-4E14-A3BA-69817A7AE1E2}">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Holistic Communication Framework</a:t>
          </a:r>
        </a:p>
      </dsp:txBody>
      <dsp:txXfrm>
        <a:off x="1861599" y="0"/>
        <a:ext cx="5167674" cy="346182"/>
      </dsp:txXfrm>
    </dsp:sp>
    <dsp:sp modelId="{21D4B079-D45C-44BB-85E3-F3AE15DE83D6}">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The integration of intense interaction and MSI offers a comprehensive approach to communication, fostering deeper connections.</a:t>
          </a:r>
        </a:p>
      </dsp:txBody>
      <dsp:txXfrm>
        <a:off x="1861599" y="346182"/>
        <a:ext cx="5167674" cy="1335417"/>
      </dsp:txXfrm>
    </dsp:sp>
    <dsp:sp modelId="{838C66B7-890E-433B-88F5-F1BA14625097}">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4127" r="9122" b="-2"/>
          <a:stretch/>
        </a:blipFill>
        <a:ln>
          <a:noFill/>
        </a:ln>
        <a:effectLst/>
      </dsp:spPr>
      <dsp:style>
        <a:lnRef idx="0">
          <a:scrgbClr r="0" g="0" b="0"/>
        </a:lnRef>
        <a:fillRef idx="3">
          <a:scrgbClr r="0" g="0" b="0"/>
        </a:fillRef>
        <a:effectRef idx="2">
          <a:scrgbClr r="0" g="0" b="0"/>
        </a:effectRef>
        <a:fontRef idx="minor">
          <a:schemeClr val="lt1"/>
        </a:fontRef>
      </dsp:style>
    </dsp:sp>
    <dsp:sp modelId="{57B39F24-8866-4144-A51F-43697A1A9F5C}">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Enhanced Engagement Strategies</a:t>
          </a:r>
        </a:p>
      </dsp:txBody>
      <dsp:txXfrm>
        <a:off x="1861599" y="1816127"/>
        <a:ext cx="5167674" cy="346182"/>
      </dsp:txXfrm>
    </dsp:sp>
    <dsp:sp modelId="{1280A530-C5DA-4B07-9BC4-13E4EBCDE928}">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Combining intense interaction with MSI leads to improved engagement strategies that resonate with diverse audiences.</a:t>
          </a:r>
        </a:p>
      </dsp:txBody>
      <dsp:txXfrm>
        <a:off x="1861599" y="2162310"/>
        <a:ext cx="5167674" cy="1335417"/>
      </dsp:txXfrm>
    </dsp:sp>
    <dsp:sp modelId="{83413431-2807-4D58-B4B2-EEA33E89A01E}">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6380" r="30115" b="-7"/>
          <a:stretch/>
        </a:blipFill>
        <a:ln>
          <a:noFill/>
        </a:ln>
        <a:effectLst/>
      </dsp:spPr>
      <dsp:style>
        <a:lnRef idx="0">
          <a:scrgbClr r="0" g="0" b="0"/>
        </a:lnRef>
        <a:fillRef idx="3">
          <a:scrgbClr r="0" g="0" b="0"/>
        </a:fillRef>
        <a:effectRef idx="2">
          <a:scrgbClr r="0" g="0" b="0"/>
        </a:effectRef>
        <a:fontRef idx="minor">
          <a:schemeClr val="lt1"/>
        </a:fontRef>
      </dsp:style>
    </dsp:sp>
    <dsp:sp modelId="{1502124E-01CD-49A2-9728-7543CDEA532E}">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Effective Interventions</a:t>
          </a:r>
        </a:p>
      </dsp:txBody>
      <dsp:txXfrm>
        <a:off x="1861599" y="3632255"/>
        <a:ext cx="5167674" cy="346182"/>
      </dsp:txXfrm>
    </dsp:sp>
    <dsp:sp modelId="{D2FC795C-F576-405C-BAD2-DB1F31B192FD}">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Practitioners can leverage the strengths of both methods to create more effective interventions in various contexts.</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ECE27-2F77-4C44-B3F5-BE87ABACDD6B}">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737" r="28512" b="-2"/>
          <a:stretch/>
        </a:blipFill>
        <a:ln>
          <a:noFill/>
        </a:ln>
        <a:effectLst/>
      </dsp:spPr>
      <dsp:style>
        <a:lnRef idx="0">
          <a:scrgbClr r="0" g="0" b="0"/>
        </a:lnRef>
        <a:fillRef idx="3">
          <a:scrgbClr r="0" g="0" b="0"/>
        </a:fillRef>
        <a:effectRef idx="2">
          <a:scrgbClr r="0" g="0" b="0"/>
        </a:effectRef>
        <a:fontRef idx="minor">
          <a:schemeClr val="lt1"/>
        </a:fontRef>
      </dsp:style>
    </dsp:sp>
    <dsp:sp modelId="{51B76484-AD41-4802-9B8F-98854C82A691}">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Educational Applications</a:t>
          </a:r>
        </a:p>
      </dsp:txBody>
      <dsp:txXfrm>
        <a:off x="1861599" y="0"/>
        <a:ext cx="5167674" cy="346182"/>
      </dsp:txXfrm>
    </dsp:sp>
    <dsp:sp modelId="{D15D95A7-56C4-498B-96D8-864008D4E323}">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Intense interaction techniques have been successfully applied in educational settings, leading to enhanced learning experiences and engagement.</a:t>
          </a:r>
        </a:p>
      </dsp:txBody>
      <dsp:txXfrm>
        <a:off x="1861599" y="346182"/>
        <a:ext cx="5167674" cy="1335417"/>
      </dsp:txXfrm>
    </dsp:sp>
    <dsp:sp modelId="{FB7205EB-0F83-4F11-BE6D-8C695BD83776}">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8249" r="5253" b="3"/>
          <a:stretch/>
        </a:blipFill>
        <a:ln>
          <a:noFill/>
        </a:ln>
        <a:effectLst/>
      </dsp:spPr>
      <dsp:style>
        <a:lnRef idx="0">
          <a:scrgbClr r="0" g="0" b="0"/>
        </a:lnRef>
        <a:fillRef idx="3">
          <a:scrgbClr r="0" g="0" b="0"/>
        </a:fillRef>
        <a:effectRef idx="2">
          <a:scrgbClr r="0" g="0" b="0"/>
        </a:effectRef>
        <a:fontRef idx="minor">
          <a:schemeClr val="lt1"/>
        </a:fontRef>
      </dsp:style>
    </dsp:sp>
    <dsp:sp modelId="{8A1E100A-BA62-46D9-9A8D-254A190AF88D}">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Therapeutic Settings</a:t>
          </a:r>
        </a:p>
      </dsp:txBody>
      <dsp:txXfrm>
        <a:off x="1861599" y="1816127"/>
        <a:ext cx="5167674" cy="346182"/>
      </dsp:txXfrm>
    </dsp:sp>
    <dsp:sp modelId="{FE006982-637E-4B7E-806E-F04D0A2CC271}">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MSI has shown significant effectiveness in therapeutic environments, improving the communication skills of individuals with special needs.</a:t>
          </a:r>
        </a:p>
      </dsp:txBody>
      <dsp:txXfrm>
        <a:off x="1861599" y="2162310"/>
        <a:ext cx="5167674" cy="1335417"/>
      </dsp:txXfrm>
    </dsp:sp>
    <dsp:sp modelId="{CBAF67F7-5295-4676-9FE7-1913DFED1F2F}">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1323" r="13673" b="-6"/>
          <a:stretch/>
        </a:blipFill>
        <a:ln>
          <a:noFill/>
        </a:ln>
        <a:effectLst/>
      </dsp:spPr>
      <dsp:style>
        <a:lnRef idx="0">
          <a:scrgbClr r="0" g="0" b="0"/>
        </a:lnRef>
        <a:fillRef idx="3">
          <a:scrgbClr r="0" g="0" b="0"/>
        </a:fillRef>
        <a:effectRef idx="2">
          <a:scrgbClr r="0" g="0" b="0"/>
        </a:effectRef>
        <a:fontRef idx="minor">
          <a:schemeClr val="lt1"/>
        </a:fontRef>
      </dsp:style>
    </dsp:sp>
    <dsp:sp modelId="{D6A5F425-5447-4535-91A9-9AC20DCCDA64}">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Communication Skills Improvement</a:t>
          </a:r>
        </a:p>
      </dsp:txBody>
      <dsp:txXfrm>
        <a:off x="1861599" y="3632255"/>
        <a:ext cx="5167674" cy="346182"/>
      </dsp:txXfrm>
    </dsp:sp>
    <dsp:sp modelId="{0F76AC96-7B82-4A35-8239-0727D7002536}">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Case studies indicate that both intense interaction and MSI contribute to remarkable enhancements in communication and social skills.</a:t>
          </a:r>
        </a:p>
      </dsp:txBody>
      <dsp:txXfrm>
        <a:off x="1861599" y="3978438"/>
        <a:ext cx="5167674" cy="133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40759-E840-4D16-9C66-AD233E948885}">
      <dsp:nvSpPr>
        <dsp:cNvPr id="0" name=""/>
        <dsp:cNvSpPr/>
      </dsp:nvSpPr>
      <dsp:spPr>
        <a:xfrm>
          <a:off x="0"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Intense Interaction</a:t>
          </a:r>
          <a:endParaRPr lang="en-US" sz="1800" kern="1200"/>
        </a:p>
      </dsp:txBody>
      <dsp:txXfrm>
        <a:off x="0" y="0"/>
        <a:ext cx="3377565" cy="320182"/>
      </dsp:txXfrm>
    </dsp:sp>
    <dsp:sp modelId="{B14BA442-66E9-45AA-809D-5B28071B834D}">
      <dsp:nvSpPr>
        <dsp:cNvPr id="0" name=""/>
        <dsp:cNvSpPr/>
      </dsp:nvSpPr>
      <dsp:spPr>
        <a:xfrm>
          <a:off x="0"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Intense interaction techniques provide engaging ways to enhance communication in individuals with autism, fostering connections and understanding.</a:t>
          </a:r>
          <a:endParaRPr lang="en-US" sz="1400" kern="1200"/>
        </a:p>
      </dsp:txBody>
      <dsp:txXfrm>
        <a:off x="0" y="320182"/>
        <a:ext cx="3377565" cy="2135895"/>
      </dsp:txXfrm>
    </dsp:sp>
    <dsp:sp modelId="{06199774-3FBF-4AD4-B143-1854A9C07578}">
      <dsp:nvSpPr>
        <dsp:cNvPr id="0" name=""/>
        <dsp:cNvSpPr/>
      </dsp:nvSpPr>
      <dsp:spPr>
        <a:xfrm>
          <a:off x="3715321"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Multi-Sensory Integration</a:t>
          </a:r>
          <a:endParaRPr lang="en-US" sz="1800" kern="1200"/>
        </a:p>
      </dsp:txBody>
      <dsp:txXfrm>
        <a:off x="3715321" y="0"/>
        <a:ext cx="3377565" cy="320182"/>
      </dsp:txXfrm>
    </dsp:sp>
    <dsp:sp modelId="{4FA4C4B1-807B-494D-B6C2-4112D9AE3155}">
      <dsp:nvSpPr>
        <dsp:cNvPr id="0" name=""/>
        <dsp:cNvSpPr/>
      </dsp:nvSpPr>
      <dsp:spPr>
        <a:xfrm>
          <a:off x="3715321"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Multi-sensory integration helps individuals with autism process information more effectively, leading to improved communication and development.</a:t>
          </a:r>
          <a:endParaRPr lang="en-US" sz="1400" kern="1200"/>
        </a:p>
      </dsp:txBody>
      <dsp:txXfrm>
        <a:off x="3715321" y="320182"/>
        <a:ext cx="3377565" cy="2135895"/>
      </dsp:txXfrm>
    </dsp:sp>
    <dsp:sp modelId="{7D75B6D7-3867-439F-9C52-C5EB45EB1D50}">
      <dsp:nvSpPr>
        <dsp:cNvPr id="0" name=""/>
        <dsp:cNvSpPr/>
      </dsp:nvSpPr>
      <dsp:spPr>
        <a:xfrm>
          <a:off x="7430643"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Effective Interventions</a:t>
          </a:r>
          <a:endParaRPr lang="en-US" sz="1800" kern="1200"/>
        </a:p>
      </dsp:txBody>
      <dsp:txXfrm>
        <a:off x="7430643" y="0"/>
        <a:ext cx="3377565" cy="320182"/>
      </dsp:txXfrm>
    </dsp:sp>
    <dsp:sp modelId="{2E2CE94F-C9FE-444A-803E-B3FC26B268B2}">
      <dsp:nvSpPr>
        <dsp:cNvPr id="0" name=""/>
        <dsp:cNvSpPr/>
      </dsp:nvSpPr>
      <dsp:spPr>
        <a:xfrm>
          <a:off x="7430643"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By embracing these approaches, we can create more effective interventions and support systems tailored for individuals with autism.</a:t>
          </a:r>
          <a:endParaRPr lang="en-US" sz="1400" kern="1200"/>
        </a:p>
      </dsp:txBody>
      <dsp:txXfrm>
        <a:off x="7430643" y="320182"/>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AF35F-47F9-4636-B1C0-E0CB444AA726}"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73A9A-0E1A-4343-8436-9DE7C2015590}" type="slidenum">
              <a:rPr lang="en-GB" smtClean="0"/>
              <a:t>‹#›</a:t>
            </a:fld>
            <a:endParaRPr lang="en-GB"/>
          </a:p>
        </p:txBody>
      </p:sp>
    </p:spTree>
    <p:extLst>
      <p:ext uri="{BB962C8B-B14F-4D97-AF65-F5344CB8AC3E}">
        <p14:creationId xmlns:p14="http://schemas.microsoft.com/office/powerpoint/2010/main" val="259127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focuses on the relationship between intense interaction approaches and multi-sensory integration in the context of Autism Spectrum Disorder (ASD). We will explore how these concepts can enhance communication and support the development of individuals with autism.
</a:t>
            </a:r>
          </a:p>
        </p:txBody>
      </p:sp>
      <p:sp>
        <p:nvSpPr>
          <p:cNvPr id="4" name="Slide Number Placeholder 3"/>
          <p:cNvSpPr>
            <a:spLocks noGrp="1"/>
          </p:cNvSpPr>
          <p:nvPr>
            <p:ph type="sldNum" sz="quarter" idx="5"/>
          </p:nvPr>
        </p:nvSpPr>
        <p:spPr/>
        <p:txBody>
          <a:bodyPr/>
          <a:lstStyle/>
          <a:p>
            <a:fld id="{C069337F-7C77-4F55-9309-0229734950FE}" type="slidenum">
              <a:rPr lang="en-GB" smtClean="0"/>
              <a:t>1</a:t>
            </a:fld>
            <a:endParaRPr lang="en-GB"/>
          </a:p>
        </p:txBody>
      </p:sp>
    </p:spTree>
    <p:extLst>
      <p:ext uri="{BB962C8B-B14F-4D97-AF65-F5344CB8AC3E}">
        <p14:creationId xmlns:p14="http://schemas.microsoft.com/office/powerpoint/2010/main" val="318723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Techniques such as mirroring, turn-taking, and sensory-rich activities are fundamental to the intense interaction approach. These strategies foster engagement and build communication skills over time.</a:t>
            </a:r>
          </a:p>
        </p:txBody>
      </p:sp>
      <p:sp>
        <p:nvSpPr>
          <p:cNvPr id="4" name="Slide Number Placeholder 3"/>
          <p:cNvSpPr>
            <a:spLocks noGrp="1"/>
          </p:cNvSpPr>
          <p:nvPr>
            <p:ph type="sldNum" sz="quarter" idx="5"/>
          </p:nvPr>
        </p:nvSpPr>
        <p:spPr/>
        <p:txBody>
          <a:bodyPr/>
          <a:lstStyle/>
          <a:p>
            <a:fld id="{C069337F-7C77-4F55-9309-0229734950FE}" type="slidenum">
              <a:rPr lang="en-GB" smtClean="0"/>
              <a:t>10</a:t>
            </a:fld>
            <a:endParaRPr lang="en-GB"/>
          </a:p>
        </p:txBody>
      </p:sp>
    </p:spTree>
    <p:extLst>
      <p:ext uri="{BB962C8B-B14F-4D97-AF65-F5344CB8AC3E}">
        <p14:creationId xmlns:p14="http://schemas.microsoft.com/office/powerpoint/2010/main" val="427731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Multi-sensory integration is crucial for individuals with autism, as it involves processing and integrating information from multiple senses. Understanding this concept can enhance communication and learning.</a:t>
            </a:r>
          </a:p>
        </p:txBody>
      </p:sp>
      <p:sp>
        <p:nvSpPr>
          <p:cNvPr id="4" name="Slide Number Placeholder 3"/>
          <p:cNvSpPr>
            <a:spLocks noGrp="1"/>
          </p:cNvSpPr>
          <p:nvPr>
            <p:ph type="sldNum" sz="quarter" idx="5"/>
          </p:nvPr>
        </p:nvSpPr>
        <p:spPr/>
        <p:txBody>
          <a:bodyPr/>
          <a:lstStyle/>
          <a:p>
            <a:fld id="{C069337F-7C77-4F55-9309-0229734950FE}" type="slidenum">
              <a:rPr lang="en-GB" smtClean="0"/>
              <a:t>11</a:t>
            </a:fld>
            <a:endParaRPr lang="en-GB"/>
          </a:p>
        </p:txBody>
      </p:sp>
    </p:spTree>
    <p:extLst>
      <p:ext uri="{BB962C8B-B14F-4D97-AF65-F5344CB8AC3E}">
        <p14:creationId xmlns:p14="http://schemas.microsoft.com/office/powerpoint/2010/main" val="205155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MSI is the brain's ability to combine information from different sensory modalities, such as sight, sound, and touch. This process is essential for developing effective communication skills and social interaction.</a:t>
            </a:r>
          </a:p>
        </p:txBody>
      </p:sp>
      <p:sp>
        <p:nvSpPr>
          <p:cNvPr id="4" name="Slide Number Placeholder 3"/>
          <p:cNvSpPr>
            <a:spLocks noGrp="1"/>
          </p:cNvSpPr>
          <p:nvPr>
            <p:ph type="sldNum" sz="quarter" idx="5"/>
          </p:nvPr>
        </p:nvSpPr>
        <p:spPr/>
        <p:txBody>
          <a:bodyPr/>
          <a:lstStyle/>
          <a:p>
            <a:fld id="{C069337F-7C77-4F55-9309-0229734950FE}" type="slidenum">
              <a:rPr lang="en-GB" smtClean="0"/>
              <a:t>12</a:t>
            </a:fld>
            <a:endParaRPr lang="en-GB"/>
          </a:p>
        </p:txBody>
      </p:sp>
    </p:spTree>
    <p:extLst>
      <p:ext uri="{BB962C8B-B14F-4D97-AF65-F5344CB8AC3E}">
        <p14:creationId xmlns:p14="http://schemas.microsoft.com/office/powerpoint/2010/main" val="781122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Effective multi-sensory integration is vital for cognitive and emotional development. For individuals with autism, enhancing MSI can lead to improved engagement, learning, and social interaction.</a:t>
            </a:r>
          </a:p>
        </p:txBody>
      </p:sp>
      <p:sp>
        <p:nvSpPr>
          <p:cNvPr id="4" name="Slide Number Placeholder 3"/>
          <p:cNvSpPr>
            <a:spLocks noGrp="1"/>
          </p:cNvSpPr>
          <p:nvPr>
            <p:ph type="sldNum" sz="quarter" idx="5"/>
          </p:nvPr>
        </p:nvSpPr>
        <p:spPr/>
        <p:txBody>
          <a:bodyPr/>
          <a:lstStyle/>
          <a:p>
            <a:fld id="{C069337F-7C77-4F55-9309-0229734950FE}" type="slidenum">
              <a:rPr lang="en-GB" smtClean="0"/>
              <a:t>13</a:t>
            </a:fld>
            <a:endParaRPr lang="en-GB"/>
          </a:p>
        </p:txBody>
      </p:sp>
    </p:spTree>
    <p:extLst>
      <p:ext uri="{BB962C8B-B14F-4D97-AF65-F5344CB8AC3E}">
        <p14:creationId xmlns:p14="http://schemas.microsoft.com/office/powerpoint/2010/main" val="158130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Individuals with autism often experience sensory processing challenges, leading to difficulties in integrating sensory information. This can result in overwhelming experiences and hinder communication and social skills.</a:t>
            </a:r>
          </a:p>
        </p:txBody>
      </p:sp>
      <p:sp>
        <p:nvSpPr>
          <p:cNvPr id="4" name="Slide Number Placeholder 3"/>
          <p:cNvSpPr>
            <a:spLocks noGrp="1"/>
          </p:cNvSpPr>
          <p:nvPr>
            <p:ph type="sldNum" sz="quarter" idx="5"/>
          </p:nvPr>
        </p:nvSpPr>
        <p:spPr/>
        <p:txBody>
          <a:bodyPr/>
          <a:lstStyle/>
          <a:p>
            <a:fld id="{C069337F-7C77-4F55-9309-0229734950FE}" type="slidenum">
              <a:rPr lang="en-GB" smtClean="0"/>
              <a:t>14</a:t>
            </a:fld>
            <a:endParaRPr lang="en-GB"/>
          </a:p>
        </p:txBody>
      </p:sp>
    </p:spTree>
    <p:extLst>
      <p:ext uri="{BB962C8B-B14F-4D97-AF65-F5344CB8AC3E}">
        <p14:creationId xmlns:p14="http://schemas.microsoft.com/office/powerpoint/2010/main" val="394504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Combining the intense interaction approach with multi-sensory integration strategies can create powerful learning experiences for individuals with autism. This synergy supports communication and development.</a:t>
            </a:r>
          </a:p>
        </p:txBody>
      </p:sp>
      <p:sp>
        <p:nvSpPr>
          <p:cNvPr id="4" name="Slide Number Placeholder 3"/>
          <p:cNvSpPr>
            <a:spLocks noGrp="1"/>
          </p:cNvSpPr>
          <p:nvPr>
            <p:ph type="sldNum" sz="quarter" idx="5"/>
          </p:nvPr>
        </p:nvSpPr>
        <p:spPr/>
        <p:txBody>
          <a:bodyPr/>
          <a:lstStyle/>
          <a:p>
            <a:fld id="{C069337F-7C77-4F55-9309-0229734950FE}" type="slidenum">
              <a:rPr lang="en-GB" smtClean="0"/>
              <a:t>15</a:t>
            </a:fld>
            <a:endParaRPr lang="en-GB"/>
          </a:p>
        </p:txBody>
      </p:sp>
    </p:spTree>
    <p:extLst>
      <p:ext uri="{BB962C8B-B14F-4D97-AF65-F5344CB8AC3E}">
        <p14:creationId xmlns:p14="http://schemas.microsoft.com/office/powerpoint/2010/main" val="2412889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combination of intense interaction and MSI creates a holistic framework for communication and engagement. By harnessing the strengths of both methods, practitioners can enhance the effectiveness of their interventions.</a:t>
            </a:r>
          </a:p>
        </p:txBody>
      </p:sp>
      <p:sp>
        <p:nvSpPr>
          <p:cNvPr id="4" name="Slide Number Placeholder 3"/>
          <p:cNvSpPr>
            <a:spLocks noGrp="1"/>
          </p:cNvSpPr>
          <p:nvPr>
            <p:ph type="sldNum" sz="quarter" idx="5"/>
          </p:nvPr>
        </p:nvSpPr>
        <p:spPr/>
        <p:txBody>
          <a:bodyPr/>
          <a:lstStyle/>
          <a:p>
            <a:fld id="{C069337F-7C77-4F55-9309-0229734950FE}" type="slidenum">
              <a:rPr lang="en-GB" smtClean="0"/>
              <a:t>16</a:t>
            </a:fld>
            <a:endParaRPr lang="en-GB"/>
          </a:p>
        </p:txBody>
      </p:sp>
    </p:spTree>
    <p:extLst>
      <p:ext uri="{BB962C8B-B14F-4D97-AF65-F5344CB8AC3E}">
        <p14:creationId xmlns:p14="http://schemas.microsoft.com/office/powerpoint/2010/main" val="162683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numerous examples of successful applications of intense interaction and MSI in educational and therapeutic settings. These case studies highlight significant improvements in communication and social skills.</a:t>
            </a:r>
          </a:p>
        </p:txBody>
      </p:sp>
      <p:sp>
        <p:nvSpPr>
          <p:cNvPr id="4" name="Slide Number Placeholder 3"/>
          <p:cNvSpPr>
            <a:spLocks noGrp="1"/>
          </p:cNvSpPr>
          <p:nvPr>
            <p:ph type="sldNum" sz="quarter" idx="5"/>
          </p:nvPr>
        </p:nvSpPr>
        <p:spPr/>
        <p:txBody>
          <a:bodyPr/>
          <a:lstStyle/>
          <a:p>
            <a:fld id="{C069337F-7C77-4F55-9309-0229734950FE}" type="slidenum">
              <a:rPr lang="en-GB" smtClean="0"/>
              <a:t>17</a:t>
            </a:fld>
            <a:endParaRPr lang="en-GB"/>
          </a:p>
        </p:txBody>
      </p:sp>
    </p:spTree>
    <p:extLst>
      <p:ext uri="{BB962C8B-B14F-4D97-AF65-F5344CB8AC3E}">
        <p14:creationId xmlns:p14="http://schemas.microsoft.com/office/powerpoint/2010/main" val="427554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Practical applications include using sensory-rich environments, tailored communication strategies, and engaging activities to foster interaction. Implementing these techniques can lead to meaningful outcomes.</a:t>
            </a:r>
          </a:p>
        </p:txBody>
      </p:sp>
      <p:sp>
        <p:nvSpPr>
          <p:cNvPr id="4" name="Slide Number Placeholder 3"/>
          <p:cNvSpPr>
            <a:spLocks noGrp="1"/>
          </p:cNvSpPr>
          <p:nvPr>
            <p:ph type="sldNum" sz="quarter" idx="5"/>
          </p:nvPr>
        </p:nvSpPr>
        <p:spPr/>
        <p:txBody>
          <a:bodyPr/>
          <a:lstStyle/>
          <a:p>
            <a:fld id="{C069337F-7C77-4F55-9309-0229734950FE}" type="slidenum">
              <a:rPr lang="en-GB" smtClean="0"/>
              <a:t>18</a:t>
            </a:fld>
            <a:endParaRPr lang="en-GB"/>
          </a:p>
        </p:txBody>
      </p:sp>
    </p:spTree>
    <p:extLst>
      <p:ext uri="{BB962C8B-B14F-4D97-AF65-F5344CB8AC3E}">
        <p14:creationId xmlns:p14="http://schemas.microsoft.com/office/powerpoint/2010/main" val="91494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integration of intense interaction and multi-sensory methods has numerous benefits, including improved communication skills and enhanced social engagement. These positive changes can greatly impact individuals' lives.</a:t>
            </a:r>
          </a:p>
        </p:txBody>
      </p:sp>
      <p:sp>
        <p:nvSpPr>
          <p:cNvPr id="4" name="Slide Number Placeholder 3"/>
          <p:cNvSpPr>
            <a:spLocks noGrp="1"/>
          </p:cNvSpPr>
          <p:nvPr>
            <p:ph type="sldNum" sz="quarter" idx="5"/>
          </p:nvPr>
        </p:nvSpPr>
        <p:spPr/>
        <p:txBody>
          <a:bodyPr/>
          <a:lstStyle/>
          <a:p>
            <a:fld id="{C069337F-7C77-4F55-9309-0229734950FE}" type="slidenum">
              <a:rPr lang="en-GB" smtClean="0"/>
              <a:t>19</a:t>
            </a:fld>
            <a:endParaRPr lang="en-GB"/>
          </a:p>
        </p:txBody>
      </p:sp>
    </p:spTree>
    <p:extLst>
      <p:ext uri="{BB962C8B-B14F-4D97-AF65-F5344CB8AC3E}">
        <p14:creationId xmlns:p14="http://schemas.microsoft.com/office/powerpoint/2010/main" val="53301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begin by providing an overview of Autism Spectrum Disorder, including its characteristics and diagnostic criteria. Next, we will delve into the intense interaction approach, its principles, history, and techniques. We will then discuss multi-sensory integration, its importance, and challenges for individuals with autism. Finally, we will explore the synergy between these methods and their benefits.</a:t>
            </a:r>
          </a:p>
        </p:txBody>
      </p:sp>
      <p:sp>
        <p:nvSpPr>
          <p:cNvPr id="4" name="Slide Number Placeholder 3"/>
          <p:cNvSpPr>
            <a:spLocks noGrp="1"/>
          </p:cNvSpPr>
          <p:nvPr>
            <p:ph type="sldNum" sz="quarter" idx="5"/>
          </p:nvPr>
        </p:nvSpPr>
        <p:spPr/>
        <p:txBody>
          <a:bodyPr/>
          <a:lstStyle/>
          <a:p>
            <a:fld id="{C069337F-7C77-4F55-9309-0229734950FE}" type="slidenum">
              <a:rPr lang="en-GB" smtClean="0"/>
              <a:t>2</a:t>
            </a:fld>
            <a:endParaRPr lang="en-GB"/>
          </a:p>
        </p:txBody>
      </p:sp>
    </p:spTree>
    <p:extLst>
      <p:ext uri="{BB962C8B-B14F-4D97-AF65-F5344CB8AC3E}">
        <p14:creationId xmlns:p14="http://schemas.microsoft.com/office/powerpoint/2010/main" val="137926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Engaging with individuals through intense interaction and MSI can lead to improved verbal and non-verbal communication skills. This enhanced communication fosters better relationships and understanding.</a:t>
            </a:r>
          </a:p>
        </p:txBody>
      </p:sp>
      <p:sp>
        <p:nvSpPr>
          <p:cNvPr id="4" name="Slide Number Placeholder 3"/>
          <p:cNvSpPr>
            <a:spLocks noGrp="1"/>
          </p:cNvSpPr>
          <p:nvPr>
            <p:ph type="sldNum" sz="quarter" idx="5"/>
          </p:nvPr>
        </p:nvSpPr>
        <p:spPr/>
        <p:txBody>
          <a:bodyPr/>
          <a:lstStyle/>
          <a:p>
            <a:fld id="{C069337F-7C77-4F55-9309-0229734950FE}" type="slidenum">
              <a:rPr lang="en-GB" smtClean="0"/>
              <a:t>20</a:t>
            </a:fld>
            <a:endParaRPr lang="en-GB"/>
          </a:p>
        </p:txBody>
      </p:sp>
    </p:spTree>
    <p:extLst>
      <p:ext uri="{BB962C8B-B14F-4D97-AF65-F5344CB8AC3E}">
        <p14:creationId xmlns:p14="http://schemas.microsoft.com/office/powerpoint/2010/main" val="1989381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By promoting meaningful interactions, individuals with autism can experience improved social skills, leading to more fulfilling relationships and enhanced participation in social settings.</a:t>
            </a:r>
          </a:p>
        </p:txBody>
      </p:sp>
      <p:sp>
        <p:nvSpPr>
          <p:cNvPr id="4" name="Slide Number Placeholder 3"/>
          <p:cNvSpPr>
            <a:spLocks noGrp="1"/>
          </p:cNvSpPr>
          <p:nvPr>
            <p:ph type="sldNum" sz="quarter" idx="5"/>
          </p:nvPr>
        </p:nvSpPr>
        <p:spPr/>
        <p:txBody>
          <a:bodyPr/>
          <a:lstStyle/>
          <a:p>
            <a:fld id="{C069337F-7C77-4F55-9309-0229734950FE}" type="slidenum">
              <a:rPr lang="en-GB" smtClean="0"/>
              <a:t>21</a:t>
            </a:fld>
            <a:endParaRPr lang="en-GB"/>
          </a:p>
        </p:txBody>
      </p:sp>
    </p:spTree>
    <p:extLst>
      <p:ext uri="{BB962C8B-B14F-4D97-AF65-F5344CB8AC3E}">
        <p14:creationId xmlns:p14="http://schemas.microsoft.com/office/powerpoint/2010/main" val="24056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use of these integrated approaches can result in positive behavioural changes, reducing challenging behaviours and increasing engagement in activities. This leads to a higher quality of life.</a:t>
            </a:r>
          </a:p>
        </p:txBody>
      </p:sp>
      <p:sp>
        <p:nvSpPr>
          <p:cNvPr id="4" name="Slide Number Placeholder 3"/>
          <p:cNvSpPr>
            <a:spLocks noGrp="1"/>
          </p:cNvSpPr>
          <p:nvPr>
            <p:ph type="sldNum" sz="quarter" idx="5"/>
          </p:nvPr>
        </p:nvSpPr>
        <p:spPr/>
        <p:txBody>
          <a:bodyPr/>
          <a:lstStyle/>
          <a:p>
            <a:fld id="{C069337F-7C77-4F55-9309-0229734950FE}" type="slidenum">
              <a:rPr lang="en-GB" smtClean="0"/>
              <a:t>22</a:t>
            </a:fld>
            <a:endParaRPr lang="en-GB"/>
          </a:p>
        </p:txBody>
      </p:sp>
    </p:spTree>
    <p:extLst>
      <p:ext uri="{BB962C8B-B14F-4D97-AF65-F5344CB8AC3E}">
        <p14:creationId xmlns:p14="http://schemas.microsoft.com/office/powerpoint/2010/main" val="4278046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field of autism research is constantly evolving. Future directions will focus on enhancing interventions and exploring new strategies for combining intense interaction with multi-sensory integration.</a:t>
            </a:r>
          </a:p>
        </p:txBody>
      </p:sp>
      <p:sp>
        <p:nvSpPr>
          <p:cNvPr id="4" name="Slide Number Placeholder 3"/>
          <p:cNvSpPr>
            <a:spLocks noGrp="1"/>
          </p:cNvSpPr>
          <p:nvPr>
            <p:ph type="sldNum" sz="quarter" idx="5"/>
          </p:nvPr>
        </p:nvSpPr>
        <p:spPr/>
        <p:txBody>
          <a:bodyPr/>
          <a:lstStyle/>
          <a:p>
            <a:fld id="{C069337F-7C77-4F55-9309-0229734950FE}" type="slidenum">
              <a:rPr lang="en-GB" smtClean="0"/>
              <a:t>23</a:t>
            </a:fld>
            <a:endParaRPr lang="en-GB"/>
          </a:p>
        </p:txBody>
      </p:sp>
    </p:spTree>
    <p:extLst>
      <p:ext uri="{BB962C8B-B14F-4D97-AF65-F5344CB8AC3E}">
        <p14:creationId xmlns:p14="http://schemas.microsoft.com/office/powerpoint/2010/main" val="2517507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Recent studies have shown promising results in the effectiveness of combining intense interaction and multi-sensory integration. Research continues to explore best practices and techniques.</a:t>
            </a:r>
          </a:p>
        </p:txBody>
      </p:sp>
      <p:sp>
        <p:nvSpPr>
          <p:cNvPr id="4" name="Slide Number Placeholder 3"/>
          <p:cNvSpPr>
            <a:spLocks noGrp="1"/>
          </p:cNvSpPr>
          <p:nvPr>
            <p:ph type="sldNum" sz="quarter" idx="5"/>
          </p:nvPr>
        </p:nvSpPr>
        <p:spPr/>
        <p:txBody>
          <a:bodyPr/>
          <a:lstStyle/>
          <a:p>
            <a:fld id="{C069337F-7C77-4F55-9309-0229734950FE}" type="slidenum">
              <a:rPr lang="en-GB" smtClean="0"/>
              <a:t>24</a:t>
            </a:fld>
            <a:endParaRPr lang="en-GB"/>
          </a:p>
        </p:txBody>
      </p:sp>
    </p:spTree>
    <p:extLst>
      <p:ext uri="{BB962C8B-B14F-4D97-AF65-F5344CB8AC3E}">
        <p14:creationId xmlns:p14="http://schemas.microsoft.com/office/powerpoint/2010/main" val="3474806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Emerging technologies and innovative approaches are being explored to enhance communication and support individuals with autism. These advancements promise to improve intervention strategies.</a:t>
            </a:r>
          </a:p>
        </p:txBody>
      </p:sp>
      <p:sp>
        <p:nvSpPr>
          <p:cNvPr id="4" name="Slide Number Placeholder 3"/>
          <p:cNvSpPr>
            <a:spLocks noGrp="1"/>
          </p:cNvSpPr>
          <p:nvPr>
            <p:ph type="sldNum" sz="quarter" idx="5"/>
          </p:nvPr>
        </p:nvSpPr>
        <p:spPr/>
        <p:txBody>
          <a:bodyPr/>
          <a:lstStyle/>
          <a:p>
            <a:fld id="{C069337F-7C77-4F55-9309-0229734950FE}" type="slidenum">
              <a:rPr lang="en-GB" smtClean="0"/>
              <a:t>25</a:t>
            </a:fld>
            <a:endParaRPr lang="en-GB"/>
          </a:p>
        </p:txBody>
      </p:sp>
    </p:spTree>
    <p:extLst>
      <p:ext uri="{BB962C8B-B14F-4D97-AF65-F5344CB8AC3E}">
        <p14:creationId xmlns:p14="http://schemas.microsoft.com/office/powerpoint/2010/main" val="340838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integration of intense interaction and multi-sensory strategies has significant implications for therapy and educational settings. Professionals can tailor interventions to meet the needs of individuals with autism.</a:t>
            </a:r>
          </a:p>
        </p:txBody>
      </p:sp>
      <p:sp>
        <p:nvSpPr>
          <p:cNvPr id="4" name="Slide Number Placeholder 3"/>
          <p:cNvSpPr>
            <a:spLocks noGrp="1"/>
          </p:cNvSpPr>
          <p:nvPr>
            <p:ph type="sldNum" sz="quarter" idx="5"/>
          </p:nvPr>
        </p:nvSpPr>
        <p:spPr/>
        <p:txBody>
          <a:bodyPr/>
          <a:lstStyle/>
          <a:p>
            <a:fld id="{C069337F-7C77-4F55-9309-0229734950FE}" type="slidenum">
              <a:rPr lang="en-GB" smtClean="0"/>
              <a:t>26</a:t>
            </a:fld>
            <a:endParaRPr lang="en-GB"/>
          </a:p>
        </p:txBody>
      </p:sp>
    </p:spTree>
    <p:extLst>
      <p:ext uri="{BB962C8B-B14F-4D97-AF65-F5344CB8AC3E}">
        <p14:creationId xmlns:p14="http://schemas.microsoft.com/office/powerpoint/2010/main" val="4252527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conclusion, the combination of intense interaction and multi-sensory integration offers new opportunities for enhancing communication and development in individuals with autism. By embracing these approaches, we can create more effective interventions and support systems.</a:t>
            </a:r>
          </a:p>
        </p:txBody>
      </p:sp>
      <p:sp>
        <p:nvSpPr>
          <p:cNvPr id="4" name="Slide Number Placeholder 3"/>
          <p:cNvSpPr>
            <a:spLocks noGrp="1"/>
          </p:cNvSpPr>
          <p:nvPr>
            <p:ph type="sldNum" sz="quarter" idx="5"/>
          </p:nvPr>
        </p:nvSpPr>
        <p:spPr/>
        <p:txBody>
          <a:bodyPr/>
          <a:lstStyle/>
          <a:p>
            <a:fld id="{C069337F-7C77-4F55-9309-0229734950FE}" type="slidenum">
              <a:rPr lang="en-GB" smtClean="0"/>
              <a:t>27</a:t>
            </a:fld>
            <a:endParaRPr lang="en-GB"/>
          </a:p>
        </p:txBody>
      </p:sp>
    </p:spTree>
    <p:extLst>
      <p:ext uri="{BB962C8B-B14F-4D97-AF65-F5344CB8AC3E}">
        <p14:creationId xmlns:p14="http://schemas.microsoft.com/office/powerpoint/2010/main" val="251862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Understanding Autism Spectrum Disorder is essential for effective communication and development strategies. ASD is a complex neurodevelopmental disorder that affects how individuals perceive the world and interact with others.</a:t>
            </a:r>
          </a:p>
        </p:txBody>
      </p:sp>
      <p:sp>
        <p:nvSpPr>
          <p:cNvPr id="4" name="Slide Number Placeholder 3"/>
          <p:cNvSpPr>
            <a:spLocks noGrp="1"/>
          </p:cNvSpPr>
          <p:nvPr>
            <p:ph type="sldNum" sz="quarter" idx="5"/>
          </p:nvPr>
        </p:nvSpPr>
        <p:spPr/>
        <p:txBody>
          <a:bodyPr/>
          <a:lstStyle/>
          <a:p>
            <a:fld id="{C069337F-7C77-4F55-9309-0229734950FE}" type="slidenum">
              <a:rPr lang="en-GB" smtClean="0"/>
              <a:t>3</a:t>
            </a:fld>
            <a:endParaRPr lang="en-GB"/>
          </a:p>
        </p:txBody>
      </p:sp>
    </p:spTree>
    <p:extLst>
      <p:ext uri="{BB962C8B-B14F-4D97-AF65-F5344CB8AC3E}">
        <p14:creationId xmlns:p14="http://schemas.microsoft.com/office/powerpoint/2010/main" val="269466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ASD encompasses a range of developmental disorders characterized by difficulties in social interaction, communication, and repetitive behaviours. Each individual with autism presents a unique profile of abilities and challenges.</a:t>
            </a:r>
          </a:p>
        </p:txBody>
      </p:sp>
      <p:sp>
        <p:nvSpPr>
          <p:cNvPr id="4" name="Slide Number Placeholder 3"/>
          <p:cNvSpPr>
            <a:spLocks noGrp="1"/>
          </p:cNvSpPr>
          <p:nvPr>
            <p:ph type="sldNum" sz="quarter" idx="5"/>
          </p:nvPr>
        </p:nvSpPr>
        <p:spPr/>
        <p:txBody>
          <a:bodyPr/>
          <a:lstStyle/>
          <a:p>
            <a:fld id="{C069337F-7C77-4F55-9309-0229734950FE}" type="slidenum">
              <a:rPr lang="en-GB" smtClean="0"/>
              <a:t>4</a:t>
            </a:fld>
            <a:endParaRPr lang="en-GB"/>
          </a:p>
        </p:txBody>
      </p:sp>
    </p:spTree>
    <p:extLst>
      <p:ext uri="{BB962C8B-B14F-4D97-AF65-F5344CB8AC3E}">
        <p14:creationId xmlns:p14="http://schemas.microsoft.com/office/powerpoint/2010/main" val="386190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Common characteristics of ASD include challenges in verbal and non-verbal communication, difficulties in understanding social cues, and sensory processing issues. These challenges can significantly impact daily functioning and quality of life.</a:t>
            </a:r>
          </a:p>
        </p:txBody>
      </p:sp>
      <p:sp>
        <p:nvSpPr>
          <p:cNvPr id="4" name="Slide Number Placeholder 3"/>
          <p:cNvSpPr>
            <a:spLocks noGrp="1"/>
          </p:cNvSpPr>
          <p:nvPr>
            <p:ph type="sldNum" sz="quarter" idx="5"/>
          </p:nvPr>
        </p:nvSpPr>
        <p:spPr/>
        <p:txBody>
          <a:bodyPr/>
          <a:lstStyle/>
          <a:p>
            <a:fld id="{C069337F-7C77-4F55-9309-0229734950FE}" type="slidenum">
              <a:rPr lang="en-GB" smtClean="0"/>
              <a:t>5</a:t>
            </a:fld>
            <a:endParaRPr lang="en-GB"/>
          </a:p>
        </p:txBody>
      </p:sp>
    </p:spTree>
    <p:extLst>
      <p:ext uri="{BB962C8B-B14F-4D97-AF65-F5344CB8AC3E}">
        <p14:creationId xmlns:p14="http://schemas.microsoft.com/office/powerpoint/2010/main" val="88330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prevalence of ASD has increased in recent years, with varied estimates across different populations. Diagnosis is based on specific criteria outlined in the DSM-5, which focus on social communication deficits and restricted, repetitive behaviours.</a:t>
            </a:r>
          </a:p>
        </p:txBody>
      </p:sp>
      <p:sp>
        <p:nvSpPr>
          <p:cNvPr id="4" name="Slide Number Placeholder 3"/>
          <p:cNvSpPr>
            <a:spLocks noGrp="1"/>
          </p:cNvSpPr>
          <p:nvPr>
            <p:ph type="sldNum" sz="quarter" idx="5"/>
          </p:nvPr>
        </p:nvSpPr>
        <p:spPr/>
        <p:txBody>
          <a:bodyPr/>
          <a:lstStyle/>
          <a:p>
            <a:fld id="{C069337F-7C77-4F55-9309-0229734950FE}" type="slidenum">
              <a:rPr lang="en-GB" smtClean="0"/>
              <a:t>6</a:t>
            </a:fld>
            <a:endParaRPr lang="en-GB"/>
          </a:p>
        </p:txBody>
      </p:sp>
    </p:spTree>
    <p:extLst>
      <p:ext uri="{BB962C8B-B14F-4D97-AF65-F5344CB8AC3E}">
        <p14:creationId xmlns:p14="http://schemas.microsoft.com/office/powerpoint/2010/main" val="114077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Intense Interaction Approach is a communication method designed to support individuals with profound and multiple learning disabilities, including those with autism. This approach emphasises building relationships through meaningful interactions.</a:t>
            </a:r>
          </a:p>
        </p:txBody>
      </p:sp>
      <p:sp>
        <p:nvSpPr>
          <p:cNvPr id="4" name="Slide Number Placeholder 3"/>
          <p:cNvSpPr>
            <a:spLocks noGrp="1"/>
          </p:cNvSpPr>
          <p:nvPr>
            <p:ph type="sldNum" sz="quarter" idx="5"/>
          </p:nvPr>
        </p:nvSpPr>
        <p:spPr/>
        <p:txBody>
          <a:bodyPr/>
          <a:lstStyle/>
          <a:p>
            <a:fld id="{C069337F-7C77-4F55-9309-0229734950FE}" type="slidenum">
              <a:rPr lang="en-GB" smtClean="0"/>
              <a:t>7</a:t>
            </a:fld>
            <a:endParaRPr lang="en-GB"/>
          </a:p>
        </p:txBody>
      </p:sp>
    </p:spTree>
    <p:extLst>
      <p:ext uri="{BB962C8B-B14F-4D97-AF65-F5344CB8AC3E}">
        <p14:creationId xmlns:p14="http://schemas.microsoft.com/office/powerpoint/2010/main" val="88552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principles of intense interaction include focusing on the individual's interests, using non-verbal communication, and adapting to their sensory preferences. This creates a safe space for engagement and learning.</a:t>
            </a:r>
          </a:p>
        </p:txBody>
      </p:sp>
      <p:sp>
        <p:nvSpPr>
          <p:cNvPr id="4" name="Slide Number Placeholder 3"/>
          <p:cNvSpPr>
            <a:spLocks noGrp="1"/>
          </p:cNvSpPr>
          <p:nvPr>
            <p:ph type="sldNum" sz="quarter" idx="5"/>
          </p:nvPr>
        </p:nvSpPr>
        <p:spPr/>
        <p:txBody>
          <a:bodyPr/>
          <a:lstStyle/>
          <a:p>
            <a:fld id="{C069337F-7C77-4F55-9309-0229734950FE}" type="slidenum">
              <a:rPr lang="en-GB" smtClean="0"/>
              <a:t>8</a:t>
            </a:fld>
            <a:endParaRPr lang="en-GB"/>
          </a:p>
        </p:txBody>
      </p:sp>
    </p:spTree>
    <p:extLst>
      <p:ext uri="{BB962C8B-B14F-4D97-AF65-F5344CB8AC3E}">
        <p14:creationId xmlns:p14="http://schemas.microsoft.com/office/powerpoint/2010/main" val="344565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Developed in the 1980s, the intense interaction method has evolved through practice and research. It draws on theories of communication and social interaction to create effective strategies for connecting with individuals with autism.</a:t>
            </a:r>
          </a:p>
        </p:txBody>
      </p:sp>
      <p:sp>
        <p:nvSpPr>
          <p:cNvPr id="4" name="Slide Number Placeholder 3"/>
          <p:cNvSpPr>
            <a:spLocks noGrp="1"/>
          </p:cNvSpPr>
          <p:nvPr>
            <p:ph type="sldNum" sz="quarter" idx="5"/>
          </p:nvPr>
        </p:nvSpPr>
        <p:spPr/>
        <p:txBody>
          <a:bodyPr/>
          <a:lstStyle/>
          <a:p>
            <a:fld id="{C069337F-7C77-4F55-9309-0229734950FE}" type="slidenum">
              <a:rPr lang="en-GB" smtClean="0"/>
              <a:t>9</a:t>
            </a:fld>
            <a:endParaRPr lang="en-GB"/>
          </a:p>
        </p:txBody>
      </p:sp>
    </p:spTree>
    <p:extLst>
      <p:ext uri="{BB962C8B-B14F-4D97-AF65-F5344CB8AC3E}">
        <p14:creationId xmlns:p14="http://schemas.microsoft.com/office/powerpoint/2010/main" val="350524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2/10/2025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0307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2/10/2025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1322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2/10/2025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41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2/10/2025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2772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2/10/2025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82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2/10/2025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1663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2/10/2025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1939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2/10/2025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4643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2/10/2025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398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2/10/2025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8304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2/10/2025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7428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2/10/2025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778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Candlelight yoga with moon at night modelled in 3D">
            <a:extLst>
              <a:ext uri="{FF2B5EF4-FFF2-40B4-BE49-F238E27FC236}">
                <a16:creationId xmlns:a16="http://schemas.microsoft.com/office/drawing/2014/main" id="{3073C54B-AA8F-45DC-9801-5F305E662DD9}"/>
              </a:ext>
            </a:extLst>
          </p:cNvPr>
          <p:cNvPicPr>
            <a:picLocks noChangeAspect="1"/>
          </p:cNvPicPr>
          <p:nvPr/>
        </p:nvPicPr>
        <p:blipFill>
          <a:blip r:embed="rId3"/>
          <a:srcRect t="4116" b="5884"/>
          <a:stretch/>
        </p:blipFill>
        <p:spPr>
          <a:xfrm>
            <a:off x="1" y="1"/>
            <a:ext cx="12191999" cy="6857999"/>
          </a:xfrm>
          <a:prstGeom prst="rect">
            <a:avLst/>
          </a:prstGeom>
        </p:spPr>
      </p:pic>
      <p:sp>
        <p:nvSpPr>
          <p:cNvPr id="11" name="Rectangle 10">
            <a:extLst>
              <a:ext uri="{FF2B5EF4-FFF2-40B4-BE49-F238E27FC236}">
                <a16:creationId xmlns:a16="http://schemas.microsoft.com/office/drawing/2014/main" id="{72E284DE-AB43-1296-3166-892F44A3A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B5D49B0-5A7A-8CE5-207A-8BF61EF199F3}"/>
              </a:ext>
            </a:extLst>
          </p:cNvPr>
          <p:cNvSpPr>
            <a:spLocks noGrp="1"/>
          </p:cNvSpPr>
          <p:nvPr>
            <p:ph type="ctrTitle"/>
          </p:nvPr>
        </p:nvSpPr>
        <p:spPr>
          <a:xfrm>
            <a:off x="457195" y="701964"/>
            <a:ext cx="5370950" cy="3640303"/>
          </a:xfrm>
        </p:spPr>
        <p:txBody>
          <a:bodyPr anchor="t">
            <a:normAutofit/>
          </a:bodyPr>
          <a:lstStyle/>
          <a:p>
            <a:pPr>
              <a:lnSpc>
                <a:spcPct val="90000"/>
              </a:lnSpc>
            </a:pPr>
            <a:r>
              <a:rPr lang="en-GB" sz="4200">
                <a:solidFill>
                  <a:srgbClr val="FFFFFF"/>
                </a:solidFill>
              </a:rPr>
              <a:t>Intense Interaction Autism and Multi-Sensory Integration: Enhancing Communication and Development</a:t>
            </a:r>
          </a:p>
        </p:txBody>
      </p:sp>
      <p:sp>
        <p:nvSpPr>
          <p:cNvPr id="3" name="Subtitle 2">
            <a:extLst>
              <a:ext uri="{FF2B5EF4-FFF2-40B4-BE49-F238E27FC236}">
                <a16:creationId xmlns:a16="http://schemas.microsoft.com/office/drawing/2014/main" id="{EA5B272A-1C22-C2A6-2CB9-DDE83C69D5F0}"/>
              </a:ext>
            </a:extLst>
          </p:cNvPr>
          <p:cNvSpPr>
            <a:spLocks noGrp="1"/>
          </p:cNvSpPr>
          <p:nvPr>
            <p:ph type="subTitle" idx="1"/>
          </p:nvPr>
        </p:nvSpPr>
        <p:spPr>
          <a:xfrm>
            <a:off x="468090" y="5253050"/>
            <a:ext cx="3888419" cy="969264"/>
          </a:xfrm>
        </p:spPr>
        <p:txBody>
          <a:bodyPr anchor="t">
            <a:normAutofit/>
          </a:bodyPr>
          <a:lstStyle/>
          <a:p>
            <a:pPr>
              <a:lnSpc>
                <a:spcPct val="120000"/>
              </a:lnSpc>
            </a:pPr>
            <a:r>
              <a:rPr lang="en-GB" sz="1600">
                <a:solidFill>
                  <a:srgbClr val="FFFFFF"/>
                </a:solidFill>
              </a:rPr>
              <a:t>Exploring strategies for autism communication enhancement</a:t>
            </a: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154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ocial network">
            <a:extLst>
              <a:ext uri="{FF2B5EF4-FFF2-40B4-BE49-F238E27FC236}">
                <a16:creationId xmlns:a16="http://schemas.microsoft.com/office/drawing/2014/main" id="{A159F007-29B6-4A3A-9296-03C127AF8192}"/>
              </a:ext>
            </a:extLst>
          </p:cNvPr>
          <p:cNvPicPr>
            <a:picLocks noGrp="1" noChangeAspect="1"/>
          </p:cNvPicPr>
          <p:nvPr>
            <p:ph sz="half" idx="1"/>
          </p:nvPr>
        </p:nvPicPr>
        <p:blipFill>
          <a:blip r:embed="rId3"/>
          <a:srcRect l="27816" r="17118"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0671A1-6F5A-0A9B-8E72-89FC584790E9}"/>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700"/>
              <a:t>Key techniques and strategies</a:t>
            </a:r>
          </a:p>
        </p:txBody>
      </p:sp>
      <p:sp>
        <p:nvSpPr>
          <p:cNvPr id="4" name="Content Placeholder 3">
            <a:extLst>
              <a:ext uri="{FF2B5EF4-FFF2-40B4-BE49-F238E27FC236}">
                <a16:creationId xmlns:a16="http://schemas.microsoft.com/office/drawing/2014/main" id="{0C2A4E67-2DBA-7896-14CE-FE67598C29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Mirroring Technique</a:t>
            </a:r>
          </a:p>
          <a:p>
            <a:pPr marL="0" lvl="1" indent="0">
              <a:buNone/>
            </a:pPr>
            <a:r>
              <a:rPr lang="en-GB" sz="1400"/>
              <a:t>Mirroring is an effective technique that involves reflecting another person's actions or speech, enhancing connection and understanding.</a:t>
            </a:r>
          </a:p>
          <a:p>
            <a:pPr marL="0" indent="0">
              <a:spcBef>
                <a:spcPts val="2500"/>
              </a:spcBef>
              <a:buNone/>
            </a:pPr>
            <a:r>
              <a:rPr lang="en-GB" sz="1400" b="1"/>
              <a:t>Turn-Taking</a:t>
            </a:r>
          </a:p>
          <a:p>
            <a:pPr marL="0" lvl="1" indent="0">
              <a:buNone/>
            </a:pPr>
            <a:r>
              <a:rPr lang="en-GB" sz="1400"/>
              <a:t>Turn-taking is a strategy that encourages balanced interaction by allowing participants to take turns in communication, fostering active engagement.</a:t>
            </a:r>
          </a:p>
          <a:p>
            <a:pPr marL="0" indent="0">
              <a:spcBef>
                <a:spcPts val="2500"/>
              </a:spcBef>
              <a:buNone/>
            </a:pPr>
            <a:r>
              <a:rPr lang="en-GB" sz="1400" b="1"/>
              <a:t>Sensory-Rich Activities</a:t>
            </a:r>
          </a:p>
          <a:p>
            <a:pPr marL="0" lvl="1" indent="0">
              <a:buNone/>
            </a:pPr>
            <a:r>
              <a:rPr lang="en-GB" sz="1400"/>
              <a:t>Sensory-rich activities involve engaging multiple senses to enhance learning and communication, making interactions more dynamic and memorable.</a:t>
            </a:r>
          </a:p>
        </p:txBody>
      </p:sp>
    </p:spTree>
    <p:extLst>
      <p:ext uri="{BB962C8B-B14F-4D97-AF65-F5344CB8AC3E}">
        <p14:creationId xmlns:p14="http://schemas.microsoft.com/office/powerpoint/2010/main" val="2879036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973E6EC5-EB8E-8B04-B519-1E3805A7E929}"/>
              </a:ext>
            </a:extLst>
          </p:cNvPr>
          <p:cNvSpPr>
            <a:spLocks noGrp="1"/>
          </p:cNvSpPr>
          <p:nvPr>
            <p:ph type="ctrTitle"/>
          </p:nvPr>
        </p:nvSpPr>
        <p:spPr>
          <a:xfrm>
            <a:off x="559219" y="1115844"/>
            <a:ext cx="7680960" cy="4631911"/>
          </a:xfrm>
        </p:spPr>
        <p:txBody>
          <a:bodyPr anchor="b">
            <a:normAutofit/>
          </a:bodyPr>
          <a:lstStyle/>
          <a:p>
            <a:r>
              <a:rPr lang="en-GB" sz="6500"/>
              <a:t>Multi-Sensory Integration (MSI) and Autism</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910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gital art of brain">
            <a:extLst>
              <a:ext uri="{FF2B5EF4-FFF2-40B4-BE49-F238E27FC236}">
                <a16:creationId xmlns:a16="http://schemas.microsoft.com/office/drawing/2014/main" id="{3173CE32-82C8-44CE-A990-6735CB94825A}"/>
              </a:ext>
            </a:extLst>
          </p:cNvPr>
          <p:cNvPicPr>
            <a:picLocks noGrp="1" noChangeAspect="1"/>
          </p:cNvPicPr>
          <p:nvPr>
            <p:ph sz="half" idx="1"/>
          </p:nvPr>
        </p:nvPicPr>
        <p:blipFill>
          <a:blip r:embed="rId3"/>
          <a:srcRect l="30822" r="22824" b="-2"/>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41C089-FD8E-8273-FB7A-2A3B2F048683}"/>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Introduction to multi-sensory integration</a:t>
            </a:r>
          </a:p>
        </p:txBody>
      </p:sp>
      <p:sp>
        <p:nvSpPr>
          <p:cNvPr id="4" name="Content Placeholder 3">
            <a:extLst>
              <a:ext uri="{FF2B5EF4-FFF2-40B4-BE49-F238E27FC236}">
                <a16:creationId xmlns:a16="http://schemas.microsoft.com/office/drawing/2014/main" id="{FD67710A-6CA6-BB34-4123-51908F6D5E4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GB" sz="1400" b="1"/>
              <a:t>Definition of MSI</a:t>
            </a:r>
          </a:p>
          <a:p>
            <a:pPr marL="0" lvl="1" indent="0">
              <a:buNone/>
            </a:pPr>
            <a:r>
              <a:rPr lang="en-GB" sz="1400"/>
              <a:t>Multi-sensory integration (MSI) refers to the brain's ability to combine information from different sensory modalities, enhancing perception.</a:t>
            </a:r>
          </a:p>
          <a:p>
            <a:pPr marL="0" indent="0">
              <a:spcBef>
                <a:spcPts val="2500"/>
              </a:spcBef>
              <a:buNone/>
            </a:pPr>
            <a:r>
              <a:rPr lang="en-GB" sz="1400" b="1"/>
              <a:t>Importance of MSI</a:t>
            </a:r>
          </a:p>
          <a:p>
            <a:pPr marL="0" lvl="1" indent="0">
              <a:buNone/>
            </a:pPr>
            <a:r>
              <a:rPr lang="en-GB" sz="1400"/>
              <a:t>MSI is crucial for effective communication skills, allowing individuals to process and respond to sensory information accurately.</a:t>
            </a:r>
          </a:p>
          <a:p>
            <a:pPr marL="0" indent="0">
              <a:spcBef>
                <a:spcPts val="2500"/>
              </a:spcBef>
              <a:buNone/>
            </a:pPr>
            <a:r>
              <a:rPr lang="en-GB" sz="1400" b="1"/>
              <a:t>Role in Social Interaction</a:t>
            </a:r>
          </a:p>
          <a:p>
            <a:pPr marL="0" lvl="1" indent="0">
              <a:buNone/>
            </a:pPr>
            <a:r>
              <a:rPr lang="en-GB" sz="1400"/>
              <a:t>The ability to integrate sensory information is vital for social interaction, as it helps interpret social cues and emotions.</a:t>
            </a:r>
          </a:p>
        </p:txBody>
      </p:sp>
    </p:spTree>
    <p:extLst>
      <p:ext uri="{BB962C8B-B14F-4D97-AF65-F5344CB8AC3E}">
        <p14:creationId xmlns:p14="http://schemas.microsoft.com/office/powerpoint/2010/main" val="184866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le physiotherapist sitting in the classroom and demonstrating the spine functions on the model to his small students.">
            <a:extLst>
              <a:ext uri="{FF2B5EF4-FFF2-40B4-BE49-F238E27FC236}">
                <a16:creationId xmlns:a16="http://schemas.microsoft.com/office/drawing/2014/main" id="{6D86A17E-7507-4662-9AD8-0E37DA8606DE}"/>
              </a:ext>
            </a:extLst>
          </p:cNvPr>
          <p:cNvPicPr>
            <a:picLocks noGrp="1" noChangeAspect="1"/>
          </p:cNvPicPr>
          <p:nvPr>
            <p:ph sz="half" idx="1"/>
          </p:nvPr>
        </p:nvPicPr>
        <p:blipFill>
          <a:blip r:embed="rId3"/>
          <a:srcRect l="27426" r="30088"/>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FD6CBB-DF1C-D49A-3715-6EBADCD2D60F}"/>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Importance of MSI in Development</a:t>
            </a:r>
          </a:p>
        </p:txBody>
      </p:sp>
      <p:sp>
        <p:nvSpPr>
          <p:cNvPr id="4" name="Content Placeholder 3">
            <a:extLst>
              <a:ext uri="{FF2B5EF4-FFF2-40B4-BE49-F238E27FC236}">
                <a16:creationId xmlns:a16="http://schemas.microsoft.com/office/drawing/2014/main" id="{7EDCCE76-077A-B912-3A13-D9E14FF4AE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Cognitive Development</a:t>
            </a:r>
          </a:p>
          <a:p>
            <a:pPr marL="0" lvl="1" indent="0">
              <a:buNone/>
            </a:pPr>
            <a:r>
              <a:rPr lang="en-GB" sz="1400"/>
              <a:t>Multi-sensory integration (MSI) plays a crucial role in enhancing cognitive development, facilitating better information processing.</a:t>
            </a:r>
          </a:p>
          <a:p>
            <a:pPr marL="0" indent="0">
              <a:spcBef>
                <a:spcPts val="2500"/>
              </a:spcBef>
              <a:buNone/>
            </a:pPr>
            <a:r>
              <a:rPr lang="en-GB" sz="1400" b="1"/>
              <a:t>Emotional Development</a:t>
            </a:r>
          </a:p>
          <a:p>
            <a:pPr marL="0" lvl="1" indent="0">
              <a:buNone/>
            </a:pPr>
            <a:r>
              <a:rPr lang="en-GB" sz="1400"/>
              <a:t>Effective MSI supports emotional development, allowing individuals to better understand and express their feelings.</a:t>
            </a:r>
          </a:p>
          <a:p>
            <a:pPr marL="0" indent="0">
              <a:spcBef>
                <a:spcPts val="2500"/>
              </a:spcBef>
              <a:buNone/>
            </a:pPr>
            <a:r>
              <a:rPr lang="en-GB" sz="1400" b="1"/>
              <a:t>Benefits for Individuals with Autism</a:t>
            </a:r>
          </a:p>
          <a:p>
            <a:pPr marL="0" lvl="1" indent="0">
              <a:buNone/>
            </a:pPr>
            <a:r>
              <a:rPr lang="en-GB" sz="1400"/>
              <a:t>Enhancing MSI for individuals with autism can significantly improve their engagement, learning capabilities, and social interactions.</a:t>
            </a:r>
          </a:p>
        </p:txBody>
      </p:sp>
    </p:spTree>
    <p:extLst>
      <p:ext uri="{BB962C8B-B14F-4D97-AF65-F5344CB8AC3E}">
        <p14:creationId xmlns:p14="http://schemas.microsoft.com/office/powerpoint/2010/main" val="3516170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andmade clay illustration, mess in head">
            <a:extLst>
              <a:ext uri="{FF2B5EF4-FFF2-40B4-BE49-F238E27FC236}">
                <a16:creationId xmlns:a16="http://schemas.microsoft.com/office/drawing/2014/main" id="{CD2C3629-84A6-4625-BE3D-0DD4BE01B5E9}"/>
              </a:ext>
            </a:extLst>
          </p:cNvPr>
          <p:cNvPicPr>
            <a:picLocks noGrp="1" noChangeAspect="1"/>
          </p:cNvPicPr>
          <p:nvPr>
            <p:ph sz="half" idx="1"/>
          </p:nvPr>
        </p:nvPicPr>
        <p:blipFill>
          <a:blip r:embed="rId3"/>
          <a:srcRect r="4575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9CE9002-9EE9-9ED1-5280-95EFF158AFE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Challenges faced by individuals with autism</a:t>
            </a:r>
          </a:p>
        </p:txBody>
      </p:sp>
      <p:sp>
        <p:nvSpPr>
          <p:cNvPr id="4" name="Content Placeholder 3">
            <a:extLst>
              <a:ext uri="{FF2B5EF4-FFF2-40B4-BE49-F238E27FC236}">
                <a16:creationId xmlns:a16="http://schemas.microsoft.com/office/drawing/2014/main" id="{CD79C92C-B50C-C96A-D893-58BF557197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Sensory Processing Challenges</a:t>
            </a:r>
          </a:p>
          <a:p>
            <a:pPr marL="0" lvl="1" indent="0">
              <a:buNone/>
            </a:pPr>
            <a:r>
              <a:rPr lang="en-GB" sz="1400"/>
              <a:t>Individuals with autism may experience difficulties in processing sensory information, which can lead to sensory overload.</a:t>
            </a:r>
          </a:p>
          <a:p>
            <a:pPr marL="0" indent="0">
              <a:spcBef>
                <a:spcPts val="2500"/>
              </a:spcBef>
              <a:buNone/>
            </a:pPr>
            <a:r>
              <a:rPr lang="en-GB" sz="1400" b="1"/>
              <a:t>Communication Difficulties</a:t>
            </a:r>
          </a:p>
          <a:p>
            <a:pPr marL="0" lvl="1" indent="0">
              <a:buNone/>
            </a:pPr>
            <a:r>
              <a:rPr lang="en-GB" sz="1400"/>
              <a:t>Many individuals with autism face challenges in communication, affecting their ability to express needs and emotions.</a:t>
            </a:r>
          </a:p>
          <a:p>
            <a:pPr marL="0" indent="0">
              <a:spcBef>
                <a:spcPts val="2500"/>
              </a:spcBef>
              <a:buNone/>
            </a:pPr>
            <a:r>
              <a:rPr lang="en-GB" sz="1400" b="1"/>
              <a:t>Social Skills Challenges</a:t>
            </a:r>
          </a:p>
          <a:p>
            <a:pPr marL="0" lvl="1" indent="0">
              <a:buNone/>
            </a:pPr>
            <a:r>
              <a:rPr lang="en-GB" sz="1400"/>
              <a:t>Social interactions can be difficult for individuals with autism, impacting their ability to form relationships.</a:t>
            </a:r>
          </a:p>
        </p:txBody>
      </p:sp>
    </p:spTree>
    <p:extLst>
      <p:ext uri="{BB962C8B-B14F-4D97-AF65-F5344CB8AC3E}">
        <p14:creationId xmlns:p14="http://schemas.microsoft.com/office/powerpoint/2010/main" val="1461830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42F0D125-70EB-C3FE-E22A-E0DC9BDB7C57}"/>
              </a:ext>
            </a:extLst>
          </p:cNvPr>
          <p:cNvSpPr>
            <a:spLocks noGrp="1"/>
          </p:cNvSpPr>
          <p:nvPr>
            <p:ph type="ctrTitle"/>
          </p:nvPr>
        </p:nvSpPr>
        <p:spPr>
          <a:xfrm>
            <a:off x="559219" y="1115844"/>
            <a:ext cx="7680960" cy="4631911"/>
          </a:xfrm>
        </p:spPr>
        <p:txBody>
          <a:bodyPr anchor="b">
            <a:normAutofit/>
          </a:bodyPr>
          <a:lstStyle/>
          <a:p>
            <a:r>
              <a:rPr lang="en-GB" sz="6500"/>
              <a:t>Combining Intense Interaction and MSI</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44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56B845C-D9FB-4175-9B88-1FD4A83BAD81}"/>
              </a:ext>
            </a:extLst>
          </p:cNvPr>
          <p:cNvSpPr>
            <a:spLocks noGrp="1"/>
          </p:cNvSpPr>
          <p:nvPr>
            <p:ph type="title"/>
          </p:nvPr>
        </p:nvSpPr>
        <p:spPr>
          <a:xfrm>
            <a:off x="640080" y="914400"/>
            <a:ext cx="3412998" cy="1839433"/>
          </a:xfrm>
        </p:spPr>
        <p:txBody>
          <a:bodyPr>
            <a:normAutofit/>
          </a:bodyPr>
          <a:lstStyle/>
          <a:p>
            <a:pPr>
              <a:lnSpc>
                <a:spcPct val="90000"/>
              </a:lnSpc>
            </a:pPr>
            <a:r>
              <a:rPr lang="en-GB" sz="3100"/>
              <a:t>Synergy between Intense Interaction and MSI</a:t>
            </a:r>
          </a:p>
        </p:txBody>
      </p:sp>
      <p:graphicFrame>
        <p:nvGraphicFramePr>
          <p:cNvPr id="4" name="Content Placeholder 4">
            <a:extLst>
              <a:ext uri="{FF2B5EF4-FFF2-40B4-BE49-F238E27FC236}">
                <a16:creationId xmlns:a16="http://schemas.microsoft.com/office/drawing/2014/main" id="{1A0762D8-75F4-4382-9E1B-AA959A54BED6}"/>
              </a:ext>
            </a:extLst>
          </p:cNvPr>
          <p:cNvGraphicFramePr>
            <a:graphicFrameLocks noGrp="1"/>
          </p:cNvGraphicFramePr>
          <p:nvPr>
            <p:ph idx="1"/>
            <p:extLst>
              <p:ext uri="{D42A27DB-BD31-4B8C-83A1-F6EECF244321}">
                <p14:modId xmlns:p14="http://schemas.microsoft.com/office/powerpoint/2010/main" val="219820688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8565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DFAED28C-2288-2979-2C60-665796200943}"/>
              </a:ext>
            </a:extLst>
          </p:cNvPr>
          <p:cNvSpPr>
            <a:spLocks noGrp="1"/>
          </p:cNvSpPr>
          <p:nvPr>
            <p:ph type="title"/>
          </p:nvPr>
        </p:nvSpPr>
        <p:spPr>
          <a:xfrm>
            <a:off x="640080" y="914400"/>
            <a:ext cx="3412998" cy="1839433"/>
          </a:xfrm>
        </p:spPr>
        <p:txBody>
          <a:bodyPr>
            <a:normAutofit/>
          </a:bodyPr>
          <a:lstStyle/>
          <a:p>
            <a:r>
              <a:rPr lang="en-GB" sz="3600"/>
              <a:t>Case studies and success stories</a:t>
            </a:r>
          </a:p>
        </p:txBody>
      </p:sp>
      <p:graphicFrame>
        <p:nvGraphicFramePr>
          <p:cNvPr id="4" name="Content Placeholder 4">
            <a:extLst>
              <a:ext uri="{FF2B5EF4-FFF2-40B4-BE49-F238E27FC236}">
                <a16:creationId xmlns:a16="http://schemas.microsoft.com/office/drawing/2014/main" id="{3ACA7813-096D-41D8-AB98-A1A7BA00A05C}"/>
              </a:ext>
            </a:extLst>
          </p:cNvPr>
          <p:cNvGraphicFramePr>
            <a:graphicFrameLocks noGrp="1"/>
          </p:cNvGraphicFramePr>
          <p:nvPr>
            <p:ph idx="1"/>
            <p:extLst>
              <p:ext uri="{D42A27DB-BD31-4B8C-83A1-F6EECF244321}">
                <p14:modId xmlns:p14="http://schemas.microsoft.com/office/powerpoint/2010/main" val="162357545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70952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rtistically preschool teacher, helping to her female preschool girl to be creative with plasticine, while both making some interesting shapes and sculptures">
            <a:extLst>
              <a:ext uri="{FF2B5EF4-FFF2-40B4-BE49-F238E27FC236}">
                <a16:creationId xmlns:a16="http://schemas.microsoft.com/office/drawing/2014/main" id="{726D7AE5-CD97-44AC-9D8D-7A50402B63CE}"/>
              </a:ext>
            </a:extLst>
          </p:cNvPr>
          <p:cNvPicPr>
            <a:picLocks noGrp="1" noChangeAspect="1"/>
          </p:cNvPicPr>
          <p:nvPr>
            <p:ph sz="half" idx="1"/>
          </p:nvPr>
        </p:nvPicPr>
        <p:blipFill>
          <a:blip r:embed="rId3"/>
          <a:srcRect l="14739" r="30195"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767346-83C7-EF16-BFA7-F11E68AC1FAF}"/>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Practical applications and techniques</a:t>
            </a:r>
          </a:p>
        </p:txBody>
      </p:sp>
      <p:sp>
        <p:nvSpPr>
          <p:cNvPr id="4" name="Content Placeholder 3">
            <a:extLst>
              <a:ext uri="{FF2B5EF4-FFF2-40B4-BE49-F238E27FC236}">
                <a16:creationId xmlns:a16="http://schemas.microsoft.com/office/drawing/2014/main" id="{70BF139E-0FE2-CF71-82CA-319F7BAFE8B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Sensory-Rich Environments</a:t>
            </a:r>
          </a:p>
          <a:p>
            <a:pPr marL="0" lvl="1" indent="0">
              <a:buNone/>
            </a:pPr>
            <a:r>
              <a:rPr lang="en-GB" sz="1400"/>
              <a:t>Creating sensory-rich environments can enhance learning and interaction by stimulating the senses and engaging participants.</a:t>
            </a:r>
          </a:p>
          <a:p>
            <a:pPr marL="0" indent="0">
              <a:spcBef>
                <a:spcPts val="2500"/>
              </a:spcBef>
              <a:buNone/>
            </a:pPr>
            <a:r>
              <a:rPr lang="en-GB" sz="1400" b="1"/>
              <a:t>Tailored Communication Strategies</a:t>
            </a:r>
          </a:p>
          <a:p>
            <a:pPr marL="0" lvl="1" indent="0">
              <a:buNone/>
            </a:pPr>
            <a:r>
              <a:rPr lang="en-GB" sz="1400"/>
              <a:t>Utilising tailored communication strategies ensures effective information delivery, catering to individual needs and preferences.</a:t>
            </a:r>
          </a:p>
          <a:p>
            <a:pPr marL="0" indent="0">
              <a:spcBef>
                <a:spcPts val="2500"/>
              </a:spcBef>
              <a:buNone/>
            </a:pPr>
            <a:r>
              <a:rPr lang="en-GB" sz="1400" b="1"/>
              <a:t>Engaging Activities</a:t>
            </a:r>
          </a:p>
          <a:p>
            <a:pPr marL="0" lvl="1" indent="0">
              <a:buNone/>
            </a:pPr>
            <a:r>
              <a:rPr lang="en-GB" sz="1400"/>
              <a:t>Incorporating engaging activities fosters interaction among participants, promoting collaboration and enhancing learning experiences.</a:t>
            </a:r>
          </a:p>
        </p:txBody>
      </p:sp>
    </p:spTree>
    <p:extLst>
      <p:ext uri="{BB962C8B-B14F-4D97-AF65-F5344CB8AC3E}">
        <p14:creationId xmlns:p14="http://schemas.microsoft.com/office/powerpoint/2010/main" val="3231247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792F024-E52A-A530-3E6B-2CE656469427}"/>
              </a:ext>
            </a:extLst>
          </p:cNvPr>
          <p:cNvSpPr>
            <a:spLocks noGrp="1"/>
          </p:cNvSpPr>
          <p:nvPr>
            <p:ph type="ctrTitle"/>
          </p:nvPr>
        </p:nvSpPr>
        <p:spPr>
          <a:xfrm>
            <a:off x="559219" y="1115844"/>
            <a:ext cx="7680960" cy="4631911"/>
          </a:xfrm>
        </p:spPr>
        <p:txBody>
          <a:bodyPr anchor="b">
            <a:normAutofit/>
          </a:bodyPr>
          <a:lstStyle/>
          <a:p>
            <a:r>
              <a:rPr lang="en-GB" sz="6500"/>
              <a:t>Benefits and Outcomes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95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Kind mother helping her son doing homework in kitchen. Mother Helping Son With Homework At Table. Children's creativity. Portrait of smiling mother helping son with homework in kitchen at home">
            <a:extLst>
              <a:ext uri="{FF2B5EF4-FFF2-40B4-BE49-F238E27FC236}">
                <a16:creationId xmlns:a16="http://schemas.microsoft.com/office/drawing/2014/main" id="{007DF502-FCF6-4116-B5F7-F3D30EC4C74C}"/>
              </a:ext>
            </a:extLst>
          </p:cNvPr>
          <p:cNvPicPr>
            <a:picLocks noGrp="1" noChangeAspect="1"/>
          </p:cNvPicPr>
          <p:nvPr>
            <p:ph sz="half" idx="1"/>
          </p:nvPr>
        </p:nvPicPr>
        <p:blipFill>
          <a:blip r:embed="rId3"/>
          <a:srcRect l="2060" r="14936"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55B87B-C81E-A0B2-86E1-BA4EFCBD4326}"/>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a:t>Agenda Overview</a:t>
            </a:r>
          </a:p>
        </p:txBody>
      </p:sp>
      <p:sp>
        <p:nvSpPr>
          <p:cNvPr id="4" name="Content Placeholder 3">
            <a:extLst>
              <a:ext uri="{FF2B5EF4-FFF2-40B4-BE49-F238E27FC236}">
                <a16:creationId xmlns:a16="http://schemas.microsoft.com/office/drawing/2014/main" id="{93A1FE2F-E532-7F0F-FD58-B2486BBFF28B}"/>
              </a:ext>
            </a:extLst>
          </p:cNvPr>
          <p:cNvSpPr>
            <a:spLocks noGrp="1"/>
          </p:cNvSpPr>
          <p:nvPr>
            <p:ph sz="half" idx="2"/>
          </p:nvPr>
        </p:nvSpPr>
        <p:spPr>
          <a:xfrm>
            <a:off x="7269905" y="2176036"/>
            <a:ext cx="4261104" cy="4121887"/>
          </a:xfrm>
        </p:spPr>
        <p:txBody>
          <a:bodyPr vert="horz" lIns="91440" tIns="45720" rIns="91440" bIns="45720" rtlCol="0">
            <a:normAutofit/>
          </a:bodyPr>
          <a:lstStyle/>
          <a:p>
            <a:r>
              <a:rPr lang="en-US"/>
              <a:t>Overview of Autism Spectrum Disorder (ASD)</a:t>
            </a:r>
          </a:p>
          <a:p>
            <a:r>
              <a:rPr lang="en-US"/>
              <a:t>Intense Interaction Approach</a:t>
            </a:r>
          </a:p>
          <a:p>
            <a:r>
              <a:rPr lang="en-US"/>
              <a:t>Multi-Sensory Integration (MSI) and Autism</a:t>
            </a:r>
          </a:p>
          <a:p>
            <a:r>
              <a:rPr lang="en-US"/>
              <a:t>Combining Intense Interaction and MSI</a:t>
            </a:r>
          </a:p>
          <a:p>
            <a:r>
              <a:rPr lang="en-US"/>
              <a:t>Benefits and Outcomes</a:t>
            </a:r>
          </a:p>
          <a:p>
            <a:r>
              <a:rPr lang="en-US"/>
              <a:t>Future Directions and Research</a:t>
            </a:r>
          </a:p>
        </p:txBody>
      </p:sp>
    </p:spTree>
    <p:extLst>
      <p:ext uri="{BB962C8B-B14F-4D97-AF65-F5344CB8AC3E}">
        <p14:creationId xmlns:p14="http://schemas.microsoft.com/office/powerpoint/2010/main" val="1901503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wo people talking. Speech Bubble ">
            <a:extLst>
              <a:ext uri="{FF2B5EF4-FFF2-40B4-BE49-F238E27FC236}">
                <a16:creationId xmlns:a16="http://schemas.microsoft.com/office/drawing/2014/main" id="{2DB85D57-5487-4DAB-84A6-28BA9183A7DC}"/>
              </a:ext>
            </a:extLst>
          </p:cNvPr>
          <p:cNvPicPr>
            <a:picLocks noGrp="1" noChangeAspect="1"/>
          </p:cNvPicPr>
          <p:nvPr>
            <p:ph sz="half" idx="1"/>
          </p:nvPr>
        </p:nvPicPr>
        <p:blipFill>
          <a:blip r:embed="rId3"/>
          <a:srcRect l="19971" r="15887"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23BD53-C972-DAB3-EF4A-C45990C32112}"/>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Improved Communication Skills</a:t>
            </a:r>
          </a:p>
        </p:txBody>
      </p:sp>
      <p:sp>
        <p:nvSpPr>
          <p:cNvPr id="4" name="Content Placeholder 3">
            <a:extLst>
              <a:ext uri="{FF2B5EF4-FFF2-40B4-BE49-F238E27FC236}">
                <a16:creationId xmlns:a16="http://schemas.microsoft.com/office/drawing/2014/main" id="{619B1198-30AA-FCF6-30CB-ABE8B3E80CE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Verbal Communication</a:t>
            </a:r>
          </a:p>
          <a:p>
            <a:pPr marL="0" lvl="1" indent="0">
              <a:buNone/>
            </a:pPr>
            <a:r>
              <a:rPr lang="en-GB" sz="1400"/>
              <a:t>Intense interaction enhances verbal communication skills, allowing individuals to express themselves more effectively.</a:t>
            </a:r>
          </a:p>
          <a:p>
            <a:pPr marL="0" indent="0">
              <a:spcBef>
                <a:spcPts val="2500"/>
              </a:spcBef>
              <a:buNone/>
            </a:pPr>
            <a:r>
              <a:rPr lang="en-GB" sz="1400" b="1"/>
              <a:t>Non-Verbal Communication</a:t>
            </a:r>
          </a:p>
          <a:p>
            <a:pPr marL="0" lvl="1" indent="0">
              <a:buNone/>
            </a:pPr>
            <a:r>
              <a:rPr lang="en-GB" sz="1400"/>
              <a:t>Improved non-verbal communication skills help individuals read body language and expressions, fostering deeper connections.</a:t>
            </a:r>
          </a:p>
          <a:p>
            <a:pPr marL="0" indent="0">
              <a:spcBef>
                <a:spcPts val="2500"/>
              </a:spcBef>
              <a:buNone/>
            </a:pPr>
            <a:r>
              <a:rPr lang="en-GB" sz="1400" b="1"/>
              <a:t>Enhanced Relationships</a:t>
            </a:r>
          </a:p>
          <a:p>
            <a:pPr marL="0" lvl="1" indent="0">
              <a:buNone/>
            </a:pPr>
            <a:r>
              <a:rPr lang="en-GB" sz="1400"/>
              <a:t>Better communication skills lead to stronger relationships and enhanced understanding among individuals.</a:t>
            </a:r>
          </a:p>
        </p:txBody>
      </p:sp>
    </p:spTree>
    <p:extLst>
      <p:ext uri="{BB962C8B-B14F-4D97-AF65-F5344CB8AC3E}">
        <p14:creationId xmlns:p14="http://schemas.microsoft.com/office/powerpoint/2010/main" val="4009277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ize=12]Young people connected together on network. [/size]&#10;&#10;[url=/file_closeup.php?id=19601238][img]/file_thumbview_approve.php?size=2&amp;id=19601238[/img][/url]&#10;&#10;[url=http://www.istockphoto.com/search/lightbox/12668632#b15145e][img] http://goo.gl/8dZgK[/img][/url]&#10;&#10;[url=http://www.istockphoto.com/search/lightbox/12807596#1e398fe7][img]http://goo.gl/CiEFc[/img][/url]&#10;&#10;[url=http://www.istockphoto.com/search/lightbox/10732031#1fe17be1][img] http://goo.gl/XkTJi[/img][/url]&#10;&#10;[url=http://www.istockphoto.com/search/lightbox/4384066#247f948][img] http://goo.gl/MXqcb[/img][/url]&#10;&#10;[img]http://goo.gl/Ioj7f[/img]">
            <a:extLst>
              <a:ext uri="{FF2B5EF4-FFF2-40B4-BE49-F238E27FC236}">
                <a16:creationId xmlns:a16="http://schemas.microsoft.com/office/drawing/2014/main" id="{CAA9C723-E80A-4978-8788-DBC262CA7D54}"/>
              </a:ext>
            </a:extLst>
          </p:cNvPr>
          <p:cNvPicPr>
            <a:picLocks noGrp="1" noChangeAspect="1"/>
          </p:cNvPicPr>
          <p:nvPr>
            <p:ph sz="half" idx="1"/>
          </p:nvPr>
        </p:nvPicPr>
        <p:blipFill>
          <a:blip r:embed="rId3"/>
          <a:srcRect l="21576" r="17583" b="3"/>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0B8607-C490-CD29-BD0C-609DF6C9FEC2}"/>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Enhanced Social Interaction</a:t>
            </a:r>
          </a:p>
        </p:txBody>
      </p:sp>
      <p:sp>
        <p:nvSpPr>
          <p:cNvPr id="4" name="Content Placeholder 3">
            <a:extLst>
              <a:ext uri="{FF2B5EF4-FFF2-40B4-BE49-F238E27FC236}">
                <a16:creationId xmlns:a16="http://schemas.microsoft.com/office/drawing/2014/main" id="{BCBCEEBF-4347-79B8-14CE-8741BF2B224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Meaningful Interactions</a:t>
            </a:r>
          </a:p>
          <a:p>
            <a:pPr marL="0" lvl="1" indent="0">
              <a:buNone/>
            </a:pPr>
            <a:r>
              <a:rPr lang="en-GB" sz="1400"/>
              <a:t>Promoting meaningful interactions helps individuals with autism develop vital social skills necessary for effective communication.</a:t>
            </a:r>
          </a:p>
          <a:p>
            <a:pPr marL="0" indent="0">
              <a:spcBef>
                <a:spcPts val="2500"/>
              </a:spcBef>
              <a:buNone/>
            </a:pPr>
            <a:r>
              <a:rPr lang="en-GB" sz="1400" b="1"/>
              <a:t>Improved Social Skills</a:t>
            </a:r>
          </a:p>
          <a:p>
            <a:pPr marL="0" lvl="1" indent="0">
              <a:buNone/>
            </a:pPr>
            <a:r>
              <a:rPr lang="en-GB" sz="1400"/>
              <a:t>As social skills improve, individuals with autism can build more fulfilling relationships with peers and family members.</a:t>
            </a:r>
          </a:p>
          <a:p>
            <a:pPr marL="0" indent="0">
              <a:spcBef>
                <a:spcPts val="2500"/>
              </a:spcBef>
              <a:buNone/>
            </a:pPr>
            <a:r>
              <a:rPr lang="en-GB" sz="1400" b="1"/>
              <a:t>Participation in Social Settings</a:t>
            </a:r>
          </a:p>
          <a:p>
            <a:pPr marL="0" lvl="1" indent="0">
              <a:buNone/>
            </a:pPr>
            <a:r>
              <a:rPr lang="en-GB" sz="1400"/>
              <a:t>Enhanced social skills lead to greater participation in various social settings, fostering inclusivity and belonging.</a:t>
            </a:r>
          </a:p>
        </p:txBody>
      </p:sp>
    </p:spTree>
    <p:extLst>
      <p:ext uri="{BB962C8B-B14F-4D97-AF65-F5344CB8AC3E}">
        <p14:creationId xmlns:p14="http://schemas.microsoft.com/office/powerpoint/2010/main" val="466865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instant team going to work together as perfect machine they could be unkown to each other but the know their role and their job and work together like a well oiled machine. in which each member is a essential gear">
            <a:extLst>
              <a:ext uri="{FF2B5EF4-FFF2-40B4-BE49-F238E27FC236}">
                <a16:creationId xmlns:a16="http://schemas.microsoft.com/office/drawing/2014/main" id="{970CBF22-0449-4996-A7E4-2B70E8D9C272}"/>
              </a:ext>
            </a:extLst>
          </p:cNvPr>
          <p:cNvPicPr>
            <a:picLocks noGrp="1" noChangeAspect="1"/>
          </p:cNvPicPr>
          <p:nvPr>
            <p:ph sz="half" idx="1"/>
          </p:nvPr>
        </p:nvPicPr>
        <p:blipFill>
          <a:blip r:embed="rId3"/>
          <a:srcRect l="4702" r="10250"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BA0799-BA7B-3D59-71F9-741EB6D18C63}"/>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700"/>
              <a:t>Positive Behavioural Changes</a:t>
            </a:r>
          </a:p>
        </p:txBody>
      </p:sp>
      <p:sp>
        <p:nvSpPr>
          <p:cNvPr id="4" name="Content Placeholder 3">
            <a:extLst>
              <a:ext uri="{FF2B5EF4-FFF2-40B4-BE49-F238E27FC236}">
                <a16:creationId xmlns:a16="http://schemas.microsoft.com/office/drawing/2014/main" id="{D601FD31-E2A6-630D-6AD9-F93407C579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Integrated Approaches</a:t>
            </a:r>
          </a:p>
          <a:p>
            <a:pPr marL="0" lvl="1" indent="0">
              <a:buNone/>
            </a:pPr>
            <a:r>
              <a:rPr lang="en-GB" sz="1400"/>
              <a:t>Implementing integrated approaches can effectively facilitate positive behavioural changes in individuals, promoting healthier interactions.</a:t>
            </a:r>
          </a:p>
          <a:p>
            <a:pPr marL="0" indent="0">
              <a:spcBef>
                <a:spcPts val="2500"/>
              </a:spcBef>
              <a:buNone/>
            </a:pPr>
            <a:r>
              <a:rPr lang="en-GB" sz="1400" b="1"/>
              <a:t>Reducing Challenging Behaviours</a:t>
            </a:r>
          </a:p>
          <a:p>
            <a:pPr marL="0" lvl="1" indent="0">
              <a:buNone/>
            </a:pPr>
            <a:r>
              <a:rPr lang="en-GB" sz="1400"/>
              <a:t>Through these approaches, challenging behaviours can be significantly reduced, leading to more constructive social interactions.</a:t>
            </a:r>
          </a:p>
          <a:p>
            <a:pPr marL="0" indent="0">
              <a:spcBef>
                <a:spcPts val="2500"/>
              </a:spcBef>
              <a:buNone/>
            </a:pPr>
            <a:r>
              <a:rPr lang="en-GB" sz="1400" b="1"/>
              <a:t>Increased Engagement</a:t>
            </a:r>
          </a:p>
          <a:p>
            <a:pPr marL="0" lvl="1" indent="0">
              <a:buNone/>
            </a:pPr>
            <a:r>
              <a:rPr lang="en-GB" sz="1400"/>
              <a:t>These methods encourage individuals to engage more in activities, enhancing their overall quality of life and satisfaction.</a:t>
            </a:r>
          </a:p>
        </p:txBody>
      </p:sp>
    </p:spTree>
    <p:extLst>
      <p:ext uri="{BB962C8B-B14F-4D97-AF65-F5344CB8AC3E}">
        <p14:creationId xmlns:p14="http://schemas.microsoft.com/office/powerpoint/2010/main" val="2010171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538207E-3D67-D346-A79C-9EF24B01AAFB}"/>
              </a:ext>
            </a:extLst>
          </p:cNvPr>
          <p:cNvSpPr>
            <a:spLocks noGrp="1"/>
          </p:cNvSpPr>
          <p:nvPr>
            <p:ph type="ctrTitle"/>
          </p:nvPr>
        </p:nvSpPr>
        <p:spPr>
          <a:xfrm>
            <a:off x="559219" y="1115844"/>
            <a:ext cx="7680960" cy="4631911"/>
          </a:xfrm>
        </p:spPr>
        <p:txBody>
          <a:bodyPr anchor="b">
            <a:normAutofit/>
          </a:bodyPr>
          <a:lstStyle/>
          <a:p>
            <a:r>
              <a:rPr lang="en-GB" sz="6500"/>
              <a:t>Future Directions and Research</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67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gital security concept with hexagons">
            <a:extLst>
              <a:ext uri="{FF2B5EF4-FFF2-40B4-BE49-F238E27FC236}">
                <a16:creationId xmlns:a16="http://schemas.microsoft.com/office/drawing/2014/main" id="{5941A916-2B3F-4CC7-8F64-8651788974DF}"/>
              </a:ext>
            </a:extLst>
          </p:cNvPr>
          <p:cNvPicPr>
            <a:picLocks noGrp="1" noChangeAspect="1"/>
          </p:cNvPicPr>
          <p:nvPr>
            <p:ph sz="half" idx="1"/>
          </p:nvPr>
        </p:nvPicPr>
        <p:blipFill>
          <a:blip r:embed="rId3"/>
          <a:srcRect l="18015" r="2011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A5F154-1057-DE70-2348-B57FE0ED6544}"/>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700"/>
              <a:t>Current research and findings</a:t>
            </a:r>
          </a:p>
        </p:txBody>
      </p:sp>
      <p:sp>
        <p:nvSpPr>
          <p:cNvPr id="4" name="Content Placeholder 3">
            <a:extLst>
              <a:ext uri="{FF2B5EF4-FFF2-40B4-BE49-F238E27FC236}">
                <a16:creationId xmlns:a16="http://schemas.microsoft.com/office/drawing/2014/main" id="{C80DAAAD-0EA7-FED8-94C0-EF37EB334B1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Effectiveness of Interaction</a:t>
            </a:r>
          </a:p>
          <a:p>
            <a:pPr marL="0" lvl="1" indent="0">
              <a:buNone/>
            </a:pPr>
            <a:r>
              <a:rPr lang="en-GB" sz="1400"/>
              <a:t>Recent studies highlight the effectiveness of combining intense interaction with various sensory modalities for improved learning outcomes.</a:t>
            </a:r>
          </a:p>
          <a:p>
            <a:pPr marL="0" indent="0">
              <a:spcBef>
                <a:spcPts val="2500"/>
              </a:spcBef>
              <a:buNone/>
            </a:pPr>
            <a:r>
              <a:rPr lang="en-GB" sz="1400" b="1"/>
              <a:t>Multi-Sensory Integration</a:t>
            </a:r>
          </a:p>
          <a:p>
            <a:pPr marL="0" lvl="1" indent="0">
              <a:buNone/>
            </a:pPr>
            <a:r>
              <a:rPr lang="en-GB" sz="1400"/>
              <a:t>Research indicates that multi-sensory integration can enhance engagement and retention by stimulating different senses simultaneously.</a:t>
            </a:r>
          </a:p>
          <a:p>
            <a:pPr marL="0" indent="0">
              <a:spcBef>
                <a:spcPts val="2500"/>
              </a:spcBef>
              <a:buNone/>
            </a:pPr>
            <a:r>
              <a:rPr lang="en-GB" sz="1400" b="1"/>
              <a:t>Ongoing Research</a:t>
            </a:r>
          </a:p>
          <a:p>
            <a:pPr marL="0" lvl="1" indent="0">
              <a:buNone/>
            </a:pPr>
            <a:r>
              <a:rPr lang="en-GB" sz="1400"/>
              <a:t>Exploration of best practices and techniques continues to advance understanding of effective teaching and learning strategies.</a:t>
            </a:r>
          </a:p>
        </p:txBody>
      </p:sp>
    </p:spTree>
    <p:extLst>
      <p:ext uri="{BB962C8B-B14F-4D97-AF65-F5344CB8AC3E}">
        <p14:creationId xmlns:p14="http://schemas.microsoft.com/office/powerpoint/2010/main" val="1663889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5DD40E40-77AE-E71F-53A6-57A59E8809A9}"/>
              </a:ext>
            </a:extLst>
          </p:cNvPr>
          <p:cNvSpPr>
            <a:spLocks noGrp="1"/>
          </p:cNvSpPr>
          <p:nvPr>
            <p:ph type="title"/>
          </p:nvPr>
        </p:nvSpPr>
        <p:spPr>
          <a:xfrm>
            <a:off x="640080" y="1631573"/>
            <a:ext cx="4265763" cy="1441776"/>
          </a:xfrm>
        </p:spPr>
        <p:txBody>
          <a:bodyPr anchor="t">
            <a:normAutofit/>
          </a:bodyPr>
          <a:lstStyle/>
          <a:p>
            <a:pPr>
              <a:lnSpc>
                <a:spcPct val="90000"/>
              </a:lnSpc>
            </a:pPr>
            <a:r>
              <a:rPr lang="en-GB" sz="3100"/>
              <a:t>Potential Advancements and Innovations</a:t>
            </a:r>
          </a:p>
        </p:txBody>
      </p:sp>
      <p:sp>
        <p:nvSpPr>
          <p:cNvPr id="3" name="Content Placeholder 2">
            <a:extLst>
              <a:ext uri="{FF2B5EF4-FFF2-40B4-BE49-F238E27FC236}">
                <a16:creationId xmlns:a16="http://schemas.microsoft.com/office/drawing/2014/main" id="{90D34786-9E94-3CF9-2E64-0BB291801034}"/>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71353" y="1722570"/>
            <a:ext cx="5483190" cy="4457453"/>
          </a:xfrm>
        </p:spPr>
        <p:txBody>
          <a:bodyPr>
            <a:normAutofit/>
          </a:bodyPr>
          <a:lstStyle/>
          <a:p>
            <a:pPr marL="0" indent="0">
              <a:spcBef>
                <a:spcPts val="2500"/>
              </a:spcBef>
              <a:buNone/>
            </a:pPr>
            <a:r>
              <a:rPr lang="en-GB" sz="1400" b="1"/>
              <a:t>Emerging Technologies</a:t>
            </a:r>
          </a:p>
          <a:p>
            <a:pPr marL="0" lvl="1" indent="0">
              <a:buNone/>
            </a:pPr>
            <a:r>
              <a:rPr lang="en-GB" sz="1400"/>
              <a:t>Innovative technologies are being developed to enhance communication for individuals with autism, fostering better understanding and interaction.</a:t>
            </a:r>
          </a:p>
          <a:p>
            <a:pPr marL="0" indent="0">
              <a:spcBef>
                <a:spcPts val="2500"/>
              </a:spcBef>
              <a:buNone/>
            </a:pPr>
            <a:r>
              <a:rPr lang="en-GB" sz="1400" b="1"/>
              <a:t>Innovative Approaches</a:t>
            </a:r>
          </a:p>
          <a:p>
            <a:pPr marL="0" lvl="1" indent="0">
              <a:buNone/>
            </a:pPr>
            <a:r>
              <a:rPr lang="en-GB" sz="1400"/>
              <a:t>New strategies and techniques are being explored to tailor interventions that meet the unique needs of individuals with autism.</a:t>
            </a:r>
          </a:p>
          <a:p>
            <a:pPr marL="0" indent="0">
              <a:spcBef>
                <a:spcPts val="2500"/>
              </a:spcBef>
              <a:buNone/>
            </a:pPr>
            <a:r>
              <a:rPr lang="en-GB" sz="1400" b="1"/>
              <a:t>Improving Intervention Strategies</a:t>
            </a:r>
          </a:p>
          <a:p>
            <a:pPr marL="0" lvl="1" indent="0">
              <a:buNone/>
            </a:pPr>
            <a:r>
              <a:rPr lang="en-GB" sz="1400"/>
              <a:t>Advancements in technology promise to refine and enhance existing intervention strategies, leading to improved outcomes.</a:t>
            </a:r>
          </a:p>
        </p:txBody>
      </p:sp>
    </p:spTree>
    <p:extLst>
      <p:ext uri="{BB962C8B-B14F-4D97-AF65-F5344CB8AC3E}">
        <p14:creationId xmlns:p14="http://schemas.microsoft.com/office/powerpoint/2010/main" val="1990930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reschool boy making necklace with his occupational therapist. Learning new skills and creative development.">
            <a:extLst>
              <a:ext uri="{FF2B5EF4-FFF2-40B4-BE49-F238E27FC236}">
                <a16:creationId xmlns:a16="http://schemas.microsoft.com/office/drawing/2014/main" id="{893F1E68-3402-455E-8C25-C344701F7159}"/>
              </a:ext>
            </a:extLst>
          </p:cNvPr>
          <p:cNvPicPr>
            <a:picLocks noGrp="1" noChangeAspect="1"/>
          </p:cNvPicPr>
          <p:nvPr>
            <p:ph sz="half" idx="1"/>
          </p:nvPr>
        </p:nvPicPr>
        <p:blipFill>
          <a:blip r:embed="rId3"/>
          <a:srcRect l="13966" r="30967"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788BDE-4D58-8C1F-4E63-25AB1A6762B7}"/>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Implications for therapy and education</a:t>
            </a:r>
          </a:p>
        </p:txBody>
      </p:sp>
      <p:sp>
        <p:nvSpPr>
          <p:cNvPr id="4" name="Content Placeholder 3">
            <a:extLst>
              <a:ext uri="{FF2B5EF4-FFF2-40B4-BE49-F238E27FC236}">
                <a16:creationId xmlns:a16="http://schemas.microsoft.com/office/drawing/2014/main" id="{58BD27AD-2B23-80AC-5781-C1DA4EF69F3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Intense Interaction Techniques</a:t>
            </a:r>
          </a:p>
          <a:p>
            <a:pPr marL="0" lvl="1" indent="0">
              <a:buNone/>
            </a:pPr>
            <a:r>
              <a:rPr lang="en-GB" sz="1400"/>
              <a:t>Intense interaction techniques can enhance communication and engagement for individuals with autism, fostering deeper connections.</a:t>
            </a:r>
          </a:p>
          <a:p>
            <a:pPr marL="0" indent="0">
              <a:spcBef>
                <a:spcPts val="2500"/>
              </a:spcBef>
              <a:buNone/>
            </a:pPr>
            <a:r>
              <a:rPr lang="en-GB" sz="1400" b="1"/>
              <a:t>Multi-Sensory Strategies</a:t>
            </a:r>
          </a:p>
          <a:p>
            <a:pPr marL="0" lvl="1" indent="0">
              <a:buNone/>
            </a:pPr>
            <a:r>
              <a:rPr lang="en-GB" sz="1400"/>
              <a:t>Multi-sensory strategies incorporate various senses to create a more immersive learning experience, benefiting individuals with diverse needs.</a:t>
            </a:r>
          </a:p>
          <a:p>
            <a:pPr marL="0" indent="0">
              <a:spcBef>
                <a:spcPts val="2500"/>
              </a:spcBef>
              <a:buNone/>
            </a:pPr>
            <a:r>
              <a:rPr lang="en-GB" sz="1400" b="1"/>
              <a:t>Tailored Interventions</a:t>
            </a:r>
          </a:p>
          <a:p>
            <a:pPr marL="0" lvl="1" indent="0">
              <a:buNone/>
            </a:pPr>
            <a:r>
              <a:rPr lang="en-GB" sz="1400"/>
              <a:t>Professionals can customize interventions based on individual needs, improving effectiveness and outcomes for those with autism.</a:t>
            </a:r>
          </a:p>
        </p:txBody>
      </p:sp>
    </p:spTree>
    <p:extLst>
      <p:ext uri="{BB962C8B-B14F-4D97-AF65-F5344CB8AC3E}">
        <p14:creationId xmlns:p14="http://schemas.microsoft.com/office/powerpoint/2010/main" val="3624433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ABBB60-173D-3315-4F47-F9E4F1813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108741A1-CAC7-5931-5ECA-D277D1937FD3}"/>
              </a:ext>
            </a:extLst>
          </p:cNvPr>
          <p:cNvSpPr>
            <a:spLocks noGrp="1"/>
          </p:cNvSpPr>
          <p:nvPr>
            <p:ph type="title"/>
          </p:nvPr>
        </p:nvSpPr>
        <p:spPr>
          <a:xfrm>
            <a:off x="640079" y="1572768"/>
            <a:ext cx="8162176" cy="1406993"/>
          </a:xfrm>
        </p:spPr>
        <p:txBody>
          <a:bodyPr anchor="b">
            <a:normAutofit/>
          </a:bodyPr>
          <a:lstStyle/>
          <a:p>
            <a:r>
              <a:rPr lang="en-GB" sz="6000"/>
              <a:t>Conclusion</a:t>
            </a:r>
          </a:p>
        </p:txBody>
      </p:sp>
      <p:graphicFrame>
        <p:nvGraphicFramePr>
          <p:cNvPr id="13" name="Content Placeholder 2">
            <a:extLst>
              <a:ext uri="{FF2B5EF4-FFF2-40B4-BE49-F238E27FC236}">
                <a16:creationId xmlns:a16="http://schemas.microsoft.com/office/drawing/2014/main" id="{032D9CEC-D8D5-53C4-5371-F300750F62AD}"/>
              </a:ext>
            </a:extLst>
          </p:cNvPr>
          <p:cNvGraphicFramePr>
            <a:graphicFrameLocks noGrp="1"/>
          </p:cNvGraphicFramePr>
          <p:nvPr>
            <p:ph idx="1"/>
            <p:extLst>
              <p:ext uri="{D42A27DB-BD31-4B8C-83A1-F6EECF244321}">
                <p14:modId xmlns:p14="http://schemas.microsoft.com/office/powerpoint/2010/main" val="88132932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6693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A22E52A1-1CFB-3163-3E03-1D7DC89D12AE}"/>
              </a:ext>
            </a:extLst>
          </p:cNvPr>
          <p:cNvSpPr>
            <a:spLocks noGrp="1"/>
          </p:cNvSpPr>
          <p:nvPr>
            <p:ph type="ctrTitle"/>
          </p:nvPr>
        </p:nvSpPr>
        <p:spPr>
          <a:xfrm>
            <a:off x="559219" y="1115844"/>
            <a:ext cx="7680960" cy="4631911"/>
          </a:xfrm>
        </p:spPr>
        <p:txBody>
          <a:bodyPr anchor="b">
            <a:normAutofit/>
          </a:bodyPr>
          <a:lstStyle/>
          <a:p>
            <a:r>
              <a:rPr lang="en-GB" sz="6500"/>
              <a:t>Overview of Autism Spectrum Disorder (ASD)</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657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atin young people with face masks sitting on stools in a row and using mobile phones.">
            <a:extLst>
              <a:ext uri="{FF2B5EF4-FFF2-40B4-BE49-F238E27FC236}">
                <a16:creationId xmlns:a16="http://schemas.microsoft.com/office/drawing/2014/main" id="{CC8ED45A-079D-490E-854D-20121CAA26C7}"/>
              </a:ext>
            </a:extLst>
          </p:cNvPr>
          <p:cNvPicPr>
            <a:picLocks noGrp="1" noChangeAspect="1"/>
          </p:cNvPicPr>
          <p:nvPr>
            <p:ph sz="half" idx="1"/>
          </p:nvPr>
        </p:nvPicPr>
        <p:blipFill>
          <a:blip r:embed="rId3"/>
          <a:srcRect l="43618" r="24827"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2A8CDE-DE9E-FE84-A52A-4D361085783F}"/>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Understanding Autism Spectrum Disorder</a:t>
            </a:r>
          </a:p>
        </p:txBody>
      </p:sp>
      <p:sp>
        <p:nvSpPr>
          <p:cNvPr id="4" name="Content Placeholder 3">
            <a:extLst>
              <a:ext uri="{FF2B5EF4-FFF2-40B4-BE49-F238E27FC236}">
                <a16:creationId xmlns:a16="http://schemas.microsoft.com/office/drawing/2014/main" id="{17BCF626-7E6E-AA34-E594-4693AB472A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Difficulties in Social Interaction</a:t>
            </a:r>
          </a:p>
          <a:p>
            <a:pPr marL="0" lvl="1" indent="0">
              <a:buNone/>
            </a:pPr>
            <a:r>
              <a:rPr lang="en-GB" sz="1400"/>
              <a:t>Individuals with ASD often face challenges in social interactions, affecting their ability to connect with others.</a:t>
            </a:r>
          </a:p>
          <a:p>
            <a:pPr marL="0" indent="0">
              <a:spcBef>
                <a:spcPts val="2500"/>
              </a:spcBef>
              <a:buNone/>
            </a:pPr>
            <a:r>
              <a:rPr lang="en-GB" sz="1400" b="1"/>
              <a:t>Communication Challenges</a:t>
            </a:r>
          </a:p>
          <a:p>
            <a:pPr marL="0" lvl="1" indent="0">
              <a:buNone/>
            </a:pPr>
            <a:r>
              <a:rPr lang="en-GB" sz="1400"/>
              <a:t>Communication can be particularly challenging for those on the autism spectrum, leading to unique expressions and interactions.</a:t>
            </a:r>
          </a:p>
          <a:p>
            <a:pPr marL="0" indent="0">
              <a:spcBef>
                <a:spcPts val="2500"/>
              </a:spcBef>
              <a:buNone/>
            </a:pPr>
            <a:r>
              <a:rPr lang="en-GB" sz="1400" b="1"/>
              <a:t>Unique Profiles of Abilities</a:t>
            </a:r>
          </a:p>
          <a:p>
            <a:pPr marL="0" lvl="1" indent="0">
              <a:buNone/>
            </a:pPr>
            <a:r>
              <a:rPr lang="en-GB" sz="1400"/>
              <a:t>Each individual with autism has a distinct profile of abilities and challenges, highlighting the spectrum nature of the disorder.</a:t>
            </a:r>
          </a:p>
        </p:txBody>
      </p:sp>
    </p:spTree>
    <p:extLst>
      <p:ext uri="{BB962C8B-B14F-4D97-AF65-F5344CB8AC3E}">
        <p14:creationId xmlns:p14="http://schemas.microsoft.com/office/powerpoint/2010/main" val="1506205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and drawn businessman and business woman icons in red and black colours are connected by arrows randomly on white background. This image shows the social media, and online communication between business people.">
            <a:extLst>
              <a:ext uri="{FF2B5EF4-FFF2-40B4-BE49-F238E27FC236}">
                <a16:creationId xmlns:a16="http://schemas.microsoft.com/office/drawing/2014/main" id="{5EF82EAC-904F-4911-BF02-4C76B2E78B5F}"/>
              </a:ext>
            </a:extLst>
          </p:cNvPr>
          <p:cNvPicPr>
            <a:picLocks noGrp="1" noChangeAspect="1"/>
          </p:cNvPicPr>
          <p:nvPr>
            <p:ph sz="half" idx="1"/>
          </p:nvPr>
        </p:nvPicPr>
        <p:blipFill>
          <a:blip r:embed="rId3"/>
          <a:srcRect l="25305" r="1962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ECAD2F-3223-3EA0-3144-A8D62AB22958}"/>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Characteristics and challenges</a:t>
            </a:r>
          </a:p>
        </p:txBody>
      </p:sp>
      <p:sp>
        <p:nvSpPr>
          <p:cNvPr id="4" name="Content Placeholder 3">
            <a:extLst>
              <a:ext uri="{FF2B5EF4-FFF2-40B4-BE49-F238E27FC236}">
                <a16:creationId xmlns:a16="http://schemas.microsoft.com/office/drawing/2014/main" id="{534816BF-1412-2244-C4ED-178170597E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Communication Challenges</a:t>
            </a:r>
          </a:p>
          <a:p>
            <a:pPr marL="0" lvl="1" indent="0">
              <a:buNone/>
            </a:pPr>
            <a:r>
              <a:rPr lang="en-GB" sz="1400"/>
              <a:t>Individuals with ASD often face difficulties in both verbal and non-verbal communication, affecting their interactions.</a:t>
            </a:r>
          </a:p>
          <a:p>
            <a:pPr marL="0" indent="0">
              <a:spcBef>
                <a:spcPts val="2500"/>
              </a:spcBef>
              <a:buNone/>
            </a:pPr>
            <a:r>
              <a:rPr lang="en-GB" sz="1400" b="1"/>
              <a:t>Understanding Social Cues</a:t>
            </a:r>
          </a:p>
          <a:p>
            <a:pPr marL="0" lvl="1" indent="0">
              <a:buNone/>
            </a:pPr>
            <a:r>
              <a:rPr lang="en-GB" sz="1400"/>
              <a:t>Many individuals with ASD struggle to interpret social cues, which can lead to misunderstandings in social situations.</a:t>
            </a:r>
          </a:p>
          <a:p>
            <a:pPr marL="0" indent="0">
              <a:spcBef>
                <a:spcPts val="2500"/>
              </a:spcBef>
              <a:buNone/>
            </a:pPr>
            <a:r>
              <a:rPr lang="en-GB" sz="1400" b="1"/>
              <a:t>Sensory Processing Issues</a:t>
            </a:r>
          </a:p>
          <a:p>
            <a:pPr marL="0" lvl="1" indent="0">
              <a:buNone/>
            </a:pPr>
            <a:r>
              <a:rPr lang="en-GB" sz="1400"/>
              <a:t>Sensory processing issues can cause individuals with ASD to experience overwhelming reactions to sensory stimuli.</a:t>
            </a:r>
          </a:p>
        </p:txBody>
      </p:sp>
    </p:spTree>
    <p:extLst>
      <p:ext uri="{BB962C8B-B14F-4D97-AF65-F5344CB8AC3E}">
        <p14:creationId xmlns:p14="http://schemas.microsoft.com/office/powerpoint/2010/main" val="76557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Group of multi ethnic various children .">
            <a:extLst>
              <a:ext uri="{FF2B5EF4-FFF2-40B4-BE49-F238E27FC236}">
                <a16:creationId xmlns:a16="http://schemas.microsoft.com/office/drawing/2014/main" id="{54E08EA5-CB60-4314-ACA3-5EB0F60EFBFE}"/>
              </a:ext>
            </a:extLst>
          </p:cNvPr>
          <p:cNvPicPr>
            <a:picLocks noGrp="1" noChangeAspect="1"/>
          </p:cNvPicPr>
          <p:nvPr>
            <p:ph sz="half" idx="1"/>
          </p:nvPr>
        </p:nvPicPr>
        <p:blipFill>
          <a:blip r:embed="rId3"/>
          <a:srcRect l="39203" r="7161" b="-2"/>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EB0A4A-1158-CE5E-6AB0-228703FE5717}"/>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Prevalence and diagnosis criteria</a:t>
            </a:r>
          </a:p>
        </p:txBody>
      </p:sp>
      <p:sp>
        <p:nvSpPr>
          <p:cNvPr id="4" name="Content Placeholder 3">
            <a:extLst>
              <a:ext uri="{FF2B5EF4-FFF2-40B4-BE49-F238E27FC236}">
                <a16:creationId xmlns:a16="http://schemas.microsoft.com/office/drawing/2014/main" id="{D7914B0A-9641-7991-B327-DD7416DB7BF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GB" sz="1400" b="1"/>
              <a:t>Increase in Prevalence</a:t>
            </a:r>
          </a:p>
          <a:p>
            <a:pPr marL="0" lvl="1" indent="0">
              <a:buNone/>
            </a:pPr>
            <a:r>
              <a:rPr lang="en-GB" sz="1400"/>
              <a:t>Recent studies indicate a notable rise in the prevalence of ASD across various populations, highlighting the need for awareness.</a:t>
            </a:r>
          </a:p>
          <a:p>
            <a:pPr marL="0" indent="0">
              <a:spcBef>
                <a:spcPts val="2500"/>
              </a:spcBef>
              <a:buNone/>
            </a:pPr>
            <a:r>
              <a:rPr lang="en-GB" sz="1400" b="1"/>
              <a:t>Diagnosis Criteria Overview</a:t>
            </a:r>
          </a:p>
          <a:p>
            <a:pPr marL="0" lvl="1" indent="0">
              <a:buNone/>
            </a:pPr>
            <a:r>
              <a:rPr lang="en-GB" sz="1400"/>
              <a:t>Diagnosis of ASD is based on specific criteria outlined in the DSM-5, focusing on communication and behaviour.</a:t>
            </a:r>
          </a:p>
          <a:p>
            <a:pPr marL="0" indent="0">
              <a:spcBef>
                <a:spcPts val="2500"/>
              </a:spcBef>
              <a:buNone/>
            </a:pPr>
            <a:r>
              <a:rPr lang="en-GB" sz="1400" b="1"/>
              <a:t>Social Communication Deficits</a:t>
            </a:r>
          </a:p>
          <a:p>
            <a:pPr marL="0" lvl="1" indent="0">
              <a:buNone/>
            </a:pPr>
            <a:r>
              <a:rPr lang="en-GB" sz="1400"/>
              <a:t>A key diagnostic criterion is the presence of social communication deficits that affect daily functioning.</a:t>
            </a:r>
          </a:p>
          <a:p>
            <a:pPr marL="0" indent="0">
              <a:spcBef>
                <a:spcPts val="2500"/>
              </a:spcBef>
              <a:buNone/>
            </a:pPr>
            <a:r>
              <a:rPr lang="en-GB" sz="1400" b="1"/>
              <a:t>Restricted and Repetitive Behaviors</a:t>
            </a:r>
          </a:p>
          <a:p>
            <a:pPr marL="0" lvl="1" indent="0">
              <a:buNone/>
            </a:pPr>
            <a:r>
              <a:rPr lang="en-GB" sz="1400"/>
              <a:t>Individuals with ASD may exhibit restricted and repetitive behaviours, which are significant for diagnosis.</a:t>
            </a:r>
          </a:p>
        </p:txBody>
      </p:sp>
    </p:spTree>
    <p:extLst>
      <p:ext uri="{BB962C8B-B14F-4D97-AF65-F5344CB8AC3E}">
        <p14:creationId xmlns:p14="http://schemas.microsoft.com/office/powerpoint/2010/main" val="244457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8B384B99-3945-125E-B1EB-C3EC3B3162FE}"/>
              </a:ext>
            </a:extLst>
          </p:cNvPr>
          <p:cNvSpPr>
            <a:spLocks noGrp="1"/>
          </p:cNvSpPr>
          <p:nvPr>
            <p:ph type="ctrTitle"/>
          </p:nvPr>
        </p:nvSpPr>
        <p:spPr>
          <a:xfrm>
            <a:off x="559219" y="1115844"/>
            <a:ext cx="7680960" cy="4631911"/>
          </a:xfrm>
        </p:spPr>
        <p:txBody>
          <a:bodyPr anchor="b">
            <a:normAutofit/>
          </a:bodyPr>
          <a:lstStyle/>
          <a:p>
            <a:r>
              <a:rPr lang="en-GB" sz="6500"/>
              <a:t>Intense Interaction Approach</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614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ocial media people communication message speech bubble">
            <a:extLst>
              <a:ext uri="{FF2B5EF4-FFF2-40B4-BE49-F238E27FC236}">
                <a16:creationId xmlns:a16="http://schemas.microsoft.com/office/drawing/2014/main" id="{47FAF007-6264-4B2D-ABDB-32E67FB24A31}"/>
              </a:ext>
            </a:extLst>
          </p:cNvPr>
          <p:cNvPicPr>
            <a:picLocks noGrp="1" noChangeAspect="1"/>
          </p:cNvPicPr>
          <p:nvPr>
            <p:ph sz="half" idx="1"/>
          </p:nvPr>
        </p:nvPicPr>
        <p:blipFill>
          <a:blip r:embed="rId3"/>
          <a:srcRect l="19308" r="18818"/>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2BE15E-9822-7D69-24C0-4D3AD18C42B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Principles of Intense Interaction</a:t>
            </a:r>
          </a:p>
        </p:txBody>
      </p:sp>
      <p:sp>
        <p:nvSpPr>
          <p:cNvPr id="4" name="Content Placeholder 3">
            <a:extLst>
              <a:ext uri="{FF2B5EF4-FFF2-40B4-BE49-F238E27FC236}">
                <a16:creationId xmlns:a16="http://schemas.microsoft.com/office/drawing/2014/main" id="{1E935040-F2FA-5B5B-88AC-3395532D74F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Focus on Individual Interests</a:t>
            </a:r>
          </a:p>
          <a:p>
            <a:pPr marL="0" lvl="1" indent="0">
              <a:buNone/>
            </a:pPr>
            <a:r>
              <a:rPr lang="en-GB" sz="1400"/>
              <a:t>Emphasizing the individual's interests fosters deeper engagement and connection in the interaction process.</a:t>
            </a:r>
          </a:p>
          <a:p>
            <a:pPr marL="0" indent="0">
              <a:spcBef>
                <a:spcPts val="2500"/>
              </a:spcBef>
              <a:buNone/>
            </a:pPr>
            <a:r>
              <a:rPr lang="en-GB" sz="1400" b="1"/>
              <a:t>Non-Verbal Communication</a:t>
            </a:r>
          </a:p>
          <a:p>
            <a:pPr marL="0" lvl="1" indent="0">
              <a:buNone/>
            </a:pPr>
            <a:r>
              <a:rPr lang="en-GB" sz="1400"/>
              <a:t>Utilizing non-verbal cues enhances understanding and emotional connection, making interactions more effective.</a:t>
            </a:r>
          </a:p>
          <a:p>
            <a:pPr marL="0" indent="0">
              <a:spcBef>
                <a:spcPts val="2500"/>
              </a:spcBef>
              <a:buNone/>
            </a:pPr>
            <a:r>
              <a:rPr lang="en-GB" sz="1400" b="1"/>
              <a:t>Adapting to Sensory Preferences</a:t>
            </a:r>
          </a:p>
          <a:p>
            <a:pPr marL="0" lvl="1" indent="0">
              <a:buNone/>
            </a:pPr>
            <a:r>
              <a:rPr lang="en-GB" sz="1400"/>
              <a:t>Tailoring interactions to meet sensory preferences creates comfort and encourages participation from individuals.</a:t>
            </a:r>
          </a:p>
        </p:txBody>
      </p:sp>
    </p:spTree>
    <p:extLst>
      <p:ext uri="{BB962C8B-B14F-4D97-AF65-F5344CB8AC3E}">
        <p14:creationId xmlns:p14="http://schemas.microsoft.com/office/powerpoint/2010/main" val="369245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Vintage journal covered with envelopes">
            <a:extLst>
              <a:ext uri="{FF2B5EF4-FFF2-40B4-BE49-F238E27FC236}">
                <a16:creationId xmlns:a16="http://schemas.microsoft.com/office/drawing/2014/main" id="{41407FB2-E8DC-4B45-B923-233245EE66B1}"/>
              </a:ext>
            </a:extLst>
          </p:cNvPr>
          <p:cNvPicPr>
            <a:picLocks noGrp="1" noChangeAspect="1"/>
          </p:cNvPicPr>
          <p:nvPr>
            <p:ph sz="half" idx="1"/>
          </p:nvPr>
        </p:nvPicPr>
        <p:blipFill>
          <a:blip r:embed="rId3"/>
          <a:srcRect l="24303" r="11350"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7434000-514B-28AE-3730-8FAC7FC9822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History and development of the method</a:t>
            </a:r>
          </a:p>
        </p:txBody>
      </p:sp>
      <p:sp>
        <p:nvSpPr>
          <p:cNvPr id="4" name="Content Placeholder 3">
            <a:extLst>
              <a:ext uri="{FF2B5EF4-FFF2-40B4-BE49-F238E27FC236}">
                <a16:creationId xmlns:a16="http://schemas.microsoft.com/office/drawing/2014/main" id="{0E41AFAF-98AD-83FB-DF98-679F2C5666A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GB" sz="1400" b="1"/>
              <a:t>Origins in the 1980s</a:t>
            </a:r>
          </a:p>
          <a:p>
            <a:pPr marL="0" lvl="1" indent="0">
              <a:buNone/>
            </a:pPr>
            <a:r>
              <a:rPr lang="en-GB" sz="1400"/>
              <a:t>The intense interaction method was developed in the 1980s and has since evolved significantly through ongoing research and practice.</a:t>
            </a:r>
          </a:p>
          <a:p>
            <a:pPr marL="0" indent="0">
              <a:spcBef>
                <a:spcPts val="2500"/>
              </a:spcBef>
              <a:buNone/>
            </a:pPr>
            <a:r>
              <a:rPr lang="en-GB" sz="1400" b="1"/>
              <a:t>Theoretical Foundations</a:t>
            </a:r>
          </a:p>
          <a:p>
            <a:pPr marL="0" lvl="1" indent="0">
              <a:buNone/>
            </a:pPr>
            <a:r>
              <a:rPr lang="en-GB" sz="1400"/>
              <a:t>The method draws on various theories of communication and social interaction, helping to shape its effective strategies.</a:t>
            </a:r>
          </a:p>
          <a:p>
            <a:pPr marL="0" indent="0">
              <a:spcBef>
                <a:spcPts val="2500"/>
              </a:spcBef>
              <a:buNone/>
            </a:pPr>
            <a:r>
              <a:rPr lang="en-GB" sz="1400" b="1"/>
              <a:t>Connecting with Autism</a:t>
            </a:r>
          </a:p>
          <a:p>
            <a:pPr marL="0" lvl="1" indent="0">
              <a:buNone/>
            </a:pPr>
            <a:r>
              <a:rPr lang="en-GB" sz="1400"/>
              <a:t>The intense interaction method is designed specifically to enhance connection and engagement with individuals with autism.</a:t>
            </a:r>
          </a:p>
        </p:txBody>
      </p:sp>
    </p:spTree>
    <p:extLst>
      <p:ext uri="{BB962C8B-B14F-4D97-AF65-F5344CB8AC3E}">
        <p14:creationId xmlns:p14="http://schemas.microsoft.com/office/powerpoint/2010/main" val="4208668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2262</Words>
  <Application>Microsoft Office PowerPoint</Application>
  <PresentationFormat>Widescreen</PresentationFormat>
  <Paragraphs>204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Bierstadt</vt:lpstr>
      <vt:lpstr>Grandview Display</vt:lpstr>
      <vt:lpstr>Neue Haas Grotesk Text Pro</vt:lpstr>
      <vt:lpstr>DashVTI</vt:lpstr>
      <vt:lpstr>Intense Interaction Autism and Multi-Sensory Integration: Enhancing Communication and Development</vt:lpstr>
      <vt:lpstr>Agenda Overview</vt:lpstr>
      <vt:lpstr>Overview of Autism Spectrum Disorder (ASD)</vt:lpstr>
      <vt:lpstr>Understanding Autism Spectrum Disorder</vt:lpstr>
      <vt:lpstr>Characteristics and challenges</vt:lpstr>
      <vt:lpstr>Prevalence and diagnosis criteria</vt:lpstr>
      <vt:lpstr>Intense Interaction Approach</vt:lpstr>
      <vt:lpstr>Principles of Intense Interaction</vt:lpstr>
      <vt:lpstr>History and development of the method</vt:lpstr>
      <vt:lpstr>Key techniques and strategies</vt:lpstr>
      <vt:lpstr>Multi-Sensory Integration (MSI) and Autism</vt:lpstr>
      <vt:lpstr>Introduction to multi-sensory integration</vt:lpstr>
      <vt:lpstr>Importance of MSI in Development</vt:lpstr>
      <vt:lpstr>Challenges faced by individuals with autism</vt:lpstr>
      <vt:lpstr>Combining Intense Interaction and MSI</vt:lpstr>
      <vt:lpstr>Synergy between Intense Interaction and MSI</vt:lpstr>
      <vt:lpstr>Case studies and success stories</vt:lpstr>
      <vt:lpstr>Practical applications and techniques</vt:lpstr>
      <vt:lpstr>Benefits and Outcomes</vt:lpstr>
      <vt:lpstr>Improved Communication Skills</vt:lpstr>
      <vt:lpstr>Enhanced Social Interaction</vt:lpstr>
      <vt:lpstr>Positive Behavioural Changes</vt:lpstr>
      <vt:lpstr>Future Directions and Research</vt:lpstr>
      <vt:lpstr>Current research and findings</vt:lpstr>
      <vt:lpstr>Potential Advancements and Innovations</vt:lpstr>
      <vt:lpstr>Implications for therapy and education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 Woodward</dc:creator>
  <cp:lastModifiedBy>G Woodward</cp:lastModifiedBy>
  <cp:revision>1</cp:revision>
  <dcterms:created xsi:type="dcterms:W3CDTF">2025-02-10T20:29:35Z</dcterms:created>
  <dcterms:modified xsi:type="dcterms:W3CDTF">2025-02-10T20:34:40Z</dcterms:modified>
</cp:coreProperties>
</file>